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3"/>
  </p:notesMasterIdLst>
  <p:sldIdLst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6" d="100"/>
          <a:sy n="76" d="100"/>
        </p:scale>
        <p:origin x="1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9E01BE-04AC-46C5-8D50-9B6252FDB88D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F974BB-665B-4420-ABB0-36F51244D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150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9C85E2-7FE6-4AA0-A385-B7146F6E3CE8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228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9C85E2-7FE6-4AA0-A385-B7146F6E3CE8}" type="slidenum">
              <a:rPr lang="en-US" smtClean="0">
                <a:solidFill>
                  <a:srgbClr val="000000"/>
                </a:solidFill>
              </a:rPr>
              <a:pPr/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8927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9C85E2-7FE6-4AA0-A385-B7146F6E3CE8}" type="slidenum">
              <a:rPr lang="en-US" smtClean="0">
                <a:solidFill>
                  <a:srgbClr val="000000"/>
                </a:solidFill>
              </a:rPr>
              <a:pPr/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1842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D9C85E2-7FE6-4AA0-A385-B7146F6E3CE8}" type="slidenum">
              <a:rPr lang="en-US" smtClean="0">
                <a:solidFill>
                  <a:srgbClr val="000000"/>
                </a:solidFill>
              </a:rPr>
              <a:pPr/>
              <a:t>5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1613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>
              <a:latin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EE9DD8-63C5-45A0-960B-748C47232ED7}" type="slidenum">
              <a:rPr lang="vi-VN" altLang="en-US" smtClean="0"/>
              <a:pPr/>
              <a:t>13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2519333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vi-VN">
              <a:latin typeface="Arial" panose="020B0604020202020204" pitchFamily="34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D54782C-15FA-4AFB-960C-70BB3D92E60B}" type="slidenum">
              <a:rPr lang="vi-VN" altLang="en-US" smtClean="0"/>
              <a:pPr/>
              <a:t>14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4309130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vi-VN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223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8B1AD-255F-4032-8CF8-85AD343A666A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561F0-9F03-4ECC-B48E-27AD9120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012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8B1AD-255F-4032-8CF8-85AD343A666A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561F0-9F03-4ECC-B48E-27AD9120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903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8B1AD-255F-4032-8CF8-85AD343A666A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561F0-9F03-4ECC-B48E-27AD9120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769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-12700" y="2708275"/>
            <a:ext cx="12244388" cy="1501775"/>
            <a:chOff x="-23" y="1319"/>
            <a:chExt cx="5799" cy="946"/>
          </a:xfrm>
        </p:grpSpPr>
        <p:sp>
          <p:nvSpPr>
            <p:cNvPr id="5" name="Freeform 18"/>
            <p:cNvSpPr>
              <a:spLocks/>
            </p:cNvSpPr>
            <p:nvPr/>
          </p:nvSpPr>
          <p:spPr bwMode="gray">
            <a:xfrm>
              <a:off x="-20" y="1319"/>
              <a:ext cx="5779" cy="946"/>
            </a:xfrm>
            <a:custGeom>
              <a:avLst/>
              <a:gdLst>
                <a:gd name="T0" fmla="*/ 6 w 5779"/>
                <a:gd name="T1" fmla="*/ 454 h 946"/>
                <a:gd name="T2" fmla="*/ 355 w 5779"/>
                <a:gd name="T3" fmla="*/ 454 h 946"/>
                <a:gd name="T4" fmla="*/ 757 w 5779"/>
                <a:gd name="T5" fmla="*/ 1 h 946"/>
                <a:gd name="T6" fmla="*/ 2511 w 5779"/>
                <a:gd name="T7" fmla="*/ 0 h 946"/>
                <a:gd name="T8" fmla="*/ 2646 w 5779"/>
                <a:gd name="T9" fmla="*/ 144 h 946"/>
                <a:gd name="T10" fmla="*/ 5779 w 5779"/>
                <a:gd name="T11" fmla="*/ 137 h 946"/>
                <a:gd name="T12" fmla="*/ 5779 w 5779"/>
                <a:gd name="T13" fmla="*/ 772 h 946"/>
                <a:gd name="T14" fmla="*/ 2899 w 5779"/>
                <a:gd name="T15" fmla="*/ 765 h 946"/>
                <a:gd name="T16" fmla="*/ 2757 w 5779"/>
                <a:gd name="T17" fmla="*/ 946 h 946"/>
                <a:gd name="T18" fmla="*/ 1883 w 5779"/>
                <a:gd name="T19" fmla="*/ 946 h 946"/>
                <a:gd name="T20" fmla="*/ 1663 w 5779"/>
                <a:gd name="T21" fmla="*/ 687 h 946"/>
                <a:gd name="T22" fmla="*/ 0 w 5779"/>
                <a:gd name="T23" fmla="*/ 687 h 946"/>
                <a:gd name="T24" fmla="*/ 35 w 5779"/>
                <a:gd name="T25" fmla="*/ 480 h 94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779" h="946">
                  <a:moveTo>
                    <a:pt x="6" y="454"/>
                  </a:moveTo>
                  <a:lnTo>
                    <a:pt x="355" y="454"/>
                  </a:lnTo>
                  <a:lnTo>
                    <a:pt x="757" y="1"/>
                  </a:lnTo>
                  <a:lnTo>
                    <a:pt x="2511" y="0"/>
                  </a:lnTo>
                  <a:lnTo>
                    <a:pt x="2646" y="144"/>
                  </a:lnTo>
                  <a:lnTo>
                    <a:pt x="5779" y="137"/>
                  </a:lnTo>
                  <a:lnTo>
                    <a:pt x="5779" y="772"/>
                  </a:lnTo>
                  <a:lnTo>
                    <a:pt x="2899" y="765"/>
                  </a:lnTo>
                  <a:lnTo>
                    <a:pt x="2757" y="946"/>
                  </a:lnTo>
                  <a:lnTo>
                    <a:pt x="1883" y="946"/>
                  </a:lnTo>
                  <a:lnTo>
                    <a:pt x="1663" y="687"/>
                  </a:lnTo>
                  <a:lnTo>
                    <a:pt x="0" y="687"/>
                  </a:lnTo>
                  <a:lnTo>
                    <a:pt x="35" y="48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dist="77251" dir="4832261" algn="ctr" rotWithShape="0">
                <a:srgbClr val="000066">
                  <a:alpha val="18999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1D528D"/>
                </a:solidFill>
              </a:endParaRPr>
            </a:p>
          </p:txBody>
        </p:sp>
        <p:sp>
          <p:nvSpPr>
            <p:cNvPr id="6" name="Freeform 19" descr="01_img(Global Digtal Desigm(imageState)"/>
            <p:cNvSpPr>
              <a:spLocks/>
            </p:cNvSpPr>
            <p:nvPr/>
          </p:nvSpPr>
          <p:spPr bwMode="gray">
            <a:xfrm>
              <a:off x="-23" y="1344"/>
              <a:ext cx="5799" cy="895"/>
            </a:xfrm>
            <a:custGeom>
              <a:avLst/>
              <a:gdLst>
                <a:gd name="T0" fmla="*/ 0 w 5799"/>
                <a:gd name="T1" fmla="*/ 455 h 895"/>
                <a:gd name="T2" fmla="*/ 369 w 5799"/>
                <a:gd name="T3" fmla="*/ 454 h 895"/>
                <a:gd name="T4" fmla="*/ 776 w 5799"/>
                <a:gd name="T5" fmla="*/ 0 h 895"/>
                <a:gd name="T6" fmla="*/ 2496 w 5799"/>
                <a:gd name="T7" fmla="*/ 0 h 895"/>
                <a:gd name="T8" fmla="*/ 2632 w 5799"/>
                <a:gd name="T9" fmla="*/ 136 h 895"/>
                <a:gd name="T10" fmla="*/ 5799 w 5799"/>
                <a:gd name="T11" fmla="*/ 136 h 895"/>
                <a:gd name="T12" fmla="*/ 5788 w 5799"/>
                <a:gd name="T13" fmla="*/ 727 h 895"/>
                <a:gd name="T14" fmla="*/ 2883 w 5799"/>
                <a:gd name="T15" fmla="*/ 708 h 895"/>
                <a:gd name="T16" fmla="*/ 2747 w 5799"/>
                <a:gd name="T17" fmla="*/ 895 h 895"/>
                <a:gd name="T18" fmla="*/ 1899 w 5799"/>
                <a:gd name="T19" fmla="*/ 895 h 895"/>
                <a:gd name="T20" fmla="*/ 1681 w 5799"/>
                <a:gd name="T21" fmla="*/ 635 h 895"/>
                <a:gd name="T22" fmla="*/ 7 w 5799"/>
                <a:gd name="T23" fmla="*/ 635 h 895"/>
                <a:gd name="T24" fmla="*/ 7 w 5799"/>
                <a:gd name="T25" fmla="*/ 454 h 89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799" h="895">
                  <a:moveTo>
                    <a:pt x="0" y="455"/>
                  </a:moveTo>
                  <a:lnTo>
                    <a:pt x="369" y="454"/>
                  </a:lnTo>
                  <a:lnTo>
                    <a:pt x="776" y="0"/>
                  </a:lnTo>
                  <a:lnTo>
                    <a:pt x="2496" y="0"/>
                  </a:lnTo>
                  <a:lnTo>
                    <a:pt x="2632" y="136"/>
                  </a:lnTo>
                  <a:lnTo>
                    <a:pt x="5799" y="136"/>
                  </a:lnTo>
                  <a:lnTo>
                    <a:pt x="5788" y="727"/>
                  </a:lnTo>
                  <a:lnTo>
                    <a:pt x="2883" y="708"/>
                  </a:lnTo>
                  <a:lnTo>
                    <a:pt x="2747" y="895"/>
                  </a:lnTo>
                  <a:lnTo>
                    <a:pt x="1899" y="895"/>
                  </a:lnTo>
                  <a:lnTo>
                    <a:pt x="1681" y="635"/>
                  </a:lnTo>
                  <a:lnTo>
                    <a:pt x="7" y="635"/>
                  </a:lnTo>
                  <a:lnTo>
                    <a:pt x="7" y="454"/>
                  </a:lnTo>
                </a:path>
              </a:pathLst>
            </a:custGeom>
            <a:blipFill dpi="0" rotWithShape="1">
              <a:blip r:embed="rId2"/>
              <a:srcRect/>
              <a:stretch>
                <a:fillRect/>
              </a:stretch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1D528D"/>
                </a:solidFill>
              </a:endParaRPr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320800" y="4953000"/>
            <a:ext cx="97536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>
                <a:latin typeface="Verdana" pitchFamily="34" charset="0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 sz="quarter"/>
          </p:nvPr>
        </p:nvSpPr>
        <p:spPr bwMode="black">
          <a:xfrm>
            <a:off x="814918" y="1700213"/>
            <a:ext cx="10850033" cy="792162"/>
          </a:xfrm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noProof="0"/>
              <a:t>Click to edit Master title </a:t>
            </a:r>
            <a:br>
              <a:rPr lang="en-US" altLang="ko-KR" noProof="0"/>
            </a:br>
            <a:r>
              <a:rPr lang="en-US" altLang="ko-KR" noProof="0"/>
              <a:t>style</a:t>
            </a:r>
          </a:p>
        </p:txBody>
      </p:sp>
    </p:spTree>
    <p:extLst>
      <p:ext uri="{BB962C8B-B14F-4D97-AF65-F5344CB8AC3E}">
        <p14:creationId xmlns:p14="http://schemas.microsoft.com/office/powerpoint/2010/main" val="1441750840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1D528D"/>
                </a:solidFill>
              </a:rPr>
              <a:t>www.themegallery.com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1D528D"/>
                </a:solidFill>
              </a:rPr>
              <a:t>Company Logo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B8A99-A9A3-4D16-8410-F91A2AF82255}" type="slidenum">
              <a:rPr lang="en-US" altLang="en-US">
                <a:solidFill>
                  <a:srgbClr val="1D528D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921334"/>
      </p:ext>
    </p:extLst>
  </p:cSld>
  <p:clrMapOvr>
    <a:masterClrMapping/>
  </p:clrMapOvr>
  <p:transition spd="slow">
    <p:circl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1D528D"/>
                </a:solidFill>
              </a:rPr>
              <a:t>www.themegallery.com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1D528D"/>
                </a:solidFill>
              </a:rPr>
              <a:t>Company Logo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71779-5C18-45A9-A4D7-9887F09942FB}" type="slidenum">
              <a:rPr lang="en-US" altLang="en-US">
                <a:solidFill>
                  <a:srgbClr val="1D528D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811922"/>
      </p:ext>
    </p:extLst>
  </p:cSld>
  <p:clrMapOvr>
    <a:masterClrMapping/>
  </p:clrMapOvr>
  <p:transition spd="slow">
    <p:circl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43025"/>
            <a:ext cx="53848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43025"/>
            <a:ext cx="53848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1D528D"/>
                </a:solidFill>
              </a:rPr>
              <a:t>www.themegallery.com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1D528D"/>
                </a:solidFill>
              </a:rPr>
              <a:t>Company Logo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BC49F-3861-4567-BEAF-105615A0CA49}" type="slidenum">
              <a:rPr lang="en-US" altLang="en-US">
                <a:solidFill>
                  <a:srgbClr val="1D528D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4824279"/>
      </p:ext>
    </p:extLst>
  </p:cSld>
  <p:clrMapOvr>
    <a:masterClrMapping/>
  </p:clrMapOvr>
  <p:transition spd="slow">
    <p:circl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1D528D"/>
                </a:solidFill>
              </a:rPr>
              <a:t>www.themegallery.com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1D528D"/>
                </a:solidFill>
              </a:rPr>
              <a:t>Company Logo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FAF671-B57F-4319-B2E9-148FEE0644B5}" type="slidenum">
              <a:rPr lang="en-US" altLang="en-US">
                <a:solidFill>
                  <a:srgbClr val="1D528D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137376"/>
      </p:ext>
    </p:extLst>
  </p:cSld>
  <p:clrMapOvr>
    <a:masterClrMapping/>
  </p:clrMapOvr>
  <p:transition spd="slow">
    <p:circl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1D528D"/>
                </a:solidFill>
              </a:rPr>
              <a:t>www.themegallery.com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1D528D"/>
                </a:solidFill>
              </a:rPr>
              <a:t>Company Logo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58BBE-1510-4405-8780-94A9F64823A0}" type="slidenum">
              <a:rPr lang="en-US" altLang="en-US">
                <a:solidFill>
                  <a:srgbClr val="1D528D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461646"/>
      </p:ext>
    </p:extLst>
  </p:cSld>
  <p:clrMapOvr>
    <a:masterClrMapping/>
  </p:clrMapOvr>
  <p:transition spd="slow">
    <p:circl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1D528D"/>
                </a:solidFill>
              </a:rPr>
              <a:t>www.themegallery.com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1D528D"/>
                </a:solidFill>
              </a:rPr>
              <a:t>Company Logo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61BAE-D658-456C-93B4-9E639B2D1CFB}" type="slidenum">
              <a:rPr lang="en-US" altLang="en-US">
                <a:solidFill>
                  <a:srgbClr val="1D528D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286639"/>
      </p:ext>
    </p:extLst>
  </p:cSld>
  <p:clrMapOvr>
    <a:masterClrMapping/>
  </p:clrMapOvr>
  <p:transition spd="slow">
    <p:circl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1D528D"/>
                </a:solidFill>
              </a:rPr>
              <a:t>www.themegallery.com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1D528D"/>
                </a:solidFill>
              </a:rPr>
              <a:t>Company Logo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49744-B7C1-464B-8AB3-2D126A545496}" type="slidenum">
              <a:rPr lang="en-US" altLang="en-US">
                <a:solidFill>
                  <a:srgbClr val="1D528D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735668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8B1AD-255F-4032-8CF8-85AD343A666A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561F0-9F03-4ECC-B48E-27AD9120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2441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1D528D"/>
                </a:solidFill>
              </a:rPr>
              <a:t>www.themegallery.com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1D528D"/>
                </a:solidFill>
              </a:rPr>
              <a:t>Company Logo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6E70D-618F-4C1A-AC75-030ECF66C0AD}" type="slidenum">
              <a:rPr lang="en-US" altLang="en-US">
                <a:solidFill>
                  <a:srgbClr val="1D528D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8309766"/>
      </p:ext>
    </p:extLst>
  </p:cSld>
  <p:clrMapOvr>
    <a:masterClrMapping/>
  </p:clrMapOvr>
  <p:transition spd="slow">
    <p:circl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1D528D"/>
                </a:solidFill>
              </a:rPr>
              <a:t>www.themegallery.com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1D528D"/>
                </a:solidFill>
              </a:rPr>
              <a:t>Company Logo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71BAA3-7F50-473C-BCF8-0FFE22017F94}" type="slidenum">
              <a:rPr lang="en-US" altLang="en-US">
                <a:solidFill>
                  <a:srgbClr val="1D528D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53670"/>
      </p:ext>
    </p:extLst>
  </p:cSld>
  <p:clrMapOvr>
    <a:masterClrMapping/>
  </p:clrMapOvr>
  <p:transition spd="slow">
    <p:circl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579439"/>
            <a:ext cx="2743200" cy="59007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79439"/>
            <a:ext cx="8026400" cy="59007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1D528D"/>
                </a:solidFill>
              </a:rPr>
              <a:t>www.themegallery.com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1D528D"/>
                </a:solidFill>
              </a:rPr>
              <a:t>Company Logo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6BF77-6FD3-42D4-8118-4B8EC3A3D896}" type="slidenum">
              <a:rPr lang="en-US" altLang="en-US">
                <a:solidFill>
                  <a:srgbClr val="1D528D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1D528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312118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8B1AD-255F-4032-8CF8-85AD343A666A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561F0-9F03-4ECC-B48E-27AD9120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60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8B1AD-255F-4032-8CF8-85AD343A666A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561F0-9F03-4ECC-B48E-27AD9120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89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8B1AD-255F-4032-8CF8-85AD343A666A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561F0-9F03-4ECC-B48E-27AD9120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6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8B1AD-255F-4032-8CF8-85AD343A666A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561F0-9F03-4ECC-B48E-27AD9120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870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8B1AD-255F-4032-8CF8-85AD343A666A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561F0-9F03-4ECC-B48E-27AD9120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118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8B1AD-255F-4032-8CF8-85AD343A666A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561F0-9F03-4ECC-B48E-27AD9120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012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8B1AD-255F-4032-8CF8-85AD343A666A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561F0-9F03-4ECC-B48E-27AD9120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396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8B1AD-255F-4032-8CF8-85AD343A666A}" type="datetimeFigureOut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561F0-9F03-4ECC-B48E-27AD9120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832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16"/>
          <p:cNvSpPr>
            <a:spLocks/>
          </p:cNvSpPr>
          <p:nvPr/>
        </p:nvSpPr>
        <p:spPr bwMode="gray">
          <a:xfrm>
            <a:off x="0" y="360363"/>
            <a:ext cx="12198350" cy="900112"/>
          </a:xfrm>
          <a:custGeom>
            <a:avLst/>
            <a:gdLst>
              <a:gd name="T0" fmla="*/ 0 w 5763"/>
              <a:gd name="T1" fmla="*/ 2147483646 h 567"/>
              <a:gd name="T2" fmla="*/ 2147483646 w 5763"/>
              <a:gd name="T3" fmla="*/ 2147483646 h 567"/>
              <a:gd name="T4" fmla="*/ 2147483646 w 5763"/>
              <a:gd name="T5" fmla="*/ 0 h 567"/>
              <a:gd name="T6" fmla="*/ 2147483646 w 5763"/>
              <a:gd name="T7" fmla="*/ 0 h 567"/>
              <a:gd name="T8" fmla="*/ 2147483646 w 5763"/>
              <a:gd name="T9" fmla="*/ 2147483646 h 567"/>
              <a:gd name="T10" fmla="*/ 2147483646 w 5763"/>
              <a:gd name="T11" fmla="*/ 2147483646 h 567"/>
              <a:gd name="T12" fmla="*/ 2147483646 w 5763"/>
              <a:gd name="T13" fmla="*/ 2147483646 h 567"/>
              <a:gd name="T14" fmla="*/ 2147483646 w 5763"/>
              <a:gd name="T15" fmla="*/ 2147483646 h 56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763" h="567">
                <a:moveTo>
                  <a:pt x="0" y="368"/>
                </a:moveTo>
                <a:lnTo>
                  <a:pt x="440" y="368"/>
                </a:lnTo>
                <a:lnTo>
                  <a:pt x="777" y="0"/>
                </a:lnTo>
                <a:lnTo>
                  <a:pt x="2162" y="0"/>
                </a:lnTo>
                <a:lnTo>
                  <a:pt x="2265" y="116"/>
                </a:lnTo>
                <a:lnTo>
                  <a:pt x="5756" y="112"/>
                </a:lnTo>
                <a:lnTo>
                  <a:pt x="5763" y="567"/>
                </a:lnTo>
                <a:lnTo>
                  <a:pt x="6" y="556"/>
                </a:lnTo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1027" name="Freeform 15" descr="01b_img(Global Digtal Desigm(imageState)"/>
          <p:cNvSpPr>
            <a:spLocks/>
          </p:cNvSpPr>
          <p:nvPr/>
        </p:nvSpPr>
        <p:spPr bwMode="gray">
          <a:xfrm>
            <a:off x="-12700" y="336550"/>
            <a:ext cx="12242800" cy="838200"/>
          </a:xfrm>
          <a:custGeom>
            <a:avLst/>
            <a:gdLst>
              <a:gd name="T0" fmla="*/ 2147483646 w 5784"/>
              <a:gd name="T1" fmla="*/ 2147483646 h 528"/>
              <a:gd name="T2" fmla="*/ 2147483646 w 5784"/>
              <a:gd name="T3" fmla="*/ 2147483646 h 528"/>
              <a:gd name="T4" fmla="*/ 2147483646 w 5784"/>
              <a:gd name="T5" fmla="*/ 0 h 528"/>
              <a:gd name="T6" fmla="*/ 2147483646 w 5784"/>
              <a:gd name="T7" fmla="*/ 2147483646 h 528"/>
              <a:gd name="T8" fmla="*/ 2147483646 w 5784"/>
              <a:gd name="T9" fmla="*/ 2147483646 h 528"/>
              <a:gd name="T10" fmla="*/ 2147483646 w 5784"/>
              <a:gd name="T11" fmla="*/ 2147483646 h 528"/>
              <a:gd name="T12" fmla="*/ 0 w 5784"/>
              <a:gd name="T13" fmla="*/ 2147483646 h 528"/>
              <a:gd name="T14" fmla="*/ 0 w 5784"/>
              <a:gd name="T15" fmla="*/ 2147483646 h 52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784" h="528">
                <a:moveTo>
                  <a:pt x="449" y="370"/>
                </a:moveTo>
                <a:lnTo>
                  <a:pt x="768" y="1"/>
                </a:lnTo>
                <a:lnTo>
                  <a:pt x="2158" y="0"/>
                </a:lnTo>
                <a:lnTo>
                  <a:pt x="2258" y="115"/>
                </a:lnTo>
                <a:lnTo>
                  <a:pt x="5784" y="115"/>
                </a:lnTo>
                <a:lnTo>
                  <a:pt x="5779" y="528"/>
                </a:lnTo>
                <a:lnTo>
                  <a:pt x="0" y="519"/>
                </a:lnTo>
                <a:lnTo>
                  <a:pt x="0" y="371"/>
                </a:lnTo>
              </a:path>
            </a:pathLst>
          </a:custGeom>
          <a:blipFill dpi="0" rotWithShape="1">
            <a:blip r:embed="rId13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1D528D"/>
              </a:solidFill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43025"/>
            <a:ext cx="10972800" cy="5137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347200" y="288925"/>
            <a:ext cx="2844800" cy="320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1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1D528D"/>
                </a:solidFill>
              </a:rPr>
              <a:t>www.themegallery.com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721600" y="6537325"/>
            <a:ext cx="3860800" cy="320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+mj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1D528D"/>
                </a:solidFill>
              </a:rPr>
              <a:t>Company Logo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895850" y="6537325"/>
            <a:ext cx="2844800" cy="3206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latin typeface="Verdan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0E4739E-E29B-4E76-9DF2-F4C58382022C}" type="slidenum">
              <a:rPr lang="en-US" altLang="en-US">
                <a:solidFill>
                  <a:srgbClr val="1D528D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1D528D"/>
              </a:solidFill>
            </a:endParaRPr>
          </a:p>
        </p:txBody>
      </p: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812800" y="579438"/>
            <a:ext cx="10464800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78526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ircl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Relationship Id="rId5" Type="http://schemas.openxmlformats.org/officeDocument/2006/relationships/slide" Target="slide12.xml"/><Relationship Id="rId4" Type="http://schemas.openxmlformats.org/officeDocument/2006/relationships/image" Target="../media/image12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Relationship Id="rId5" Type="http://schemas.openxmlformats.org/officeDocument/2006/relationships/slide" Target="slide12.xml"/><Relationship Id="rId4" Type="http://schemas.openxmlformats.org/officeDocument/2006/relationships/image" Target="../media/image12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Relationship Id="rId5" Type="http://schemas.openxmlformats.org/officeDocument/2006/relationships/slide" Target="slide12.xml"/><Relationship Id="rId4" Type="http://schemas.openxmlformats.org/officeDocument/2006/relationships/image" Target="../media/image12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Relationship Id="rId5" Type="http://schemas.openxmlformats.org/officeDocument/2006/relationships/slide" Target="slide12.xml"/><Relationship Id="rId4" Type="http://schemas.openxmlformats.org/officeDocument/2006/relationships/image" Target="../media/image12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1.wav"/><Relationship Id="rId7" Type="http://schemas.openxmlformats.org/officeDocument/2006/relationships/hyperlink" Target="Microsoft%20Windows%20Logo.ln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gif"/><Relationship Id="rId11" Type="http://schemas.openxmlformats.org/officeDocument/2006/relationships/image" Target="../media/image7.png"/><Relationship Id="rId5" Type="http://schemas.openxmlformats.org/officeDocument/2006/relationships/audio" Target="../media/audio3.wav"/><Relationship Id="rId10" Type="http://schemas.openxmlformats.org/officeDocument/2006/relationships/image" Target="../media/image6.png"/><Relationship Id="rId4" Type="http://schemas.openxmlformats.org/officeDocument/2006/relationships/audio" Target="../media/audio2.wav"/><Relationship Id="rId9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1.wav"/><Relationship Id="rId7" Type="http://schemas.openxmlformats.org/officeDocument/2006/relationships/hyperlink" Target="Microsoft%20Windows%20Logo.ln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gif"/><Relationship Id="rId11" Type="http://schemas.openxmlformats.org/officeDocument/2006/relationships/image" Target="../media/image7.png"/><Relationship Id="rId5" Type="http://schemas.openxmlformats.org/officeDocument/2006/relationships/audio" Target="../media/audio3.wav"/><Relationship Id="rId10" Type="http://schemas.openxmlformats.org/officeDocument/2006/relationships/image" Target="../media/image6.png"/><Relationship Id="rId4" Type="http://schemas.openxmlformats.org/officeDocument/2006/relationships/audio" Target="../media/audio2.wav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1.wav"/><Relationship Id="rId7" Type="http://schemas.openxmlformats.org/officeDocument/2006/relationships/hyperlink" Target="Microsoft%20Windows%20Logo.lnk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gif"/><Relationship Id="rId11" Type="http://schemas.openxmlformats.org/officeDocument/2006/relationships/image" Target="../media/image7.png"/><Relationship Id="rId5" Type="http://schemas.openxmlformats.org/officeDocument/2006/relationships/audio" Target="../media/audio3.wav"/><Relationship Id="rId10" Type="http://schemas.openxmlformats.org/officeDocument/2006/relationships/image" Target="../media/image6.png"/><Relationship Id="rId4" Type="http://schemas.openxmlformats.org/officeDocument/2006/relationships/audio" Target="../media/audio2.wav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1.wav"/><Relationship Id="rId7" Type="http://schemas.openxmlformats.org/officeDocument/2006/relationships/hyperlink" Target="Microsoft%20Windows%20Logo.lnk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gif"/><Relationship Id="rId11" Type="http://schemas.openxmlformats.org/officeDocument/2006/relationships/image" Target="../media/image7.png"/><Relationship Id="rId5" Type="http://schemas.openxmlformats.org/officeDocument/2006/relationships/audio" Target="../media/audio3.wav"/><Relationship Id="rId10" Type="http://schemas.openxmlformats.org/officeDocument/2006/relationships/image" Target="../media/image6.png"/><Relationship Id="rId4" Type="http://schemas.openxmlformats.org/officeDocument/2006/relationships/audio" Target="../media/audio2.wav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../../../Program%20Files%20(x86)/Softronics/Microsoft%20Windows%20Logo/logo32.exe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524000" y="1916832"/>
            <a:ext cx="9144000" cy="178510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</a:rPr>
              <a:t>KHỞI ĐỘNG ĐẦU GIỜ</a:t>
            </a:r>
          </a:p>
          <a:p>
            <a:pPr algn="ctr"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4400" b="1">
                <a:solidFill>
                  <a:srgbClr val="FF0000"/>
                </a:solidFill>
                <a:latin typeface="Times New Roman" pitchFamily="18" charset="0"/>
              </a:rPr>
              <a:t>TRÒ CHƠI: AI NHANH AI ĐÚNG?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F2358-0FDF-4AB0-B45F-82FF94FDAC23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11087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0"/>
          <p:cNvSpPr txBox="1">
            <a:spLocks noChangeArrowheads="1"/>
          </p:cNvSpPr>
          <p:nvPr/>
        </p:nvSpPr>
        <p:spPr bwMode="auto">
          <a:xfrm>
            <a:off x="633413" y="1447800"/>
            <a:ext cx="4700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8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CƠ BẢN.</a:t>
            </a:r>
          </a:p>
        </p:txBody>
      </p:sp>
      <p:sp>
        <p:nvSpPr>
          <p:cNvPr id="11267" name="TextBox 13"/>
          <p:cNvSpPr txBox="1">
            <a:spLocks noChangeArrowheads="1"/>
          </p:cNvSpPr>
          <p:nvPr/>
        </p:nvSpPr>
        <p:spPr bwMode="auto">
          <a:xfrm>
            <a:off x="533400" y="2286000"/>
            <a:ext cx="9982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sz="2800" i="1" u="sng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2:</a:t>
            </a:r>
            <a:r>
              <a:rPr lang="en-US" sz="2800" i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 đổi màu và độ dày nét vẽ bằng câu lệnh</a:t>
            </a: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50863" y="3170238"/>
            <a:ext cx="1141253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d/ Điền vào chỗ chấm (…):</a:t>
            </a:r>
          </a:p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 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SetPenColor n</a:t>
            </a: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dùng để đặt…………của nét vẽ. Để đặt màu cho nét vẽ, em thay đổi giá trị…….trong lệnh.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776913" y="3521075"/>
            <a:ext cx="129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429000" y="3929063"/>
            <a:ext cx="12954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3404192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0"/>
          <p:cNvSpPr txBox="1">
            <a:spLocks noChangeArrowheads="1"/>
          </p:cNvSpPr>
          <p:nvPr/>
        </p:nvSpPr>
        <p:spPr bwMode="auto">
          <a:xfrm>
            <a:off x="304800" y="1066800"/>
            <a:ext cx="47005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8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CƠ BẢN.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2324100" y="1600200"/>
            <a:ext cx="74676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BẢNG MÀU CỦA LỆNH SETPENCOLOR n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90600" y="2122488"/>
          <a:ext cx="9372600" cy="4689472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7573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57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39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6184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800" baseline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trị n</a:t>
                      </a:r>
                      <a:endParaRPr lang="en-US" sz="28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03" marB="45703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baseline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của nét vẽ</a:t>
                      </a:r>
                      <a:endParaRPr lang="en-US" sz="280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03" marB="45703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6184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2"/>
                        </a:solidFill>
                      </a:endParaRP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Đen</a:t>
                      </a:r>
                      <a:r>
                        <a:rPr lang="en-US" sz="2800" baseline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 Black</a:t>
                      </a:r>
                      <a:endParaRPr lang="en-US" sz="280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03" marB="4570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6184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2"/>
                        </a:solidFill>
                      </a:endParaRP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 da trời</a:t>
                      </a:r>
                      <a:r>
                        <a:rPr lang="en-US" sz="2800" baseline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Blue</a:t>
                      </a:r>
                      <a:endParaRPr lang="en-US" sz="280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03" marB="4570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6184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2"/>
                        </a:solidFill>
                      </a:endParaRP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 lá</a:t>
                      </a:r>
                      <a:r>
                        <a:rPr lang="en-US" sz="2800" baseline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cây – Green</a:t>
                      </a:r>
                      <a:endParaRPr lang="en-US" sz="280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03" marB="4570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6184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2"/>
                        </a:solidFill>
                      </a:endParaRP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2800" baseline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lơ – Cyan</a:t>
                      </a:r>
                      <a:endParaRPr lang="en-US" sz="280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03" marB="4570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6184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2"/>
                        </a:solidFill>
                      </a:endParaRP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r>
                        <a:rPr lang="en-US" sz="2800" baseline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Red</a:t>
                      </a:r>
                      <a:endParaRPr lang="en-US" sz="280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03" marB="4570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6184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2"/>
                        </a:solidFill>
                      </a:endParaRP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Hồng</a:t>
                      </a:r>
                      <a:r>
                        <a:rPr lang="en-US" sz="2800" baseline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Pink</a:t>
                      </a:r>
                      <a:endParaRPr lang="en-US" sz="280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703" marB="4570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6184">
                <a:tc>
                  <a:txBody>
                    <a:bodyPr/>
                    <a:lstStyle/>
                    <a:p>
                      <a:pPr algn="ctr"/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endParaRPr lang="en-US" sz="1800">
                        <a:solidFill>
                          <a:schemeClr val="tx2"/>
                        </a:solidFill>
                      </a:endParaRPr>
                    </a:p>
                  </a:txBody>
                  <a:tcPr marT="45703" marB="45703"/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</a:p>
                  </a:txBody>
                  <a:tcPr marT="45703" marB="45703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3721100" y="5130800"/>
            <a:ext cx="381000" cy="381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721100" y="5703888"/>
            <a:ext cx="381000" cy="381000"/>
          </a:xfrm>
          <a:prstGeom prst="ellipse">
            <a:avLst/>
          </a:prstGeom>
          <a:solidFill>
            <a:srgbClr val="FC4698"/>
          </a:solidFill>
          <a:ln>
            <a:solidFill>
              <a:srgbClr val="FC469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3721100" y="4556125"/>
            <a:ext cx="381000" cy="381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3725863" y="3983038"/>
            <a:ext cx="381000" cy="381000"/>
          </a:xfrm>
          <a:prstGeom prst="ellipse">
            <a:avLst/>
          </a:prstGeom>
          <a:solidFill>
            <a:srgbClr val="00FF00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725863" y="3408363"/>
            <a:ext cx="381000" cy="381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3725863" y="2833688"/>
            <a:ext cx="381000" cy="3810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332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5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0"/>
          <p:cNvSpPr txBox="1">
            <a:spLocks noChangeArrowheads="1"/>
          </p:cNvSpPr>
          <p:nvPr/>
        </p:nvSpPr>
        <p:spPr bwMode="auto">
          <a:xfrm>
            <a:off x="404813" y="1524000"/>
            <a:ext cx="4700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8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CƠ BẢN.</a:t>
            </a:r>
          </a:p>
        </p:txBody>
      </p:sp>
      <p:sp>
        <p:nvSpPr>
          <p:cNvPr id="13315" name="TextBox 13"/>
          <p:cNvSpPr txBox="1">
            <a:spLocks noChangeArrowheads="1"/>
          </p:cNvSpPr>
          <p:nvPr/>
        </p:nvSpPr>
        <p:spPr bwMode="auto">
          <a:xfrm>
            <a:off x="339725" y="2286000"/>
            <a:ext cx="87042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sz="2800" i="1" u="sng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3:</a:t>
            </a:r>
            <a:r>
              <a:rPr lang="en-US" sz="2800" i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thực hiện các yêu cầu sau:</a:t>
            </a: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50838" y="2971800"/>
            <a:ext cx="1076801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Em hãy thực hiện câu lệnh sau và quan sát kết quả. </a:t>
            </a:r>
          </a:p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 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SetPenSize [1 10] </a:t>
            </a:r>
            <a:r>
              <a:rPr lang="en-US" sz="2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 4 [FD 100 RT 90]</a:t>
            </a:r>
            <a:endParaRPr lang="en-US" sz="280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49250" y="4267200"/>
            <a:ext cx="1164431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Thay đổi giá trị số [1] và [10] trong lệnh SetPenSize [1 10], ở hoạt động a và quan sát sự thay đổi nét vẽ.</a:t>
            </a:r>
          </a:p>
        </p:txBody>
      </p:sp>
    </p:spTree>
    <p:extLst>
      <p:ext uri="{BB962C8B-B14F-4D97-AF65-F5344CB8AC3E}">
        <p14:creationId xmlns:p14="http://schemas.microsoft.com/office/powerpoint/2010/main" val="248459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346075" y="1689100"/>
            <a:ext cx="47005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8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CƠ BẢN.</a:t>
            </a:r>
          </a:p>
        </p:txBody>
      </p:sp>
      <p:sp>
        <p:nvSpPr>
          <p:cNvPr id="14339" name="TextBox 13"/>
          <p:cNvSpPr txBox="1">
            <a:spLocks noChangeArrowheads="1"/>
          </p:cNvSpPr>
          <p:nvPr/>
        </p:nvSpPr>
        <p:spPr bwMode="auto">
          <a:xfrm>
            <a:off x="533400" y="2286000"/>
            <a:ext cx="87042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sz="2800" i="1" u="sng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3:</a:t>
            </a:r>
            <a:r>
              <a:rPr lang="en-US" sz="2800" i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thực hiện các yêu cầu sau:</a:t>
            </a: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50863" y="2846388"/>
            <a:ext cx="1148873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d/ Điền vào chỗ chấm (…):</a:t>
            </a:r>
          </a:p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 </a:t>
            </a:r>
            <a:r>
              <a:rPr lang="en-US" sz="2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SetPenSize [m n] </a:t>
            </a: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 để chỉnh……….... của nét vẽ. Để điều chỉnh độ rộng của nét vẽ ta thay đổi giá trị ………trong câu lệnh.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6297613" y="3122613"/>
            <a:ext cx="182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 rộng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740400" y="3587750"/>
            <a:ext cx="533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492666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621088"/>
            <a:ext cx="3200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2209800" y="341313"/>
            <a:ext cx="9753600" cy="2859087"/>
          </a:xfrm>
          <a:prstGeom prst="wedgeRoundRectCallout">
            <a:avLst>
              <a:gd name="adj1" fmla="val -52569"/>
              <a:gd name="adj2" fmla="val 102165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609850" y="441325"/>
            <a:ext cx="8686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biết thêm một cách mới để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 màu </a:t>
            </a: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nét vẽ và điều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chỉnh độ rộng </a:t>
            </a: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nét vẽ bằng các câu lệnh sau: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609850" y="1293813"/>
            <a:ext cx="86868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Thay đổi giá trị 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lệnh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SetPenColor n</a:t>
            </a: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để đặt màu cho nét vẽ.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2613025" y="2144713"/>
            <a:ext cx="86868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Thay đổi giá trị 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lệnh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SetPenSize [m n]</a:t>
            </a: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để điều chỉnh độ rộng cho nét vẽ.</a:t>
            </a:r>
          </a:p>
        </p:txBody>
      </p:sp>
    </p:spTree>
    <p:extLst>
      <p:ext uri="{BB962C8B-B14F-4D97-AF65-F5344CB8AC3E}">
        <p14:creationId xmlns:p14="http://schemas.microsoft.com/office/powerpoint/2010/main" val="823483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3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0"/>
          <p:cNvSpPr txBox="1">
            <a:spLocks noChangeArrowheads="1"/>
          </p:cNvSpPr>
          <p:nvPr/>
        </p:nvSpPr>
        <p:spPr bwMode="auto">
          <a:xfrm>
            <a:off x="381000" y="1703388"/>
            <a:ext cx="47005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8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CƠ BẢN.</a:t>
            </a:r>
          </a:p>
        </p:txBody>
      </p:sp>
      <p:sp>
        <p:nvSpPr>
          <p:cNvPr id="18435" name="TextBox 13"/>
          <p:cNvSpPr txBox="1">
            <a:spLocks noChangeArrowheads="1"/>
          </p:cNvSpPr>
          <p:nvPr/>
        </p:nvSpPr>
        <p:spPr bwMode="auto">
          <a:xfrm>
            <a:off x="363538" y="2246313"/>
            <a:ext cx="1152366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sz="2800" i="1" u="sng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4:</a:t>
            </a:r>
            <a:r>
              <a:rPr lang="en-US" sz="2800" i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Thủ tục DuongTron sau thực hiện công việc gì? Điền vào ô trống trong bảng theo mẫu:</a:t>
            </a: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905000" y="3276600"/>
          <a:ext cx="8534400" cy="3108372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426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054">
                <a:tc>
                  <a:txBody>
                    <a:bodyPr/>
                    <a:lstStyle/>
                    <a:p>
                      <a:pPr algn="ctr"/>
                      <a:r>
                        <a:rPr lang="en-US" sz="2800" b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  <a:endParaRPr lang="en-US" sz="2800" b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71" marB="45671"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800" b="0" baseline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0" baseline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việc</a:t>
                      </a:r>
                      <a:endParaRPr lang="en-US" sz="2800" b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71" marB="45671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054">
                <a:tc>
                  <a:txBody>
                    <a:bodyPr/>
                    <a:lstStyle/>
                    <a:p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</a:t>
                      </a:r>
                      <a:r>
                        <a:rPr lang="en-US" sz="2800" baseline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err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DuongTron</a:t>
                      </a:r>
                      <a:endParaRPr lang="en-US" sz="280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71" marB="45671"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71" marB="45671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054">
                <a:tc>
                  <a:txBody>
                    <a:bodyPr/>
                    <a:lstStyle/>
                    <a:p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sz="2800" err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SetPenColor</a:t>
                      </a:r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 marT="45671" marB="45671"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n-US" sz="2800" err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Đặt</a:t>
                      </a:r>
                      <a:r>
                        <a:rPr lang="en-US" sz="2800" baseline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err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baseline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err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r>
                        <a:rPr lang="en-US" sz="2800" baseline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err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800" baseline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err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nét</a:t>
                      </a:r>
                      <a:r>
                        <a:rPr lang="en-US" sz="2800" baseline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aseline="0" err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endParaRPr lang="en-US" sz="280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71" marB="45671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054">
                <a:tc>
                  <a:txBody>
                    <a:bodyPr/>
                    <a:lstStyle/>
                    <a:p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Repeat</a:t>
                      </a:r>
                      <a:r>
                        <a:rPr lang="en-US" sz="2800" baseline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24 [ FD 5 RT 15]</a:t>
                      </a:r>
                      <a:endParaRPr lang="en-US" sz="280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71" marB="45671"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en-US" sz="2800" baseline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80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71" marB="45671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054">
                <a:tc>
                  <a:txBody>
                    <a:bodyPr/>
                    <a:lstStyle/>
                    <a:p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sz="2800" err="1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SetPenColor</a:t>
                      </a:r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0</a:t>
                      </a:r>
                    </a:p>
                  </a:txBody>
                  <a:tcPr marT="45671" marB="45671"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</a:p>
                  </a:txBody>
                  <a:tcPr marT="45671" marB="45671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054">
                <a:tc>
                  <a:txBody>
                    <a:bodyPr/>
                    <a:lstStyle/>
                    <a:p>
                      <a:r>
                        <a:rPr lang="en-US" sz="280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end</a:t>
                      </a:r>
                      <a:r>
                        <a:rPr lang="en-US" sz="2800" baseline="0">
                          <a:solidFill>
                            <a:schemeClr val="tx2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80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71" marB="45671" anchor="ctr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2800">
                        <a:solidFill>
                          <a:schemeClr val="tx2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45671" marB="45671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6562725" y="4837113"/>
            <a:ext cx="2895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 vẽ đường tròn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542088" y="5338763"/>
            <a:ext cx="3657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 màu đen cho nét vẽ</a:t>
            </a:r>
          </a:p>
        </p:txBody>
      </p:sp>
    </p:spTree>
    <p:extLst>
      <p:ext uri="{BB962C8B-B14F-4D97-AF65-F5344CB8AC3E}">
        <p14:creationId xmlns:p14="http://schemas.microsoft.com/office/powerpoint/2010/main" val="3934056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cau 1" descr="kitt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488" y="1798638"/>
            <a:ext cx="28956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667000" y="2170113"/>
            <a:ext cx="93726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600" u="sng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1: </a:t>
            </a: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thay đổi màu bút thành màu đỏ em sử dụng câu lệnh nào sau đây?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794250" y="3248025"/>
            <a:ext cx="264318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SetPenColor 2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251450" y="3776663"/>
            <a:ext cx="250983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SetPenColor 3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519738" y="4286250"/>
            <a:ext cx="2814637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SetPenColor 4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638800" y="4905375"/>
            <a:ext cx="3109913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SetPenSize [1 10]</a:t>
            </a:r>
          </a:p>
        </p:txBody>
      </p:sp>
      <p:sp>
        <p:nvSpPr>
          <p:cNvPr id="14" name="Oval 13"/>
          <p:cNvSpPr/>
          <p:nvPr/>
        </p:nvSpPr>
        <p:spPr>
          <a:xfrm>
            <a:off x="5519738" y="4332288"/>
            <a:ext cx="485775" cy="555625"/>
          </a:xfrm>
          <a:prstGeom prst="ellipse">
            <a:avLst/>
          </a:prstGeom>
          <a:noFill/>
          <a:ln w="57150">
            <a:solidFill>
              <a:srgbClr val="E328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465" name="WordArt 9"/>
          <p:cNvSpPr>
            <a:spLocks noChangeArrowheads="1" noChangeShapeType="1" noTextEdit="1"/>
          </p:cNvSpPr>
          <p:nvPr/>
        </p:nvSpPr>
        <p:spPr bwMode="auto">
          <a:xfrm>
            <a:off x="990600" y="1111250"/>
            <a:ext cx="5786438" cy="949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AI NHANH AI ĐÚNG</a:t>
            </a:r>
          </a:p>
        </p:txBody>
      </p:sp>
      <p:pic>
        <p:nvPicPr>
          <p:cNvPr id="19466" name="Picture 2" descr="D:\may kia\POWERPOINT\HINH NEN DEP\hinh nen dep\hinh trang tri\anhso.net_10120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92075"/>
            <a:ext cx="357187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7" name="Picture 2" descr="D:\may kia\POWERPOINT\HINH NEN DEP\hinh nen dep\hinh trang tri\anhso.net_10120.gif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17488" y="5273675"/>
            <a:ext cx="357187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2020913" y="188640"/>
            <a:ext cx="362310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TRÒ CHƠI</a:t>
            </a:r>
          </a:p>
        </p:txBody>
      </p:sp>
    </p:spTree>
    <p:extLst>
      <p:ext uri="{BB962C8B-B14F-4D97-AF65-F5344CB8AC3E}">
        <p14:creationId xmlns:p14="http://schemas.microsoft.com/office/powerpoint/2010/main" val="1156296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cau 2" descr="kitt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3" y="1798638"/>
            <a:ext cx="28956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667000" y="2570163"/>
            <a:ext cx="929798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600" u="sng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2: </a:t>
            </a: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thay đổi giá trị </a:t>
            </a:r>
            <a:r>
              <a:rPr lang="en-US" sz="2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câu lệnh </a:t>
            </a:r>
            <a:r>
              <a:rPr lang="en-US" sz="2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SetPenColor n</a:t>
            </a: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để làm gì?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573588" y="3567113"/>
            <a:ext cx="3903662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Đặt lại màu cho nét vẽ.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487988" y="4699000"/>
            <a:ext cx="415448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Đặt lại độ cao cho nét vẽ.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091113" y="4133850"/>
            <a:ext cx="513238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Điều chỉnh độ rộng cho nét vẽ.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867400" y="5264150"/>
            <a:ext cx="402431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Đặt lại tên cho nét vẽ.</a:t>
            </a:r>
          </a:p>
        </p:txBody>
      </p:sp>
      <p:sp>
        <p:nvSpPr>
          <p:cNvPr id="18" name="Oval 17"/>
          <p:cNvSpPr/>
          <p:nvPr/>
        </p:nvSpPr>
        <p:spPr>
          <a:xfrm>
            <a:off x="4548188" y="3578225"/>
            <a:ext cx="485775" cy="555625"/>
          </a:xfrm>
          <a:prstGeom prst="ellipse">
            <a:avLst/>
          </a:prstGeom>
          <a:noFill/>
          <a:ln w="57150">
            <a:solidFill>
              <a:srgbClr val="E328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489" name="WordArt 9"/>
          <p:cNvSpPr>
            <a:spLocks noChangeArrowheads="1" noChangeShapeType="1" noTextEdit="1"/>
          </p:cNvSpPr>
          <p:nvPr/>
        </p:nvSpPr>
        <p:spPr bwMode="auto">
          <a:xfrm>
            <a:off x="990600" y="1111250"/>
            <a:ext cx="5786438" cy="949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AI NHANH AI ĐÚNG</a:t>
            </a:r>
          </a:p>
        </p:txBody>
      </p:sp>
      <p:pic>
        <p:nvPicPr>
          <p:cNvPr id="20490" name="Picture 2" descr="D:\may kia\POWERPOINT\HINH NEN DEP\hinh nen dep\hinh trang tri\anhso.net_10120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92075"/>
            <a:ext cx="357187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Picture 2" descr="D:\may kia\POWERPOINT\HINH NEN DEP\hinh nen dep\hinh trang tri\anhso.net_10120.gif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17488" y="5273675"/>
            <a:ext cx="357187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2020913" y="188640"/>
            <a:ext cx="362310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TRÒ CHƠI</a:t>
            </a:r>
          </a:p>
        </p:txBody>
      </p:sp>
    </p:spTree>
    <p:extLst>
      <p:ext uri="{BB962C8B-B14F-4D97-AF65-F5344CB8AC3E}">
        <p14:creationId xmlns:p14="http://schemas.microsoft.com/office/powerpoint/2010/main" val="2528024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cau 3" descr="kitt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38" y="1831975"/>
            <a:ext cx="28956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819400" y="2516188"/>
            <a:ext cx="93662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600" u="sng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3:</a:t>
            </a: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các câu lệnh sau đây câu lệnh nào cho nét vẽ lớn nhất?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105400" y="3382963"/>
            <a:ext cx="318928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SetPenSize [10 10] 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943600" y="4456113"/>
            <a:ext cx="41195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SetPenSize [ 20 5]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575300" y="3930650"/>
            <a:ext cx="37211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SetPenSize [5 20] 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332538" y="5029200"/>
            <a:ext cx="3116262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SetPenSize [1 15] </a:t>
            </a:r>
          </a:p>
        </p:txBody>
      </p:sp>
      <p:sp>
        <p:nvSpPr>
          <p:cNvPr id="14" name="Oval 13"/>
          <p:cNvSpPr/>
          <p:nvPr/>
        </p:nvSpPr>
        <p:spPr>
          <a:xfrm>
            <a:off x="5549900" y="3886200"/>
            <a:ext cx="485775" cy="557213"/>
          </a:xfrm>
          <a:prstGeom prst="ellipse">
            <a:avLst/>
          </a:prstGeom>
          <a:noFill/>
          <a:ln w="57150">
            <a:solidFill>
              <a:srgbClr val="E328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513" name="WordArt 9"/>
          <p:cNvSpPr>
            <a:spLocks noChangeArrowheads="1" noChangeShapeType="1" noTextEdit="1"/>
          </p:cNvSpPr>
          <p:nvPr/>
        </p:nvSpPr>
        <p:spPr bwMode="auto">
          <a:xfrm>
            <a:off x="990600" y="1111250"/>
            <a:ext cx="5786438" cy="949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AI NHANH AI ĐÚNG</a:t>
            </a:r>
          </a:p>
        </p:txBody>
      </p:sp>
      <p:pic>
        <p:nvPicPr>
          <p:cNvPr id="21514" name="Picture 2" descr="D:\may kia\POWERPOINT\HINH NEN DEP\hinh nen dep\hinh trang tri\anhso.net_10120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92075"/>
            <a:ext cx="357187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5" name="Picture 2" descr="D:\may kia\POWERPOINT\HINH NEN DEP\hinh nen dep\hinh trang tri\anhso.net_10120.gif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17488" y="5273675"/>
            <a:ext cx="357187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2020913" y="188640"/>
            <a:ext cx="362310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TRÒ CHƠI</a:t>
            </a:r>
          </a:p>
        </p:txBody>
      </p:sp>
    </p:spTree>
    <p:extLst>
      <p:ext uri="{BB962C8B-B14F-4D97-AF65-F5344CB8AC3E}">
        <p14:creationId xmlns:p14="http://schemas.microsoft.com/office/powerpoint/2010/main" val="3857615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cau 4" descr="kitt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798638"/>
            <a:ext cx="28956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895600" y="2500313"/>
            <a:ext cx="9210675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600" u="sng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4:</a:t>
            </a: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Em thay đổi giá trị </a:t>
            </a:r>
            <a:r>
              <a:rPr lang="en-US" sz="2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câu lệnh </a:t>
            </a:r>
            <a:r>
              <a:rPr lang="en-US" sz="2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SetPenSize [m n] </a:t>
            </a: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để điều chỉnh việc gì?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714875" y="3497263"/>
            <a:ext cx="48863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Điều chỉnh lại màu cho nét vẽ.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551488" y="4510088"/>
            <a:ext cx="47847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Điều chỉnh độ cao cho nét vẽ.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092700" y="3990975"/>
            <a:ext cx="5132388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Đặt lại tên cho nét vẽ.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910263" y="5156200"/>
            <a:ext cx="4976812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None/>
            </a:pPr>
            <a:r>
              <a:rPr lang="en-US" sz="26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Điều chỉnh độ rộng cho nét vẽ.</a:t>
            </a:r>
          </a:p>
        </p:txBody>
      </p:sp>
      <p:sp>
        <p:nvSpPr>
          <p:cNvPr id="20" name="Oval 19"/>
          <p:cNvSpPr/>
          <p:nvPr/>
        </p:nvSpPr>
        <p:spPr>
          <a:xfrm>
            <a:off x="5884863" y="5183188"/>
            <a:ext cx="485775" cy="557212"/>
          </a:xfrm>
          <a:prstGeom prst="ellipse">
            <a:avLst/>
          </a:prstGeom>
          <a:noFill/>
          <a:ln w="57150">
            <a:solidFill>
              <a:srgbClr val="E328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537" name="WordArt 9"/>
          <p:cNvSpPr>
            <a:spLocks noChangeArrowheads="1" noChangeShapeType="1" noTextEdit="1"/>
          </p:cNvSpPr>
          <p:nvPr/>
        </p:nvSpPr>
        <p:spPr bwMode="auto">
          <a:xfrm>
            <a:off x="990600" y="1111250"/>
            <a:ext cx="5786438" cy="949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AI NHANH AI ĐÚNG</a:t>
            </a:r>
          </a:p>
        </p:txBody>
      </p:sp>
      <p:pic>
        <p:nvPicPr>
          <p:cNvPr id="22538" name="Picture 2" descr="D:\may kia\POWERPOINT\HINH NEN DEP\hinh nen dep\hinh trang tri\anhso.net_10120.gif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92075"/>
            <a:ext cx="357187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9" name="Picture 2" descr="D:\may kia\POWERPOINT\HINH NEN DEP\hinh nen dep\hinh trang tri\anhso.net_10120.gif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17488" y="5273675"/>
            <a:ext cx="3571875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2020913" y="188640"/>
            <a:ext cx="362310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Arial" charset="0"/>
                <a:cs typeface="Arial" charset="0"/>
              </a:rPr>
              <a:t>TRÒ CHƠI</a:t>
            </a:r>
          </a:p>
        </p:txBody>
      </p:sp>
    </p:spTree>
    <p:extLst>
      <p:ext uri="{BB962C8B-B14F-4D97-AF65-F5344CB8AC3E}">
        <p14:creationId xmlns:p14="http://schemas.microsoft.com/office/powerpoint/2010/main" val="653747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Box 1"/>
          <p:cNvSpPr txBox="1">
            <a:spLocks noChangeArrowheads="1"/>
          </p:cNvSpPr>
          <p:nvPr/>
        </p:nvSpPr>
        <p:spPr bwMode="auto">
          <a:xfrm>
            <a:off x="266701" y="717517"/>
            <a:ext cx="11963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1: Dòng lệnh:  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</a:rPr>
              <a:t>repeat 4[Duongtron rt 90] 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 để vẽ hình nào dưới đây ?</a:t>
            </a:r>
          </a:p>
        </p:txBody>
      </p:sp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764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964" y="5683251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164" y="5638801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5648326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5629276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5231904" y="5373217"/>
            <a:ext cx="1534244" cy="575183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5648326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1983533" y="5172018"/>
            <a:ext cx="2917527" cy="647110"/>
            <a:chOff x="142" y="1414"/>
            <a:chExt cx="4756" cy="1403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476"/>
              <a:ext cx="301" cy="1268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414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D</a:t>
              </a:r>
            </a:p>
          </p:txBody>
        </p:sp>
      </p:grp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10363200" y="4188224"/>
            <a:ext cx="7620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</a:t>
            </a:r>
          </a:p>
        </p:txBody>
      </p:sp>
      <p:pic>
        <p:nvPicPr>
          <p:cNvPr id="34" name="Picture 33">
            <a:hlinkClick r:id="rId7" action="ppaction://hlinkfile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29" t="17247" r="48071" b="41293"/>
          <a:stretch>
            <a:fillRect/>
          </a:stretch>
        </p:blipFill>
        <p:spPr bwMode="auto">
          <a:xfrm>
            <a:off x="609600" y="2222500"/>
            <a:ext cx="2260600" cy="204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16" t="29353" r="55156" b="41624"/>
          <a:stretch>
            <a:fillRect/>
          </a:stretch>
        </p:blipFill>
        <p:spPr bwMode="auto">
          <a:xfrm>
            <a:off x="3853201" y="2350458"/>
            <a:ext cx="1929946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3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62" t="29189" r="54784" b="42123"/>
          <a:stretch>
            <a:fillRect/>
          </a:stretch>
        </p:blipFill>
        <p:spPr bwMode="auto">
          <a:xfrm>
            <a:off x="6834982" y="2407009"/>
            <a:ext cx="1952874" cy="1761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36">
            <a:hlinkClick r:id="rId7" action="ppaction://hlinkfile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88" t="32504" r="55809" b="40463"/>
          <a:stretch>
            <a:fillRect/>
          </a:stretch>
        </p:blipFill>
        <p:spPr bwMode="auto">
          <a:xfrm>
            <a:off x="9604766" y="2455000"/>
            <a:ext cx="1812200" cy="181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1371600" y="4267200"/>
            <a:ext cx="7620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</a:t>
            </a: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4424334" y="4188224"/>
            <a:ext cx="7620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</a:t>
            </a: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7467600" y="4230469"/>
            <a:ext cx="7620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 </a:t>
            </a:r>
          </a:p>
        </p:txBody>
      </p:sp>
    </p:spTree>
    <p:extLst>
      <p:ext uri="{BB962C8B-B14F-4D97-AF65-F5344CB8AC3E}">
        <p14:creationId xmlns:p14="http://schemas.microsoft.com/office/powerpoint/2010/main" val="3692924371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3"/>
          <p:cNvSpPr>
            <a:spLocks noChangeArrowheads="1"/>
          </p:cNvSpPr>
          <p:nvPr/>
        </p:nvSpPr>
        <p:spPr bwMode="auto">
          <a:xfrm>
            <a:off x="1828801" y="2971801"/>
            <a:ext cx="8975725" cy="427037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b="1" err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Chúc</a:t>
            </a:r>
            <a:r>
              <a:rPr lang="en-US" sz="4400" b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4400" b="1" err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thầy</a:t>
            </a:r>
            <a:r>
              <a:rPr lang="en-US" sz="4400" b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4400" b="1" err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cô</a:t>
            </a:r>
            <a:r>
              <a:rPr lang="en-US" sz="4400" b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4400" b="1" err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giáo</a:t>
            </a:r>
            <a:r>
              <a:rPr lang="en-US" sz="4400" b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4400" b="1" err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sức</a:t>
            </a:r>
            <a:r>
              <a:rPr lang="en-US" sz="4400" b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4400" b="1" err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khỏe</a:t>
            </a:r>
            <a:r>
              <a:rPr lang="en-US" sz="4400" b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  </a:t>
            </a:r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auto">
          <a:xfrm>
            <a:off x="1696825" y="3962401"/>
            <a:ext cx="8975725" cy="427037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b="1" err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Chúc</a:t>
            </a:r>
            <a:r>
              <a:rPr lang="en-US" sz="4400" b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4400" b="1" err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các</a:t>
            </a:r>
            <a:r>
              <a:rPr lang="en-US" sz="4400" b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4400" b="1" err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em</a:t>
            </a:r>
            <a:r>
              <a:rPr lang="en-US" sz="4400" b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4400" b="1" err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chăm</a:t>
            </a:r>
            <a:r>
              <a:rPr lang="en-US" sz="4400" b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4400" b="1" err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ngoan</a:t>
            </a:r>
            <a:r>
              <a:rPr lang="en-US" sz="4400" b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4400" b="1" err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học</a:t>
            </a:r>
            <a:r>
              <a:rPr lang="en-US" sz="4400" b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 </a:t>
            </a:r>
            <a:r>
              <a:rPr lang="en-US" sz="4400" b="1" err="1">
                <a:ln w="3175">
                  <a:solidFill>
                    <a:srgbClr val="C00000"/>
                  </a:solidFill>
                  <a:prstDash val="solid"/>
                </a:ln>
                <a:blipFill dpi="0" rotWithShape="1">
                  <a:blip r:embed="rId3"/>
                  <a:srcRect/>
                  <a:stretch>
                    <a:fillRect/>
                  </a:stretch>
                </a:blipFill>
                <a:effectLst>
                  <a:glow rad="139700">
                    <a:srgbClr val="ACD5D5">
                      <a:satMod val="175000"/>
                      <a:alpha val="40000"/>
                    </a:srgb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  <a:reflection blurRad="6350" stA="60000" endA="900" endPos="60000" dist="60007" dir="5400000" sy="-100000" algn="bl" rotWithShape="0"/>
                </a:effectLst>
                <a:latin typeface="Times New Roman" pitchFamily="18" charset="0"/>
              </a:rPr>
              <a:t>giỏi</a:t>
            </a:r>
            <a:endParaRPr lang="en-US" sz="4400" b="1">
              <a:ln w="3175">
                <a:solidFill>
                  <a:srgbClr val="C00000"/>
                </a:solidFill>
                <a:prstDash val="solid"/>
              </a:ln>
              <a:blipFill dpi="0" rotWithShape="1">
                <a:blip r:embed="rId3"/>
                <a:srcRect/>
                <a:stretch>
                  <a:fillRect/>
                </a:stretch>
              </a:blipFill>
              <a:effectLst>
                <a:glow rad="139700">
                  <a:srgbClr val="ACD5D5">
                    <a:satMod val="175000"/>
                    <a:alpha val="40000"/>
                  </a:srgb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  <a:reflection blurRad="6350" stA="60000" endA="900" endPos="60000" dist="60007" dir="5400000" sy="-100000" algn="bl" rotWithShape="0"/>
              </a:effectLst>
              <a:latin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362201" y="464404"/>
            <a:ext cx="6981527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800" b="1" err="1">
                <a:ln w="3175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800" b="1">
                <a:ln w="3175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err="1">
                <a:ln w="3175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800" b="1">
                <a:ln w="3175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err="1">
                <a:ln w="3175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800" b="1">
                <a:ln w="3175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err="1">
                <a:ln w="3175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4800" b="1">
                <a:ln w="3175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err="1">
                <a:ln w="3175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4800" b="1">
                <a:ln w="3175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err="1">
                <a:ln w="3175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4800" b="1">
                <a:ln w="3175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920552"/>
      </p:ext>
    </p:extLst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Box 1"/>
          <p:cNvSpPr txBox="1">
            <a:spLocks noChangeArrowheads="1"/>
          </p:cNvSpPr>
          <p:nvPr/>
        </p:nvSpPr>
        <p:spPr bwMode="auto">
          <a:xfrm>
            <a:off x="152400" y="404335"/>
            <a:ext cx="119634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2: Dòng lệnh:  </a:t>
            </a:r>
            <a:r>
              <a:rPr lang="en-US" sz="3600" b="1">
                <a:solidFill>
                  <a:srgbClr val="0B03B1"/>
                </a:solidFill>
                <a:latin typeface="Times New Roman" panose="02020603050405020304" pitchFamily="18" charset="0"/>
              </a:rPr>
              <a:t>REPEAT 4 [fd 100 lt 90] fd 70 rt 60 fd 70 repeat 5 [repeat 4[lt 90 fd 100]bk 20 rt 60 fd 70] 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 để vẽ hình nào dưới đây ?</a:t>
            </a:r>
          </a:p>
        </p:txBody>
      </p:sp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764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964" y="5683251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164" y="5638801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5648326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5629276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5231904" y="5373217"/>
            <a:ext cx="1534244" cy="575183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5648326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1983533" y="5172018"/>
            <a:ext cx="2917527" cy="647110"/>
            <a:chOff x="142" y="1414"/>
            <a:chExt cx="4756" cy="1403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476"/>
              <a:ext cx="301" cy="1268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414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A</a:t>
              </a:r>
            </a:p>
          </p:txBody>
        </p:sp>
      </p:grp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10363200" y="4188224"/>
            <a:ext cx="7620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</a:t>
            </a:r>
          </a:p>
        </p:txBody>
      </p:sp>
      <p:pic>
        <p:nvPicPr>
          <p:cNvPr id="34" name="Picture 33">
            <a:hlinkClick r:id="rId7" action="ppaction://hlinkfile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29" t="17247" r="48071" b="41293"/>
          <a:stretch>
            <a:fillRect/>
          </a:stretch>
        </p:blipFill>
        <p:spPr bwMode="auto">
          <a:xfrm>
            <a:off x="609600" y="2222500"/>
            <a:ext cx="2260600" cy="204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16" t="29353" r="55156" b="41624"/>
          <a:stretch>
            <a:fillRect/>
          </a:stretch>
        </p:blipFill>
        <p:spPr bwMode="auto">
          <a:xfrm>
            <a:off x="3853201" y="2350458"/>
            <a:ext cx="1929946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3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62" t="29189" r="54784" b="42123"/>
          <a:stretch>
            <a:fillRect/>
          </a:stretch>
        </p:blipFill>
        <p:spPr bwMode="auto">
          <a:xfrm>
            <a:off x="6834982" y="2407009"/>
            <a:ext cx="1952874" cy="1761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36">
            <a:hlinkClick r:id="rId7" action="ppaction://hlinkfile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88" t="32504" r="55809" b="40463"/>
          <a:stretch>
            <a:fillRect/>
          </a:stretch>
        </p:blipFill>
        <p:spPr bwMode="auto">
          <a:xfrm>
            <a:off x="9604766" y="2455000"/>
            <a:ext cx="1812200" cy="181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1371600" y="4267200"/>
            <a:ext cx="7620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</a:t>
            </a: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4424334" y="4188224"/>
            <a:ext cx="7620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</a:t>
            </a: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7467600" y="4230469"/>
            <a:ext cx="7620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 </a:t>
            </a:r>
          </a:p>
        </p:txBody>
      </p:sp>
    </p:spTree>
    <p:extLst>
      <p:ext uri="{BB962C8B-B14F-4D97-AF65-F5344CB8AC3E}">
        <p14:creationId xmlns:p14="http://schemas.microsoft.com/office/powerpoint/2010/main" val="3044074138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Box 1"/>
          <p:cNvSpPr txBox="1">
            <a:spLocks noChangeArrowheads="1"/>
          </p:cNvSpPr>
          <p:nvPr/>
        </p:nvSpPr>
        <p:spPr bwMode="auto">
          <a:xfrm>
            <a:off x="152400" y="404335"/>
            <a:ext cx="11963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None/>
            </a:pP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3: Dòng lệnh: </a:t>
            </a:r>
            <a:r>
              <a:rPr lang="en-US" sz="3600" b="1">
                <a:solidFill>
                  <a:srgbClr val="0B03B1"/>
                </a:solidFill>
                <a:latin typeface="Times New Roman" panose="02020603050405020304" pitchFamily="18" charset="0"/>
              </a:rPr>
              <a:t>REPEAT 4 [REPEAT 4[FD 100 RT 90]  RT 360/4] 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 để vẽ hình nào dưới đây ?</a:t>
            </a:r>
          </a:p>
        </p:txBody>
      </p:sp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764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964" y="5683251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164" y="5638801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5648326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5629276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5231904" y="5373217"/>
            <a:ext cx="1534244" cy="575183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5648326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1983533" y="5172018"/>
            <a:ext cx="2917527" cy="647110"/>
            <a:chOff x="142" y="1414"/>
            <a:chExt cx="4756" cy="1403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476"/>
              <a:ext cx="301" cy="1268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414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B</a:t>
              </a:r>
            </a:p>
          </p:txBody>
        </p:sp>
      </p:grp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10363200" y="4188224"/>
            <a:ext cx="7620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</a:t>
            </a:r>
          </a:p>
        </p:txBody>
      </p:sp>
      <p:pic>
        <p:nvPicPr>
          <p:cNvPr id="34" name="Picture 33">
            <a:hlinkClick r:id="rId7" action="ppaction://hlinkfile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29" t="17247" r="48071" b="41293"/>
          <a:stretch>
            <a:fillRect/>
          </a:stretch>
        </p:blipFill>
        <p:spPr bwMode="auto">
          <a:xfrm>
            <a:off x="609600" y="2222500"/>
            <a:ext cx="2260600" cy="204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16" t="29353" r="55156" b="41624"/>
          <a:stretch>
            <a:fillRect/>
          </a:stretch>
        </p:blipFill>
        <p:spPr bwMode="auto">
          <a:xfrm>
            <a:off x="3853201" y="2350458"/>
            <a:ext cx="1929946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3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62" t="29189" r="54784" b="42123"/>
          <a:stretch>
            <a:fillRect/>
          </a:stretch>
        </p:blipFill>
        <p:spPr bwMode="auto">
          <a:xfrm>
            <a:off x="6834982" y="2407009"/>
            <a:ext cx="1952874" cy="1761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36">
            <a:hlinkClick r:id="rId7" action="ppaction://hlinkfile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88" t="32504" r="55809" b="40463"/>
          <a:stretch>
            <a:fillRect/>
          </a:stretch>
        </p:blipFill>
        <p:spPr bwMode="auto">
          <a:xfrm>
            <a:off x="9604766" y="2455000"/>
            <a:ext cx="1812200" cy="181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1371600" y="4267200"/>
            <a:ext cx="7620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</a:t>
            </a: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4424334" y="4188224"/>
            <a:ext cx="7620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</a:t>
            </a: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7467600" y="4230469"/>
            <a:ext cx="7620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 </a:t>
            </a:r>
          </a:p>
        </p:txBody>
      </p:sp>
    </p:spTree>
    <p:extLst>
      <p:ext uri="{BB962C8B-B14F-4D97-AF65-F5344CB8AC3E}">
        <p14:creationId xmlns:p14="http://schemas.microsoft.com/office/powerpoint/2010/main" val="375926818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Box 1"/>
          <p:cNvSpPr txBox="1">
            <a:spLocks noChangeArrowheads="1"/>
          </p:cNvSpPr>
          <p:nvPr/>
        </p:nvSpPr>
        <p:spPr bwMode="auto">
          <a:xfrm>
            <a:off x="152400" y="404335"/>
            <a:ext cx="11963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None/>
            </a:pP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4: Dòng lệnh: </a:t>
            </a:r>
            <a:r>
              <a:rPr lang="en-US" sz="3600" b="1">
                <a:solidFill>
                  <a:srgbClr val="0B03B1"/>
                </a:solidFill>
                <a:latin typeface="Times New Roman" panose="02020603050405020304" pitchFamily="18" charset="0"/>
              </a:rPr>
              <a:t>Repeat 6 [fd 100 repeat 4 [rt 90 fd 50] bk 100 rt 60] 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 để vẽ hình nào dưới đây ?</a:t>
            </a:r>
          </a:p>
        </p:txBody>
      </p:sp>
      <p:pic>
        <p:nvPicPr>
          <p:cNvPr id="14" name="Picture 10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4764" y="5668963"/>
            <a:ext cx="960437" cy="81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964" y="5683251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0" descr="chika8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164" y="5638801"/>
            <a:ext cx="960437" cy="81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Oval 35"/>
          <p:cNvSpPr>
            <a:spLocks noChangeArrowheads="1"/>
          </p:cNvSpPr>
          <p:nvPr/>
        </p:nvSpPr>
        <p:spPr bwMode="auto">
          <a:xfrm>
            <a:off x="5648326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8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9" name="Oval 35"/>
          <p:cNvSpPr>
            <a:spLocks noChangeArrowheads="1"/>
          </p:cNvSpPr>
          <p:nvPr/>
        </p:nvSpPr>
        <p:spPr bwMode="auto">
          <a:xfrm>
            <a:off x="5629276" y="5576888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0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1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2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3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4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5" name="Oval 35"/>
          <p:cNvSpPr>
            <a:spLocks noChangeArrowheads="1"/>
          </p:cNvSpPr>
          <p:nvPr/>
        </p:nvSpPr>
        <p:spPr bwMode="auto">
          <a:xfrm>
            <a:off x="5638801" y="556260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7" name="Rectangle 14"/>
          <p:cNvSpPr>
            <a:spLocks noChangeArrowheads="1"/>
          </p:cNvSpPr>
          <p:nvPr/>
        </p:nvSpPr>
        <p:spPr bwMode="auto">
          <a:xfrm>
            <a:off x="5231904" y="5373217"/>
            <a:ext cx="1534244" cy="575183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280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  <a:endParaRPr lang="en-US" sz="2800" b="1">
              <a:solidFill>
                <a:srgbClr val="FF3300"/>
              </a:solidFill>
              <a:latin typeface=".VnTime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35"/>
          <p:cNvSpPr>
            <a:spLocks noChangeArrowheads="1"/>
          </p:cNvSpPr>
          <p:nvPr/>
        </p:nvSpPr>
        <p:spPr bwMode="auto">
          <a:xfrm>
            <a:off x="5648326" y="5543550"/>
            <a:ext cx="600075" cy="3429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375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1983533" y="5172018"/>
            <a:ext cx="2917527" cy="647110"/>
            <a:chOff x="142" y="1414"/>
            <a:chExt cx="4756" cy="1403"/>
          </a:xfrm>
        </p:grpSpPr>
        <p:sp>
          <p:nvSpPr>
            <p:cNvPr id="67608" name="Rectangle 27"/>
            <p:cNvSpPr>
              <a:spLocks noChangeArrowheads="1"/>
            </p:cNvSpPr>
            <p:nvPr/>
          </p:nvSpPr>
          <p:spPr bwMode="auto">
            <a:xfrm>
              <a:off x="4513" y="1476"/>
              <a:ext cx="301" cy="1268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fontAlgn="base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vi-VN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42" y="1414"/>
              <a:ext cx="4756" cy="140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r>
                <a:rPr lang="en-US" sz="32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 án: C</a:t>
              </a:r>
            </a:p>
          </p:txBody>
        </p:sp>
      </p:grp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10363200" y="4188224"/>
            <a:ext cx="7620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D. </a:t>
            </a:r>
          </a:p>
        </p:txBody>
      </p:sp>
      <p:pic>
        <p:nvPicPr>
          <p:cNvPr id="34" name="Picture 33">
            <a:hlinkClick r:id="rId7" action="ppaction://hlinkfile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29" t="17247" r="48071" b="41293"/>
          <a:stretch>
            <a:fillRect/>
          </a:stretch>
        </p:blipFill>
        <p:spPr bwMode="auto">
          <a:xfrm>
            <a:off x="609600" y="2222500"/>
            <a:ext cx="2260600" cy="204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16" t="29353" r="55156" b="41624"/>
          <a:stretch>
            <a:fillRect/>
          </a:stretch>
        </p:blipFill>
        <p:spPr bwMode="auto">
          <a:xfrm>
            <a:off x="3853201" y="2350458"/>
            <a:ext cx="1929946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3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62" t="29189" r="54784" b="42123"/>
          <a:stretch>
            <a:fillRect/>
          </a:stretch>
        </p:blipFill>
        <p:spPr bwMode="auto">
          <a:xfrm>
            <a:off x="6834982" y="2407009"/>
            <a:ext cx="1952874" cy="1761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36">
            <a:hlinkClick r:id="rId7" action="ppaction://hlinkfile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88" t="32504" r="55809" b="40463"/>
          <a:stretch>
            <a:fillRect/>
          </a:stretch>
        </p:blipFill>
        <p:spPr bwMode="auto">
          <a:xfrm>
            <a:off x="9604766" y="2455000"/>
            <a:ext cx="1812200" cy="181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1371600" y="4267200"/>
            <a:ext cx="7620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 </a:t>
            </a:r>
          </a:p>
        </p:txBody>
      </p:sp>
      <p:sp>
        <p:nvSpPr>
          <p:cNvPr id="39" name="Rectangle 38"/>
          <p:cNvSpPr>
            <a:spLocks noChangeArrowheads="1"/>
          </p:cNvSpPr>
          <p:nvPr/>
        </p:nvSpPr>
        <p:spPr bwMode="auto">
          <a:xfrm>
            <a:off x="4424334" y="4188224"/>
            <a:ext cx="7620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 </a:t>
            </a:r>
          </a:p>
        </p:txBody>
      </p: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7467600" y="4230469"/>
            <a:ext cx="762000" cy="6463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</a:pPr>
            <a:r>
              <a:rPr 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C. </a:t>
            </a:r>
          </a:p>
        </p:txBody>
      </p:sp>
    </p:spTree>
    <p:extLst>
      <p:ext uri="{BB962C8B-B14F-4D97-AF65-F5344CB8AC3E}">
        <p14:creationId xmlns:p14="http://schemas.microsoft.com/office/powerpoint/2010/main" val="3115764275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18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bldLvl="0" animBg="1"/>
      <p:bldP spid="24" grpId="0" bldLvl="0" animBg="1"/>
      <p:bldP spid="25" grpId="0" bldLvl="0" animBg="1"/>
      <p:bldP spid="27" grpId="0" bldLvl="0" animBg="1"/>
      <p:bldP spid="2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381000" y="2124075"/>
            <a:ext cx="11582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9" name="TextBox 4"/>
          <p:cNvSpPr txBox="1">
            <a:spLocks noChangeArrowheads="1"/>
          </p:cNvSpPr>
          <p:nvPr/>
        </p:nvSpPr>
        <p:spPr bwMode="auto">
          <a:xfrm>
            <a:off x="381000" y="2844800"/>
            <a:ext cx="6019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</a:pPr>
            <a:r>
              <a:rPr lang="en-US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tiêu:</a:t>
            </a:r>
          </a:p>
        </p:txBody>
      </p:sp>
      <p:sp>
        <p:nvSpPr>
          <p:cNvPr id="6150" name="TextBox 19"/>
          <p:cNvSpPr txBox="1">
            <a:spLocks noChangeArrowheads="1"/>
          </p:cNvSpPr>
          <p:nvPr/>
        </p:nvSpPr>
        <p:spPr bwMode="auto">
          <a:xfrm>
            <a:off x="381000" y="3514725"/>
            <a:ext cx="853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 typeface="Wingdings" panose="05000000000000000000" pitchFamily="2" charset="2"/>
              <a:buChar char="ü"/>
            </a:pP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một số câu lệnh thay đổi màu và độ dày nét vẽ;</a:t>
            </a:r>
          </a:p>
        </p:txBody>
      </p:sp>
      <p:sp>
        <p:nvSpPr>
          <p:cNvPr id="6151" name="TextBox 20"/>
          <p:cNvSpPr txBox="1">
            <a:spLocks noChangeArrowheads="1"/>
          </p:cNvSpPr>
          <p:nvPr/>
        </p:nvSpPr>
        <p:spPr bwMode="auto">
          <a:xfrm>
            <a:off x="381000" y="4124325"/>
            <a:ext cx="11582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 typeface="Wingdings" panose="05000000000000000000" pitchFamily="2" charset="2"/>
              <a:buChar char="ü"/>
            </a:pP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 dụng được câu lệnh thay đổi màu và nét vẽ trong khi viết chương trình.</a:t>
            </a:r>
          </a:p>
        </p:txBody>
      </p:sp>
    </p:spTree>
    <p:extLst>
      <p:ext uri="{BB962C8B-B14F-4D97-AF65-F5344CB8AC3E}">
        <p14:creationId xmlns:p14="http://schemas.microsoft.com/office/powerpoint/2010/main" val="378240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  <p:bldP spid="6149" grpId="0"/>
      <p:bldP spid="6150" grpId="0"/>
      <p:bldP spid="615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0"/>
          <p:cNvSpPr txBox="1">
            <a:spLocks noChangeArrowheads="1"/>
          </p:cNvSpPr>
          <p:nvPr/>
        </p:nvSpPr>
        <p:spPr bwMode="auto">
          <a:xfrm>
            <a:off x="773113" y="1184275"/>
            <a:ext cx="4700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8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CƠ BẢN.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95288" y="1952625"/>
            <a:ext cx="87042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sz="2800" i="1" u="sng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1:</a:t>
            </a:r>
            <a:r>
              <a:rPr lang="en-US" sz="2800" i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Những gì em đã biết. 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95288" y="2557463"/>
            <a:ext cx="114125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  <a:defRPr/>
            </a:pPr>
            <a:r>
              <a:rPr lang="en-US" sz="2800" spc="-1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Sử dụng </a:t>
            </a:r>
            <a:r>
              <a:rPr lang="en-US" sz="2800" spc="-1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PenColor</a:t>
            </a:r>
            <a:r>
              <a:rPr lang="en-US" sz="2800" spc="-1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</a:t>
            </a:r>
            <a:r>
              <a:rPr lang="en-US" sz="2800" spc="-1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PenSize</a:t>
            </a:r>
            <a:r>
              <a:rPr lang="en-US" sz="2800" spc="-1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để chọn màu và độ dày nét vẽ như hình dưới đây.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276600"/>
            <a:ext cx="5476875" cy="325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hlinkClick r:id="rId3" action="ppaction://hlinkfile" tooltip="logo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76600"/>
            <a:ext cx="6300788" cy="326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9389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13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0"/>
          <p:cNvSpPr txBox="1">
            <a:spLocks noChangeArrowheads="1"/>
          </p:cNvSpPr>
          <p:nvPr/>
        </p:nvSpPr>
        <p:spPr bwMode="auto">
          <a:xfrm>
            <a:off x="557213" y="1447800"/>
            <a:ext cx="4700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8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CƠ BẢN.</a:t>
            </a: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457200" y="2057400"/>
            <a:ext cx="87042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sz="2800" i="1" u="sng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1:</a:t>
            </a:r>
            <a:r>
              <a:rPr lang="en-US" sz="2800" i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Những gì em đã biết.</a:t>
            </a: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74663" y="2590800"/>
            <a:ext cx="99647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Viết lệnh rùa vẽ hình vuông, quan sát kết quả trên màn hình.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838200" y="3352800"/>
            <a:ext cx="449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 4 [ FD 100 RT 90]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867400" y="3352800"/>
            <a:ext cx="2743200" cy="2327275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04825" y="5156200"/>
            <a:ext cx="3771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Thoát khỏi Logo.</a:t>
            </a:r>
          </a:p>
        </p:txBody>
      </p:sp>
    </p:spTree>
    <p:extLst>
      <p:ext uri="{BB962C8B-B14F-4D97-AF65-F5344CB8AC3E}">
        <p14:creationId xmlns:p14="http://schemas.microsoft.com/office/powerpoint/2010/main" val="2931752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 animBg="1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0"/>
          <p:cNvSpPr txBox="1">
            <a:spLocks noChangeArrowheads="1"/>
          </p:cNvSpPr>
          <p:nvPr/>
        </p:nvSpPr>
        <p:spPr bwMode="auto">
          <a:xfrm>
            <a:off x="404813" y="1371600"/>
            <a:ext cx="4700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8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HOẠT ĐỘNG CƠ BẢN.</a:t>
            </a:r>
          </a:p>
        </p:txBody>
      </p:sp>
      <p:sp>
        <p:nvSpPr>
          <p:cNvPr id="10243" name="TextBox 13"/>
          <p:cNvSpPr txBox="1">
            <a:spLocks noChangeArrowheads="1"/>
          </p:cNvSpPr>
          <p:nvPr/>
        </p:nvSpPr>
        <p:spPr bwMode="auto">
          <a:xfrm>
            <a:off x="457200" y="1981200"/>
            <a:ext cx="9525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 typeface="Wingdings" panose="05000000000000000000" pitchFamily="2" charset="2"/>
              <a:buChar char="Ø"/>
            </a:pPr>
            <a:r>
              <a:rPr lang="en-US" sz="2800" i="1" u="sng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2:</a:t>
            </a:r>
            <a:r>
              <a:rPr lang="en-US" sz="2800" i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 đổi màu và độ dày nét vẽ bằng câu lệnh</a:t>
            </a: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74663" y="2587625"/>
            <a:ext cx="8686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Vẽ hình vuông bằng câu lệnh: </a:t>
            </a:r>
          </a:p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 REPEAT 4 [ FD 100 RT 90]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74663" y="3551238"/>
            <a:ext cx="8686800" cy="138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b/ Sửa câu lệnh trên thành.</a:t>
            </a:r>
          </a:p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 </a:t>
            </a: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SetPenColor 4 </a:t>
            </a:r>
            <a:r>
              <a:rPr lang="en-US" sz="2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REPEAT 4 [ FD 100 RT 90]</a:t>
            </a:r>
          </a:p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sát kết quả.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474663" y="4946650"/>
            <a:ext cx="1156493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FontTx/>
              <a:buNone/>
            </a:pP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c/ Thay đổi giá trị số [4] trong lệnh </a:t>
            </a:r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SetPenColor 4</a:t>
            </a:r>
            <a:r>
              <a:rPr lang="en-US" sz="28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ở hoạt động b và quan sát sự thay đổi màu vẽ.</a:t>
            </a:r>
          </a:p>
        </p:txBody>
      </p:sp>
    </p:spTree>
    <p:extLst>
      <p:ext uri="{BB962C8B-B14F-4D97-AF65-F5344CB8AC3E}">
        <p14:creationId xmlns:p14="http://schemas.microsoft.com/office/powerpoint/2010/main" val="2374229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db2004138l">
  <a:themeElements>
    <a:clrScheme name="cdb2004138l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5B1B1"/>
      </a:accent1>
      <a:accent2>
        <a:srgbClr val="5BACE9"/>
      </a:accent2>
      <a:accent3>
        <a:srgbClr val="FFFFFF"/>
      </a:accent3>
      <a:accent4>
        <a:srgbClr val="174578"/>
      </a:accent4>
      <a:accent5>
        <a:srgbClr val="ACD5D5"/>
      </a:accent5>
      <a:accent6>
        <a:srgbClr val="529BD3"/>
      </a:accent6>
      <a:hlink>
        <a:srgbClr val="6E71F0"/>
      </a:hlink>
      <a:folHlink>
        <a:srgbClr val="969696"/>
      </a:folHlink>
    </a:clrScheme>
    <a:fontScheme name="cdb2004138l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db2004138l 1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4EA693"/>
        </a:accent1>
        <a:accent2>
          <a:srgbClr val="ABA755"/>
        </a:accent2>
        <a:accent3>
          <a:srgbClr val="FFFFFF"/>
        </a:accent3>
        <a:accent4>
          <a:srgbClr val="174578"/>
        </a:accent4>
        <a:accent5>
          <a:srgbClr val="B2D0C8"/>
        </a:accent5>
        <a:accent6>
          <a:srgbClr val="9B974C"/>
        </a:accent6>
        <a:hlink>
          <a:srgbClr val="3981B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38l 2">
        <a:dk1>
          <a:srgbClr val="124B98"/>
        </a:dk1>
        <a:lt1>
          <a:srgbClr val="FFFFFF"/>
        </a:lt1>
        <a:dk2>
          <a:srgbClr val="000000"/>
        </a:dk2>
        <a:lt2>
          <a:srgbClr val="DDDDDD"/>
        </a:lt2>
        <a:accent1>
          <a:srgbClr val="4976D1"/>
        </a:accent1>
        <a:accent2>
          <a:srgbClr val="4CB494"/>
        </a:accent2>
        <a:accent3>
          <a:srgbClr val="FFFFFF"/>
        </a:accent3>
        <a:accent4>
          <a:srgbClr val="0E3F81"/>
        </a:accent4>
        <a:accent5>
          <a:srgbClr val="B1BDE5"/>
        </a:accent5>
        <a:accent6>
          <a:srgbClr val="44A386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38l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5B1B1"/>
        </a:accent1>
        <a:accent2>
          <a:srgbClr val="5BACE9"/>
        </a:accent2>
        <a:accent3>
          <a:srgbClr val="FFFFFF"/>
        </a:accent3>
        <a:accent4>
          <a:srgbClr val="174578"/>
        </a:accent4>
        <a:accent5>
          <a:srgbClr val="ACD5D5"/>
        </a:accent5>
        <a:accent6>
          <a:srgbClr val="529BD3"/>
        </a:accent6>
        <a:hlink>
          <a:srgbClr val="6E71F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1104</Words>
  <Application>Microsoft Office PowerPoint</Application>
  <PresentationFormat>Widescreen</PresentationFormat>
  <Paragraphs>180</Paragraphs>
  <Slides>20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.VnArial</vt:lpstr>
      <vt:lpstr>.VnTime</vt:lpstr>
      <vt:lpstr>Arial</vt:lpstr>
      <vt:lpstr>Calibri</vt:lpstr>
      <vt:lpstr>Calibri Light</vt:lpstr>
      <vt:lpstr>Times New Roman</vt:lpstr>
      <vt:lpstr>Verdana</vt:lpstr>
      <vt:lpstr>Wingdings</vt:lpstr>
      <vt:lpstr>Office Theme</vt:lpstr>
      <vt:lpstr>cdb2004138l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SAL - Nguyen Huu Phuc</cp:lastModifiedBy>
  <cp:revision>5</cp:revision>
  <dcterms:created xsi:type="dcterms:W3CDTF">2021-03-23T02:42:35Z</dcterms:created>
  <dcterms:modified xsi:type="dcterms:W3CDTF">2024-05-06T14:43:12Z</dcterms:modified>
</cp:coreProperties>
</file>