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71" r:id="rId4"/>
    <p:sldId id="272" r:id="rId5"/>
    <p:sldId id="273" r:id="rId6"/>
    <p:sldId id="274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6" d="100"/>
          <a:sy n="76" d="100"/>
        </p:scale>
        <p:origin x="18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88B07-1708-43E0-9A72-4953FD1C254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962CC3-251D-441A-999E-7ECD90433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981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9C85E2-7FE6-4AA0-A385-B7146F6E3CE8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3073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9C85E2-7FE6-4AA0-A385-B7146F6E3CE8}" type="slidenum">
              <a:rPr lang="en-US" smtClean="0">
                <a:solidFill>
                  <a:srgbClr val="000000"/>
                </a:solidFill>
              </a:rPr>
              <a:pPr/>
              <a:t>4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654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9C85E2-7FE6-4AA0-A385-B7146F6E3CE8}" type="slidenum">
              <a:rPr lang="en-US" smtClean="0">
                <a:solidFill>
                  <a:srgbClr val="000000"/>
                </a:solidFill>
              </a:rPr>
              <a:pPr/>
              <a:t>5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436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9C85E2-7FE6-4AA0-A385-B7146F6E3CE8}" type="slidenum">
              <a:rPr lang="en-US" smtClean="0">
                <a:solidFill>
                  <a:srgbClr val="000000"/>
                </a:solidFill>
              </a:rPr>
              <a:pPr/>
              <a:t>6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059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2F07-4C0C-485A-9F81-A00837CCC1B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256E-2CD4-45B8-AA97-57FBE6904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566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2F07-4C0C-485A-9F81-A00837CCC1B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256E-2CD4-45B8-AA97-57FBE6904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056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2F07-4C0C-485A-9F81-A00837CCC1B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256E-2CD4-45B8-AA97-57FBE6904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166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0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368BC-9CF1-4D35-BECD-596B1B54CE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607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2F07-4C0C-485A-9F81-A00837CCC1B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256E-2CD4-45B8-AA97-57FBE6904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655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2F07-4C0C-485A-9F81-A00837CCC1B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256E-2CD4-45B8-AA97-57FBE6904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631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2F07-4C0C-485A-9F81-A00837CCC1B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256E-2CD4-45B8-AA97-57FBE6904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518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2F07-4C0C-485A-9F81-A00837CCC1B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256E-2CD4-45B8-AA97-57FBE6904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82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2F07-4C0C-485A-9F81-A00837CCC1B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256E-2CD4-45B8-AA97-57FBE6904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108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2F07-4C0C-485A-9F81-A00837CCC1B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256E-2CD4-45B8-AA97-57FBE6904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071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2F07-4C0C-485A-9F81-A00837CCC1B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256E-2CD4-45B8-AA97-57FBE6904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070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2F07-4C0C-485A-9F81-A00837CCC1B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256E-2CD4-45B8-AA97-57FBE6904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197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32F07-4C0C-485A-9F81-A00837CCC1B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5256E-2CD4-45B8-AA97-57FBE6904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067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5" Type="http://schemas.openxmlformats.org/officeDocument/2006/relationships/slide" Target="slide14.xml"/><Relationship Id="rId4" Type="http://schemas.openxmlformats.org/officeDocument/2006/relationships/image" Target="../media/image7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gif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gif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gif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gif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6"/>
          <p:cNvGrpSpPr>
            <a:grpSpLocks/>
          </p:cNvGrpSpPr>
          <p:nvPr/>
        </p:nvGrpSpPr>
        <p:grpSpPr bwMode="auto">
          <a:xfrm>
            <a:off x="-105834" y="-76200"/>
            <a:ext cx="12403667" cy="6934200"/>
            <a:chOff x="134" y="48"/>
            <a:chExt cx="5422" cy="4115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249" y="164"/>
              <a:ext cx="5171" cy="3899"/>
            </a:xfrm>
            <a:prstGeom prst="rect">
              <a:avLst/>
            </a:prstGeom>
            <a:noFill/>
            <a:ln w="76200" cmpd="tri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5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4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8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vi-VN" altLang="en-US" sz="1800">
                <a:solidFill>
                  <a:srgbClr val="000000"/>
                </a:solidFill>
              </a:endParaRPr>
            </a:p>
          </p:txBody>
        </p:sp>
        <p:pic>
          <p:nvPicPr>
            <p:cNvPr id="11277" name="Picture 8" descr="sflower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88" y="-6"/>
              <a:ext cx="325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8" name="Picture 9" descr="sflower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189" y="47"/>
              <a:ext cx="32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9" name="Picture 10" descr="sflower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99" y="3797"/>
              <a:ext cx="32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80" name="Picture 11" descr="sflower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189" y="3797"/>
              <a:ext cx="32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1267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584" y="4516967"/>
            <a:ext cx="14986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8100" y="4677833"/>
            <a:ext cx="16002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759885" y="2209800"/>
            <a:ext cx="10822516" cy="1622419"/>
          </a:xfrm>
          <a:prstGeom prst="rect">
            <a:avLst/>
          </a:prstGeom>
          <a:noFill/>
          <a:ln>
            <a:noFill/>
          </a:ln>
          <a:effectLst/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CÁC EM HỌC SINH THAM DỰ TIẾT TIN HỌC LỚP 5 </a:t>
            </a:r>
            <a:endParaRPr lang="en-US" sz="4267" b="1" dirty="0">
              <a:solidFill>
                <a:srgbClr val="0B03B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11270" name="Text Box 18"/>
          <p:cNvSpPr txBox="1">
            <a:spLocks noChangeArrowheads="1"/>
          </p:cNvSpPr>
          <p:nvPr/>
        </p:nvSpPr>
        <p:spPr bwMode="auto">
          <a:xfrm>
            <a:off x="862542" y="3893313"/>
            <a:ext cx="10363200" cy="699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43689" tIns="71844" rIns="143689" bIns="71844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Giáo</a:t>
            </a:r>
            <a:r>
              <a:rPr lang="en-US" altLang="en-US" sz="3600" b="1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viên</a:t>
            </a:r>
            <a:r>
              <a:rPr lang="en-US" altLang="en-US" sz="3600" b="1" dirty="0">
                <a:solidFill>
                  <a:srgbClr val="0B03B1"/>
                </a:solidFill>
                <a:latin typeface="Times New Roman" panose="02020603050405020304" pitchFamily="18" charset="0"/>
              </a:rPr>
              <a:t> thực hiện: TRỊNH THỊ THANH DUNG</a:t>
            </a:r>
            <a:endParaRPr lang="en-US" altLang="en-US" sz="3600" b="1" i="1" dirty="0">
              <a:solidFill>
                <a:srgbClr val="0B03B1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1271" name="Picture 22" descr="bd21315_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1" y="5046134"/>
            <a:ext cx="4142316" cy="154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21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2438400" cy="124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Picture 24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591800" y="-228600"/>
            <a:ext cx="1371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Picture 6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138541">
            <a:off x="494243" y="5091642"/>
            <a:ext cx="1278467" cy="226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5" name="Picture 6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819218" y="5547785"/>
            <a:ext cx="2271183" cy="1272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0042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0" y="76200"/>
            <a:ext cx="121920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Text Box 19"/>
          <p:cNvSpPr txBox="1">
            <a:spLocks noChangeArrowheads="1"/>
          </p:cNvSpPr>
          <p:nvPr/>
        </p:nvSpPr>
        <p:spPr bwMode="auto">
          <a:xfrm>
            <a:off x="192618" y="279400"/>
            <a:ext cx="1179618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b="1" u="sng">
                <a:solidFill>
                  <a:srgbClr val="0B03B1"/>
                </a:solidFill>
                <a:latin typeface="Times New Roman" panose="02020603050405020304" pitchFamily="18" charset="0"/>
              </a:rPr>
              <a:t>Bài tập 2 sgk trang 105</a:t>
            </a: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</a:rPr>
              <a:t>: Viết thủ tục LucGiac để vẽ hình đa giác sáu cạnh như hình bên dưới.</a:t>
            </a:r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1117600" y="1615018"/>
            <a:ext cx="7315200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>
              <a:defRPr/>
            </a:pPr>
            <a:r>
              <a:rPr lang="en-US" sz="3200" dirty="0">
                <a:solidFill>
                  <a:srgbClr val="0B03B1"/>
                </a:solidFill>
                <a:latin typeface="Times New Roman" pitchFamily="18" charset="0"/>
              </a:rPr>
              <a:t>To </a:t>
            </a:r>
            <a:r>
              <a:rPr lang="en-US" sz="3200" dirty="0" err="1">
                <a:solidFill>
                  <a:srgbClr val="0B03B1"/>
                </a:solidFill>
                <a:latin typeface="Times New Roman" pitchFamily="18" charset="0"/>
              </a:rPr>
              <a:t>LucGiac</a:t>
            </a:r>
            <a:endParaRPr lang="en-US" sz="3200" dirty="0">
              <a:solidFill>
                <a:srgbClr val="0B03B1"/>
              </a:solidFill>
              <a:latin typeface="Times New Roman" pitchFamily="18" charset="0"/>
            </a:endParaRPr>
          </a:p>
          <a:p>
            <a:pPr indent="609585">
              <a:defRPr/>
            </a:pPr>
            <a:r>
              <a:rPr lang="en-US" sz="3200" b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32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4</a:t>
            </a:r>
          </a:p>
          <a:p>
            <a:pPr indent="609585">
              <a:defRPr/>
            </a:pPr>
            <a:r>
              <a:rPr lang="en-US" sz="32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SetPenSize</a:t>
            </a:r>
            <a:r>
              <a:rPr lang="en-US" sz="32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[1 5]</a:t>
            </a:r>
          </a:p>
          <a:p>
            <a:pPr indent="1676358">
              <a:defRPr/>
            </a:pPr>
            <a:r>
              <a:rPr lang="en-US" sz="32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RT 90</a:t>
            </a:r>
          </a:p>
          <a:p>
            <a:pPr indent="1676358">
              <a:tabLst>
                <a:tab pos="2057349" algn="l"/>
              </a:tabLst>
              <a:defRPr/>
            </a:pPr>
            <a:r>
              <a:rPr lang="en-US" sz="32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	Repeat 6[FD 100 RT 60]</a:t>
            </a:r>
          </a:p>
          <a:p>
            <a:pPr indent="1676358">
              <a:defRPr/>
            </a:pPr>
            <a:r>
              <a:rPr lang="en-US" sz="32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HT</a:t>
            </a:r>
          </a:p>
          <a:p>
            <a:pPr indent="609585">
              <a:defRPr/>
            </a:pPr>
            <a:r>
              <a:rPr lang="en-US" sz="3200" b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32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0</a:t>
            </a:r>
          </a:p>
          <a:p>
            <a:pPr algn="just" eaLnBrk="1" hangingPunct="1">
              <a:defRPr/>
            </a:pPr>
            <a:r>
              <a:rPr lang="en-US" sz="3200" dirty="0">
                <a:solidFill>
                  <a:srgbClr val="0B03B1"/>
                </a:solidFill>
                <a:latin typeface="Times New Roman" pitchFamily="18" charset="0"/>
              </a:rPr>
              <a:t>end</a:t>
            </a:r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22" t="44357" r="51633" b="30850"/>
          <a:stretch>
            <a:fillRect/>
          </a:stretch>
        </p:blipFill>
        <p:spPr bwMode="auto">
          <a:xfrm>
            <a:off x="7823200" y="2446867"/>
            <a:ext cx="2641600" cy="2040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9245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0" y="76200"/>
            <a:ext cx="121920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Text Box 19"/>
          <p:cNvSpPr txBox="1">
            <a:spLocks noChangeArrowheads="1"/>
          </p:cNvSpPr>
          <p:nvPr/>
        </p:nvSpPr>
        <p:spPr bwMode="auto">
          <a:xfrm>
            <a:off x="192618" y="279400"/>
            <a:ext cx="1179618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b="1" u="sng">
                <a:solidFill>
                  <a:srgbClr val="0B03B1"/>
                </a:solidFill>
                <a:latin typeface="Times New Roman" panose="02020603050405020304" pitchFamily="18" charset="0"/>
              </a:rPr>
              <a:t>Bài tập 3 sgk trang 105</a:t>
            </a: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</a:rPr>
              <a:t>: Sử dụng thủ tục LucGiac để viết thủ tục Lucgiac1 tạo nên mẫu trang trí như hình sau:</a:t>
            </a:r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1016000" y="1703918"/>
            <a:ext cx="9448800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>
              <a:defRPr/>
            </a:pPr>
            <a:r>
              <a:rPr lang="en-US" sz="3200" dirty="0">
                <a:solidFill>
                  <a:srgbClr val="0B03B1"/>
                </a:solidFill>
                <a:latin typeface="Times New Roman" pitchFamily="18" charset="0"/>
              </a:rPr>
              <a:t>To Lucgiac1</a:t>
            </a:r>
          </a:p>
          <a:p>
            <a:pPr indent="609585">
              <a:defRPr/>
            </a:pPr>
            <a:r>
              <a:rPr lang="en-US" sz="3200" b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32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4</a:t>
            </a:r>
          </a:p>
          <a:p>
            <a:pPr indent="609585">
              <a:defRPr/>
            </a:pPr>
            <a:r>
              <a:rPr lang="en-US" sz="32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SetPenSize</a:t>
            </a:r>
            <a:r>
              <a:rPr lang="en-US" sz="32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[1 5]</a:t>
            </a:r>
          </a:p>
          <a:p>
            <a:pPr indent="1676358">
              <a:defRPr/>
            </a:pPr>
            <a:r>
              <a:rPr lang="en-US" sz="32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RT 90</a:t>
            </a:r>
          </a:p>
          <a:p>
            <a:pPr indent="1676358">
              <a:tabLst>
                <a:tab pos="2057349" algn="l"/>
              </a:tabLst>
              <a:defRPr/>
            </a:pPr>
            <a:r>
              <a:rPr lang="en-US" sz="32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	Repeat 8[Repeat 6[FD 100 RT 60]RT 45]</a:t>
            </a:r>
          </a:p>
          <a:p>
            <a:pPr indent="1676358">
              <a:defRPr/>
            </a:pPr>
            <a:r>
              <a:rPr lang="en-US" sz="32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HT</a:t>
            </a:r>
          </a:p>
          <a:p>
            <a:pPr indent="609585">
              <a:defRPr/>
            </a:pPr>
            <a:r>
              <a:rPr lang="en-US" sz="3200" b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32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0</a:t>
            </a:r>
          </a:p>
          <a:p>
            <a:pPr algn="just" eaLnBrk="1" hangingPunct="1">
              <a:defRPr/>
            </a:pPr>
            <a:r>
              <a:rPr lang="en-US" sz="3200" dirty="0">
                <a:solidFill>
                  <a:srgbClr val="0B03B1"/>
                </a:solidFill>
                <a:latin typeface="Times New Roman" pitchFamily="18" charset="0"/>
              </a:rPr>
              <a:t>end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89" t="16750" r="48630" b="31010"/>
          <a:stretch>
            <a:fillRect/>
          </a:stretch>
        </p:blipFill>
        <p:spPr bwMode="auto">
          <a:xfrm>
            <a:off x="9448800" y="1386418"/>
            <a:ext cx="2311400" cy="2328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084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0" y="76200"/>
            <a:ext cx="121920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Text Box 19"/>
          <p:cNvSpPr txBox="1">
            <a:spLocks noChangeArrowheads="1"/>
          </p:cNvSpPr>
          <p:nvPr/>
        </p:nvSpPr>
        <p:spPr bwMode="auto">
          <a:xfrm>
            <a:off x="234951" y="778933"/>
            <a:ext cx="1179618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</a:rPr>
              <a:t>Sử dụng thủ tục LucGiac để viết thủ tục Lucgiac2 tạo nên mẫu trang trí như hình sau:</a:t>
            </a:r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711200" y="2368551"/>
            <a:ext cx="9956800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>
              <a:defRPr/>
            </a:pPr>
            <a:r>
              <a:rPr lang="en-US" sz="3200" dirty="0">
                <a:solidFill>
                  <a:srgbClr val="0B03B1"/>
                </a:solidFill>
                <a:latin typeface="Times New Roman" pitchFamily="18" charset="0"/>
              </a:rPr>
              <a:t>To Lucgiac2</a:t>
            </a:r>
          </a:p>
          <a:p>
            <a:pPr indent="609585">
              <a:defRPr/>
            </a:pPr>
            <a:r>
              <a:rPr lang="en-US" sz="3200" b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32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pPr indent="609585">
              <a:defRPr/>
            </a:pPr>
            <a:r>
              <a:rPr lang="en-US" sz="32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SetPenSize</a:t>
            </a:r>
            <a:r>
              <a:rPr lang="en-US" sz="32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[1 5]</a:t>
            </a:r>
          </a:p>
          <a:p>
            <a:pPr indent="1676358">
              <a:defRPr/>
            </a:pPr>
            <a:r>
              <a:rPr lang="en-US" sz="32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RT 90</a:t>
            </a:r>
          </a:p>
          <a:p>
            <a:pPr indent="1676358">
              <a:tabLst>
                <a:tab pos="2057349" algn="l"/>
              </a:tabLst>
              <a:defRPr/>
            </a:pPr>
            <a:r>
              <a:rPr lang="en-US" sz="32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	Repeat 18[Repeat 6[FD 100 RT 60]RT 20]</a:t>
            </a:r>
          </a:p>
          <a:p>
            <a:pPr indent="1676358">
              <a:defRPr/>
            </a:pPr>
            <a:r>
              <a:rPr lang="en-US" sz="32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HT</a:t>
            </a:r>
          </a:p>
          <a:p>
            <a:pPr indent="609585">
              <a:defRPr/>
            </a:pPr>
            <a:r>
              <a:rPr lang="en-US" sz="3200" b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32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0</a:t>
            </a:r>
          </a:p>
          <a:p>
            <a:pPr algn="just" eaLnBrk="1" hangingPunct="1">
              <a:defRPr/>
            </a:pPr>
            <a:r>
              <a:rPr lang="en-US" sz="3200" dirty="0">
                <a:solidFill>
                  <a:srgbClr val="0B03B1"/>
                </a:solidFill>
                <a:latin typeface="Times New Roman" pitchFamily="18" charset="0"/>
              </a:rPr>
              <a:t>end</a:t>
            </a:r>
          </a:p>
        </p:txBody>
      </p:sp>
      <p:sp>
        <p:nvSpPr>
          <p:cNvPr id="7" name="TextBox 16"/>
          <p:cNvSpPr txBox="1">
            <a:spLocks noChangeArrowheads="1"/>
          </p:cNvSpPr>
          <p:nvPr/>
        </p:nvSpPr>
        <p:spPr bwMode="auto">
          <a:xfrm>
            <a:off x="234952" y="150285"/>
            <a:ext cx="1205864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HOẠT ĐỘNG THỰC HÀNH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36" t="15919" r="47697" b="30679"/>
          <a:stretch>
            <a:fillRect/>
          </a:stretch>
        </p:blipFill>
        <p:spPr bwMode="auto">
          <a:xfrm>
            <a:off x="9245600" y="1847851"/>
            <a:ext cx="2540000" cy="255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8001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0" y="76200"/>
            <a:ext cx="121920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2531" name="TextBox 16"/>
          <p:cNvSpPr txBox="1">
            <a:spLocks noChangeArrowheads="1"/>
          </p:cNvSpPr>
          <p:nvPr/>
        </p:nvSpPr>
        <p:spPr bwMode="auto">
          <a:xfrm>
            <a:off x="65618" y="685801"/>
            <a:ext cx="1205864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CẦN NHỚ</a:t>
            </a:r>
          </a:p>
        </p:txBody>
      </p:sp>
      <p:sp>
        <p:nvSpPr>
          <p:cNvPr id="2" name="Cloud 1"/>
          <p:cNvSpPr/>
          <p:nvPr/>
        </p:nvSpPr>
        <p:spPr>
          <a:xfrm>
            <a:off x="304800" y="1803400"/>
            <a:ext cx="11684000" cy="4572000"/>
          </a:xfrm>
          <a:prstGeom prst="cloud">
            <a:avLst/>
          </a:prstGeom>
          <a:solidFill>
            <a:schemeClr val="bg1"/>
          </a:solidFill>
          <a:ln>
            <a:solidFill>
              <a:srgbClr val="0B03B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3200" dirty="0">
              <a:solidFill>
                <a:srgbClr val="0B03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3" name="TextBox 2"/>
          <p:cNvSpPr txBox="1">
            <a:spLocks noChangeArrowheads="1"/>
          </p:cNvSpPr>
          <p:nvPr/>
        </p:nvSpPr>
        <p:spPr bwMode="auto">
          <a:xfrm>
            <a:off x="1422400" y="2508251"/>
            <a:ext cx="9956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 </a:t>
            </a: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có thể thay đổi màu và nét vẽ bằng các lệnh sau:</a:t>
            </a:r>
          </a:p>
        </p:txBody>
      </p:sp>
      <p:sp>
        <p:nvSpPr>
          <p:cNvPr id="22534" name="TextBox 9"/>
          <p:cNvSpPr txBox="1">
            <a:spLocks noChangeArrowheads="1"/>
          </p:cNvSpPr>
          <p:nvPr/>
        </p:nvSpPr>
        <p:spPr bwMode="auto">
          <a:xfrm>
            <a:off x="1828800" y="3117851"/>
            <a:ext cx="9448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Để thay đổi màu vẽ dùng lệnh: </a:t>
            </a:r>
            <a:r>
              <a:rPr 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SetPenColor n</a:t>
            </a:r>
          </a:p>
        </p:txBody>
      </p:sp>
      <p:sp>
        <p:nvSpPr>
          <p:cNvPr id="22535" name="TextBox 11"/>
          <p:cNvSpPr txBox="1">
            <a:spLocks noChangeArrowheads="1"/>
          </p:cNvSpPr>
          <p:nvPr/>
        </p:nvSpPr>
        <p:spPr bwMode="auto">
          <a:xfrm>
            <a:off x="1828800" y="4254500"/>
            <a:ext cx="9448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Để thay đổi nét vẽ dùng lệnh: </a:t>
            </a:r>
            <a:r>
              <a:rPr 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SetPenSize [m n]</a:t>
            </a:r>
          </a:p>
        </p:txBody>
      </p:sp>
      <p:sp>
        <p:nvSpPr>
          <p:cNvPr id="22536" name="TextBox 9"/>
          <p:cNvSpPr txBox="1">
            <a:spLocks noChangeArrowheads="1"/>
          </p:cNvSpPr>
          <p:nvPr/>
        </p:nvSpPr>
        <p:spPr bwMode="auto">
          <a:xfrm>
            <a:off x="2641600" y="3589867"/>
            <a:ext cx="9245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Dùng để đặt màu cho nét vẽ.</a:t>
            </a:r>
          </a:p>
        </p:txBody>
      </p:sp>
      <p:sp>
        <p:nvSpPr>
          <p:cNvPr id="22537" name="TextBox 10"/>
          <p:cNvSpPr txBox="1">
            <a:spLocks noChangeArrowheads="1"/>
          </p:cNvSpPr>
          <p:nvPr/>
        </p:nvSpPr>
        <p:spPr bwMode="auto">
          <a:xfrm>
            <a:off x="2743200" y="4847167"/>
            <a:ext cx="9245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Dùng để điều chỉnh độ rộng cho nét vẽ.</a:t>
            </a:r>
          </a:p>
        </p:txBody>
      </p:sp>
    </p:spTree>
    <p:extLst>
      <p:ext uri="{BB962C8B-B14F-4D97-AF65-F5344CB8AC3E}">
        <p14:creationId xmlns:p14="http://schemas.microsoft.com/office/powerpoint/2010/main" val="33660855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ChangeArrowheads="1"/>
          </p:cNvSpPr>
          <p:nvPr/>
        </p:nvSpPr>
        <p:spPr bwMode="auto">
          <a:xfrm>
            <a:off x="1009651" y="1964900"/>
            <a:ext cx="10471149" cy="2653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30000"/>
              </a:lnSpc>
              <a:spcBef>
                <a:spcPct val="0"/>
              </a:spcBef>
              <a:buFontTx/>
              <a:buChar char="-"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thuộc các câu lệnh và thủ tục trong Logo đã học.</a:t>
            </a:r>
          </a:p>
          <a:p>
            <a:pPr algn="just" eaLnBrk="1" hangingPunct="1">
              <a:lnSpc>
                <a:spcPct val="130000"/>
              </a:lnSpc>
              <a:spcBef>
                <a:spcPct val="0"/>
              </a:spcBef>
              <a:buFontTx/>
              <a:buChar char="-"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Khuyến khích làm bài tâp trong sách bài tập hướng dẫn học tin học lớp 5.</a:t>
            </a:r>
          </a:p>
          <a:p>
            <a:pPr algn="just" eaLnBrk="1" hangingPunct="1">
              <a:lnSpc>
                <a:spcPct val="130000"/>
              </a:lnSpc>
              <a:spcBef>
                <a:spcPct val="0"/>
              </a:spcBef>
              <a:buFontTx/>
              <a:buChar char="-"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Đọc trước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Làm quen với phần mềm MUSESCORE.</a:t>
            </a:r>
            <a:endParaRPr lang="vi-VN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1219200" y="596900"/>
            <a:ext cx="8636000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3733" b="1">
                <a:solidFill>
                  <a:srgbClr val="0B03B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DẶN DÒ</a:t>
            </a:r>
            <a:endParaRPr lang="vi-VN" sz="3733" b="1">
              <a:solidFill>
                <a:srgbClr val="0B03B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556" name="AutoShape 2"/>
          <p:cNvSpPr>
            <a:spLocks noChangeArrowheads="1"/>
          </p:cNvSpPr>
          <p:nvPr/>
        </p:nvSpPr>
        <p:spPr bwMode="auto">
          <a:xfrm>
            <a:off x="78317" y="0"/>
            <a:ext cx="12012083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>
              <a:solidFill>
                <a:srgbClr val="000000"/>
              </a:solidFill>
            </a:endParaRPr>
          </a:p>
        </p:txBody>
      </p:sp>
      <p:pic>
        <p:nvPicPr>
          <p:cNvPr id="23557" name="Picture 24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364259" y="-153459"/>
            <a:ext cx="1371600" cy="1830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138541">
            <a:off x="370417" y="5262034"/>
            <a:ext cx="1278467" cy="1697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83879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78317" y="0"/>
            <a:ext cx="12012083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52" tIns="45727" rIns="91452" bIns="45727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/>
          </a:p>
        </p:txBody>
      </p:sp>
      <p:sp>
        <p:nvSpPr>
          <p:cNvPr id="3" name="WordArt 13"/>
          <p:cNvSpPr>
            <a:spLocks noChangeArrowheads="1" noChangeShapeType="1" noTextEdit="1"/>
          </p:cNvSpPr>
          <p:nvPr/>
        </p:nvSpPr>
        <p:spPr bwMode="auto">
          <a:xfrm>
            <a:off x="1727200" y="1524000"/>
            <a:ext cx="9245600" cy="5638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4000" b="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4580" name="Picture 15" descr="67088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0217" y="4468284"/>
            <a:ext cx="193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21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2438400" cy="124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24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591800" y="-228600"/>
            <a:ext cx="1371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3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138541">
            <a:off x="211668" y="5374217"/>
            <a:ext cx="1278467" cy="1697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4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428818" y="5585885"/>
            <a:ext cx="1703916" cy="1272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5" name="WordArt 19"/>
          <p:cNvSpPr>
            <a:spLocks noChangeArrowheads="1" noChangeShapeType="1" noTextEdit="1"/>
          </p:cNvSpPr>
          <p:nvPr/>
        </p:nvSpPr>
        <p:spPr bwMode="auto">
          <a:xfrm>
            <a:off x="1970618" y="5850467"/>
            <a:ext cx="8231716" cy="52493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4586" name="Group 16"/>
          <p:cNvGrpSpPr>
            <a:grpSpLocks/>
          </p:cNvGrpSpPr>
          <p:nvPr/>
        </p:nvGrpSpPr>
        <p:grpSpPr bwMode="auto">
          <a:xfrm>
            <a:off x="91018" y="971552"/>
            <a:ext cx="11736916" cy="2697584"/>
            <a:chOff x="218804" y="2133600"/>
            <a:chExt cx="11734800" cy="1178842"/>
          </a:xfrm>
        </p:grpSpPr>
        <p:sp>
          <p:nvSpPr>
            <p:cNvPr id="24587" name="WordArt 5"/>
            <p:cNvSpPr>
              <a:spLocks noChangeArrowheads="1" noChangeShapeType="1" noTextEdit="1"/>
            </p:cNvSpPr>
            <p:nvPr/>
          </p:nvSpPr>
          <p:spPr bwMode="invGray">
            <a:xfrm>
              <a:off x="2055812" y="2133600"/>
              <a:ext cx="8610600" cy="685800"/>
            </a:xfrm>
            <a:prstGeom prst="rect">
              <a:avLst/>
            </a:prstGeom>
          </p:spPr>
          <p:txBody>
            <a:bodyPr wrap="none" fromWordArt="1">
              <a:prstTxWarp prst="textDeflate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4400" b="1" kern="10">
                  <a:ln w="19050">
                    <a:solidFill>
                      <a:srgbClr val="FFFFFF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53882" dir="2700000" algn="ctr" rotWithShape="0">
                      <a:schemeClr val="tx1">
                        <a:alpha val="50000"/>
                      </a:schemeClr>
                    </a:outerShdw>
                  </a:effectLst>
                  <a:latin typeface="Arial" panose="020B0604020202020204" pitchFamily="34" charset="0"/>
                </a:rPr>
                <a:t>CHÚC CÁC CON NHIỀU SỨC KHỎE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8804" y="3029996"/>
              <a:ext cx="11734800" cy="282446"/>
            </a:xfrm>
            <a:prstGeom prst="rect">
              <a:avLst/>
            </a:prstGeom>
            <a:noFill/>
            <a:ln>
              <a:noFill/>
            </a:ln>
            <a:effectLst>
              <a:reflection blurRad="6350" stA="50000" endA="300" endPos="55000" dir="5400000" sy="-100000" algn="bl" rotWithShape="0"/>
            </a:effec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Chăm</a:t>
              </a:r>
              <a:r>
                <a:rPr lang="en-US" sz="3600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ngoan</a:t>
              </a:r>
              <a:r>
                <a:rPr lang="en-US" sz="3600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600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3600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giỏi</a:t>
              </a:r>
              <a:r>
                <a:rPr lang="en-US" sz="3600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62985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cau 1" descr="kitt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017" y="1799167"/>
            <a:ext cx="28956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7" name="WordArt 9"/>
          <p:cNvSpPr>
            <a:spLocks noChangeArrowheads="1" noChangeShapeType="1" noTextEdit="1"/>
          </p:cNvSpPr>
          <p:nvPr/>
        </p:nvSpPr>
        <p:spPr bwMode="auto">
          <a:xfrm>
            <a:off x="3529264" y="3061759"/>
            <a:ext cx="5786967" cy="9503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</a:rPr>
              <a:t>AI NHANH AI ĐÚNG</a:t>
            </a:r>
          </a:p>
        </p:txBody>
      </p:sp>
      <p:pic>
        <p:nvPicPr>
          <p:cNvPr id="12298" name="Picture 2" descr="D:\may kia\POWERPOINT\HINH NEN DEP\hinh nen dep\hinh trang tri\anhso.net_10120.gif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93133"/>
            <a:ext cx="3572933" cy="1583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2" descr="D:\may kia\POWERPOINT\HINH NEN DEP\hinh nen dep\hinh trang tri\anhso.net_10120.gif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18017" y="5274733"/>
            <a:ext cx="3570816" cy="1583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3788834" y="1799167"/>
            <a:ext cx="362310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0541" cmpd="sng">
                  <a:solidFill>
                    <a:srgbClr val="25B1B1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25B1B1">
                        <a:tint val="40000"/>
                        <a:satMod val="250000"/>
                      </a:srgbClr>
                    </a:gs>
                    <a:gs pos="9000">
                      <a:srgbClr val="25B1B1">
                        <a:tint val="52000"/>
                        <a:satMod val="300000"/>
                      </a:srgbClr>
                    </a:gs>
                    <a:gs pos="50000">
                      <a:srgbClr val="25B1B1">
                        <a:shade val="20000"/>
                        <a:satMod val="300000"/>
                      </a:srgbClr>
                    </a:gs>
                    <a:gs pos="79000">
                      <a:srgbClr val="25B1B1">
                        <a:tint val="52000"/>
                        <a:satMod val="300000"/>
                      </a:srgbClr>
                    </a:gs>
                    <a:gs pos="100000">
                      <a:srgbClr val="25B1B1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ial" charset="0"/>
                <a:cs typeface="Arial" charset="0"/>
              </a:rPr>
              <a:t>TRÒ CHƠI</a:t>
            </a:r>
          </a:p>
        </p:txBody>
      </p:sp>
    </p:spTree>
    <p:extLst>
      <p:ext uri="{BB962C8B-B14F-4D97-AF65-F5344CB8AC3E}">
        <p14:creationId xmlns:p14="http://schemas.microsoft.com/office/powerpoint/2010/main" val="1176434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Box 1"/>
          <p:cNvSpPr txBox="1">
            <a:spLocks noChangeArrowheads="1"/>
          </p:cNvSpPr>
          <p:nvPr/>
        </p:nvSpPr>
        <p:spPr bwMode="auto">
          <a:xfrm>
            <a:off x="266701" y="717517"/>
            <a:ext cx="11963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  <a:defRPr/>
            </a:pPr>
            <a:r>
              <a:rPr lang="en-US" sz="3600" b="1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1: </a:t>
            </a:r>
            <a:r>
              <a:rPr lang="en-US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thay đổi màu bút thành màu đỏ em sử dụng câu lệnh nào sau đây?</a:t>
            </a:r>
          </a:p>
        </p:txBody>
      </p:sp>
      <p:pic>
        <p:nvPicPr>
          <p:cNvPr id="14" name="Picture 10" descr="chika8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4764" y="5668963"/>
            <a:ext cx="9604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chika8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964" y="5683251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hika8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164" y="5638801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35"/>
          <p:cNvSpPr>
            <a:spLocks noChangeArrowheads="1"/>
          </p:cNvSpPr>
          <p:nvPr/>
        </p:nvSpPr>
        <p:spPr bwMode="auto">
          <a:xfrm>
            <a:off x="5648326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35"/>
          <p:cNvSpPr>
            <a:spLocks noChangeArrowheads="1"/>
          </p:cNvSpPr>
          <p:nvPr/>
        </p:nvSpPr>
        <p:spPr bwMode="auto">
          <a:xfrm>
            <a:off x="5629276" y="55768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4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5231904" y="5373217"/>
            <a:ext cx="1534244" cy="575183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00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5648326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1983533" y="5172018"/>
            <a:ext cx="2917527" cy="647110"/>
            <a:chOff x="142" y="1414"/>
            <a:chExt cx="4756" cy="1403"/>
          </a:xfrm>
        </p:grpSpPr>
        <p:sp>
          <p:nvSpPr>
            <p:cNvPr id="67608" name="Rectangle 27"/>
            <p:cNvSpPr>
              <a:spLocks noChangeArrowheads="1"/>
            </p:cNvSpPr>
            <p:nvPr/>
          </p:nvSpPr>
          <p:spPr bwMode="auto">
            <a:xfrm>
              <a:off x="4513" y="1476"/>
              <a:ext cx="301" cy="1268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  <a:defRPr/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42" y="1414"/>
              <a:ext cx="4756" cy="140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32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C</a:t>
              </a:r>
            </a:p>
          </p:txBody>
        </p:sp>
      </p:grp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1882608" y="2130147"/>
            <a:ext cx="398724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  <a:defRPr/>
            </a:pPr>
            <a:r>
              <a:rPr lang="en-US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SetPenColor 2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1883654" y="2755025"/>
            <a:ext cx="495132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None/>
              <a:defRPr/>
            </a:pPr>
            <a:r>
              <a:rPr lang="en-US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SetPenColor 3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1882608" y="3439243"/>
            <a:ext cx="424582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  <a:defRPr/>
            </a:pPr>
            <a:r>
              <a:rPr lang="en-US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SetPenColor 4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882608" y="4164634"/>
            <a:ext cx="46895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  <a:defRPr/>
            </a:pPr>
            <a:r>
              <a:rPr lang="en-US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SetPenSize [1 10]</a:t>
            </a:r>
          </a:p>
        </p:txBody>
      </p:sp>
    </p:spTree>
    <p:extLst>
      <p:ext uri="{BB962C8B-B14F-4D97-AF65-F5344CB8AC3E}">
        <p14:creationId xmlns:p14="http://schemas.microsoft.com/office/powerpoint/2010/main" val="116045944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7" grpId="0" bldLvl="0" animBg="1"/>
      <p:bldP spid="26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Box 1"/>
          <p:cNvSpPr txBox="1">
            <a:spLocks noChangeArrowheads="1"/>
          </p:cNvSpPr>
          <p:nvPr/>
        </p:nvSpPr>
        <p:spPr bwMode="auto">
          <a:xfrm>
            <a:off x="266701" y="717517"/>
            <a:ext cx="1171675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  <a:defRPr/>
            </a:pPr>
            <a:r>
              <a:rPr lang="en-US" sz="36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Câu 2: 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Em thay đổi giá trị n trong câu lệnh SetPenColor n để làm gì?</a:t>
            </a:r>
          </a:p>
        </p:txBody>
      </p:sp>
      <p:pic>
        <p:nvPicPr>
          <p:cNvPr id="14" name="Picture 10" descr="chika8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4764" y="5668963"/>
            <a:ext cx="9604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chika8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964" y="5683251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hika8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164" y="5638801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35"/>
          <p:cNvSpPr>
            <a:spLocks noChangeArrowheads="1"/>
          </p:cNvSpPr>
          <p:nvPr/>
        </p:nvSpPr>
        <p:spPr bwMode="auto">
          <a:xfrm>
            <a:off x="5648326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35"/>
          <p:cNvSpPr>
            <a:spLocks noChangeArrowheads="1"/>
          </p:cNvSpPr>
          <p:nvPr/>
        </p:nvSpPr>
        <p:spPr bwMode="auto">
          <a:xfrm>
            <a:off x="5629276" y="55768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4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5231904" y="5373217"/>
            <a:ext cx="1534244" cy="575183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00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5648326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1983533" y="5172018"/>
            <a:ext cx="2917527" cy="647110"/>
            <a:chOff x="142" y="1414"/>
            <a:chExt cx="4756" cy="1403"/>
          </a:xfrm>
        </p:grpSpPr>
        <p:sp>
          <p:nvSpPr>
            <p:cNvPr id="67608" name="Rectangle 27"/>
            <p:cNvSpPr>
              <a:spLocks noChangeArrowheads="1"/>
            </p:cNvSpPr>
            <p:nvPr/>
          </p:nvSpPr>
          <p:spPr bwMode="auto">
            <a:xfrm>
              <a:off x="4513" y="1476"/>
              <a:ext cx="301" cy="1268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  <a:defRPr/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42" y="1414"/>
              <a:ext cx="4756" cy="140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32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A</a:t>
              </a:r>
            </a:p>
          </p:txBody>
        </p:sp>
      </p:grp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034123" y="1951383"/>
            <a:ext cx="639556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  <a:defRPr/>
            </a:pPr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A. Đặt lại màu cho nét vẽ.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984436" y="3364815"/>
            <a:ext cx="649493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None/>
              <a:defRPr/>
            </a:pPr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C. Đặt lại độ cao cho nét vẽ.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2020750" y="2646530"/>
            <a:ext cx="762278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None/>
              <a:defRPr/>
            </a:pPr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B. Điều chỉnh độ rộng cho nét vẽ.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2034123" y="4071000"/>
            <a:ext cx="729793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None/>
              <a:defRPr/>
            </a:pPr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D. Đặt lại tên cho nét vẽ.</a:t>
            </a:r>
          </a:p>
        </p:txBody>
      </p:sp>
    </p:spTree>
    <p:extLst>
      <p:ext uri="{BB962C8B-B14F-4D97-AF65-F5344CB8AC3E}">
        <p14:creationId xmlns:p14="http://schemas.microsoft.com/office/powerpoint/2010/main" val="3053576281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7" grpId="0" bldLvl="0" animBg="1"/>
      <p:bldP spid="26" grpId="0" bldLvl="0" animBg="1"/>
      <p:bldP spid="29" grpId="0"/>
      <p:bldP spid="34" grpId="0"/>
      <p:bldP spid="35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Box 1"/>
          <p:cNvSpPr txBox="1">
            <a:spLocks noChangeArrowheads="1"/>
          </p:cNvSpPr>
          <p:nvPr/>
        </p:nvSpPr>
        <p:spPr bwMode="auto">
          <a:xfrm>
            <a:off x="266701" y="717517"/>
            <a:ext cx="1171675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  <a:defRPr/>
            </a:pPr>
            <a:r>
              <a:rPr lang="en-US" sz="36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Câu 3: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Trong các câu lệnh sau đây câu lệnh nào cho nét vẽ lớn nhất?</a:t>
            </a:r>
          </a:p>
        </p:txBody>
      </p:sp>
      <p:pic>
        <p:nvPicPr>
          <p:cNvPr id="14" name="Picture 10" descr="chika8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4764" y="5668963"/>
            <a:ext cx="9604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chika8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964" y="5683251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hika8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164" y="5638801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35"/>
          <p:cNvSpPr>
            <a:spLocks noChangeArrowheads="1"/>
          </p:cNvSpPr>
          <p:nvPr/>
        </p:nvSpPr>
        <p:spPr bwMode="auto">
          <a:xfrm>
            <a:off x="5648326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35"/>
          <p:cNvSpPr>
            <a:spLocks noChangeArrowheads="1"/>
          </p:cNvSpPr>
          <p:nvPr/>
        </p:nvSpPr>
        <p:spPr bwMode="auto">
          <a:xfrm>
            <a:off x="5629276" y="55768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4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5231904" y="5373217"/>
            <a:ext cx="1534244" cy="575183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00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5648326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1983533" y="5172018"/>
            <a:ext cx="2917527" cy="647110"/>
            <a:chOff x="142" y="1414"/>
            <a:chExt cx="4756" cy="1403"/>
          </a:xfrm>
        </p:grpSpPr>
        <p:sp>
          <p:nvSpPr>
            <p:cNvPr id="67608" name="Rectangle 27"/>
            <p:cNvSpPr>
              <a:spLocks noChangeArrowheads="1"/>
            </p:cNvSpPr>
            <p:nvPr/>
          </p:nvSpPr>
          <p:spPr bwMode="auto">
            <a:xfrm>
              <a:off x="4513" y="1476"/>
              <a:ext cx="301" cy="1268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  <a:defRPr/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42" y="1414"/>
              <a:ext cx="4756" cy="140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32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B</a:t>
              </a:r>
            </a:p>
          </p:txBody>
        </p:sp>
      </p:grp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2337916" y="1913368"/>
            <a:ext cx="597590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  <a:defRPr/>
            </a:pP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A. SetPenSize [10 10] 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2337916" y="3219214"/>
            <a:ext cx="741167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  <a:defRPr/>
            </a:pP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C. SetPenSize [20 5]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2328506" y="2559699"/>
            <a:ext cx="580679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  <a:defRPr/>
            </a:pP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B. SetPenSize [5 20] 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2397685" y="3940000"/>
            <a:ext cx="720268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  <a:defRPr/>
            </a:pP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D. SetPenSize [1 15] </a:t>
            </a:r>
          </a:p>
        </p:txBody>
      </p:sp>
    </p:spTree>
    <p:extLst>
      <p:ext uri="{BB962C8B-B14F-4D97-AF65-F5344CB8AC3E}">
        <p14:creationId xmlns:p14="http://schemas.microsoft.com/office/powerpoint/2010/main" val="2944515428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7" grpId="0" bldLvl="0" animBg="1"/>
      <p:bldP spid="26" grpId="0" bldLvl="0" animBg="1"/>
      <p:bldP spid="31" grpId="0"/>
      <p:bldP spid="32" grpId="0"/>
      <p:bldP spid="33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Box 1"/>
          <p:cNvSpPr txBox="1">
            <a:spLocks noChangeArrowheads="1"/>
          </p:cNvSpPr>
          <p:nvPr/>
        </p:nvSpPr>
        <p:spPr bwMode="auto">
          <a:xfrm>
            <a:off x="266701" y="717517"/>
            <a:ext cx="1093469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  <a:defRPr/>
            </a:pPr>
            <a:r>
              <a:rPr lang="en-US" sz="36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Câu 4: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Em thay đổi giá trị n trong câu lệnh SetPenSize [m n]  để điều chỉnh việc gì?</a:t>
            </a:r>
          </a:p>
        </p:txBody>
      </p:sp>
      <p:pic>
        <p:nvPicPr>
          <p:cNvPr id="14" name="Picture 10" descr="chika8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4764" y="5668963"/>
            <a:ext cx="9604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chika8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964" y="5683251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hika8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164" y="5638801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35"/>
          <p:cNvSpPr>
            <a:spLocks noChangeArrowheads="1"/>
          </p:cNvSpPr>
          <p:nvPr/>
        </p:nvSpPr>
        <p:spPr bwMode="auto">
          <a:xfrm>
            <a:off x="5648326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35"/>
          <p:cNvSpPr>
            <a:spLocks noChangeArrowheads="1"/>
          </p:cNvSpPr>
          <p:nvPr/>
        </p:nvSpPr>
        <p:spPr bwMode="auto">
          <a:xfrm>
            <a:off x="5629276" y="55768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4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5231904" y="5373217"/>
            <a:ext cx="1534244" cy="575183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00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5648326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1983533" y="5172018"/>
            <a:ext cx="2917527" cy="647110"/>
            <a:chOff x="142" y="1414"/>
            <a:chExt cx="4756" cy="1403"/>
          </a:xfrm>
        </p:grpSpPr>
        <p:sp>
          <p:nvSpPr>
            <p:cNvPr id="67608" name="Rectangle 27"/>
            <p:cNvSpPr>
              <a:spLocks noChangeArrowheads="1"/>
            </p:cNvSpPr>
            <p:nvPr/>
          </p:nvSpPr>
          <p:spPr bwMode="auto">
            <a:xfrm>
              <a:off x="4513" y="1476"/>
              <a:ext cx="301" cy="1268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  <a:defRPr/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42" y="1414"/>
              <a:ext cx="4756" cy="140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32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D</a:t>
              </a:r>
            </a:p>
          </p:txBody>
        </p:sp>
      </p:grp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018825" y="2065210"/>
            <a:ext cx="78209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  <a:defRPr/>
            </a:pP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A. Điều chỉnh lại màu cho nét vẽ.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018825" y="2792402"/>
            <a:ext cx="774288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None/>
              <a:defRPr/>
            </a:pP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B. Điều chỉnh độ cao cho nét vẽ.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2020915" y="3465053"/>
            <a:ext cx="513291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None/>
              <a:defRPr/>
            </a:pP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C. Đặt lại tên cho nét vẽ.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2018825" y="4207664"/>
            <a:ext cx="76137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None/>
              <a:defRPr/>
            </a:pP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D. Điều chỉnh độ rộng cho nét vẽ.</a:t>
            </a:r>
          </a:p>
        </p:txBody>
      </p:sp>
    </p:spTree>
    <p:extLst>
      <p:ext uri="{BB962C8B-B14F-4D97-AF65-F5344CB8AC3E}">
        <p14:creationId xmlns:p14="http://schemas.microsoft.com/office/powerpoint/2010/main" val="365444733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7" grpId="0" bldLvl="0" animBg="1"/>
      <p:bldP spid="26" grpId="0" bldLvl="0" animBg="1"/>
      <p:bldP spid="29" grpId="0"/>
      <p:bldP spid="34" grpId="0"/>
      <p:bldP spid="35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4"/>
          <p:cNvSpPr txBox="1">
            <a:spLocks noChangeArrowheads="1"/>
          </p:cNvSpPr>
          <p:nvPr/>
        </p:nvSpPr>
        <p:spPr bwMode="auto">
          <a:xfrm>
            <a:off x="304800" y="3462867"/>
            <a:ext cx="11582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2+3)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534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674284" y="685800"/>
            <a:ext cx="10066867" cy="2921000"/>
            <a:chOff x="1336675" y="443345"/>
            <a:chExt cx="7532555" cy="3022600"/>
          </a:xfrm>
        </p:grpSpPr>
        <p:pic>
          <p:nvPicPr>
            <p:cNvPr id="17416" name="Picture 5" descr="Cov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6675" y="544945"/>
              <a:ext cx="7532555" cy="292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ounded Rectangle 3"/>
            <p:cNvSpPr/>
            <p:nvPr/>
          </p:nvSpPr>
          <p:spPr>
            <a:xfrm>
              <a:off x="3864421" y="443345"/>
              <a:ext cx="5004809" cy="1855176"/>
            </a:xfrm>
            <a:prstGeom prst="roundRect">
              <a:avLst>
                <a:gd name="adj" fmla="val 17879"/>
              </a:avLst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Biết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lệnh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thay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đổi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màu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độ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dày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nét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vẽ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..</a:t>
              </a: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1833034" y="3225800"/>
            <a:ext cx="9908117" cy="3098800"/>
            <a:chOff x="1462426" y="3337719"/>
            <a:chExt cx="7430655" cy="3098800"/>
          </a:xfrm>
        </p:grpSpPr>
        <p:pic>
          <p:nvPicPr>
            <p:cNvPr id="17414" name="Picture 7" descr="Cov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2426" y="3337719"/>
              <a:ext cx="7430655" cy="309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Rounded Rectangle 11"/>
            <p:cNvSpPr/>
            <p:nvPr/>
          </p:nvSpPr>
          <p:spPr>
            <a:xfrm>
              <a:off x="3864174" y="4453203"/>
              <a:ext cx="5028907" cy="1913467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CC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Sử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dụng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lệnh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thay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đổi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màu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nét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vẽ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khi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chương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trình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951" y="2222501"/>
            <a:ext cx="4201584" cy="2230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AutoShape 2"/>
          <p:cNvSpPr>
            <a:spLocks noChangeArrowheads="1"/>
          </p:cNvSpPr>
          <p:nvPr/>
        </p:nvSpPr>
        <p:spPr bwMode="auto">
          <a:xfrm>
            <a:off x="0" y="76200"/>
            <a:ext cx="121920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266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0" y="76200"/>
            <a:ext cx="121920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Text Box 19"/>
          <p:cNvSpPr txBox="1">
            <a:spLocks noChangeArrowheads="1"/>
          </p:cNvSpPr>
          <p:nvPr/>
        </p:nvSpPr>
        <p:spPr bwMode="auto">
          <a:xfrm>
            <a:off x="192618" y="755651"/>
            <a:ext cx="1179618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b="1" u="sng">
                <a:solidFill>
                  <a:srgbClr val="0B03B1"/>
                </a:solidFill>
                <a:latin typeface="Times New Roman" panose="02020603050405020304" pitchFamily="18" charset="0"/>
              </a:rPr>
              <a:t>Bài tập 1 sgk trang 105</a:t>
            </a: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</a:rPr>
              <a:t>: Sửa thủ tục DuongTron ở trên. Viết chương trình sử dụng thủ tục DuongTron vừa sửa để vẽ hình với màu sắc như hình bên dưới. Kiểm tra kết quả trên máy tính.</a:t>
            </a:r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609600" y="2586567"/>
            <a:ext cx="853440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>
              <a:defRPr/>
            </a:pPr>
            <a:r>
              <a:rPr lang="en-US" sz="3200" dirty="0">
                <a:solidFill>
                  <a:srgbClr val="0B03B1"/>
                </a:solidFill>
                <a:latin typeface="Times New Roman" pitchFamily="18" charset="0"/>
              </a:rPr>
              <a:t>To </a:t>
            </a:r>
            <a:r>
              <a:rPr lang="en-US" sz="3200" dirty="0" err="1">
                <a:solidFill>
                  <a:srgbClr val="0B03B1"/>
                </a:solidFill>
                <a:latin typeface="Times New Roman" pitchFamily="18" charset="0"/>
              </a:rPr>
              <a:t>Duongtron</a:t>
            </a:r>
            <a:endParaRPr lang="en-US" sz="3200" dirty="0">
              <a:solidFill>
                <a:srgbClr val="0B03B1"/>
              </a:solidFill>
              <a:latin typeface="Times New Roman" pitchFamily="18" charset="0"/>
            </a:endParaRPr>
          </a:p>
          <a:p>
            <a:pPr indent="609585">
              <a:defRPr/>
            </a:pPr>
            <a:r>
              <a:rPr lang="en-US" sz="3200" b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32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4</a:t>
            </a:r>
          </a:p>
          <a:p>
            <a:pPr>
              <a:defRPr/>
            </a:pPr>
            <a:r>
              <a:rPr lang="en-US" sz="32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	Repeat 6[Repeat 24[FD 20 RT 15]</a:t>
            </a:r>
            <a:r>
              <a:rPr lang="en-US" sz="3200" b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2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60]</a:t>
            </a:r>
          </a:p>
          <a:p>
            <a:pPr indent="609585">
              <a:defRPr/>
            </a:pPr>
            <a:r>
              <a:rPr lang="en-US" sz="3200" b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32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0</a:t>
            </a:r>
          </a:p>
          <a:p>
            <a:pPr algn="just" eaLnBrk="1" hangingPunct="1">
              <a:defRPr/>
            </a:pPr>
            <a:r>
              <a:rPr lang="en-US" sz="3200" dirty="0">
                <a:solidFill>
                  <a:srgbClr val="0B03B1"/>
                </a:solidFill>
                <a:latin typeface="Times New Roman" pitchFamily="18" charset="0"/>
              </a:rPr>
              <a:t>end</a:t>
            </a:r>
          </a:p>
        </p:txBody>
      </p:sp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234952" y="150285"/>
            <a:ext cx="1205864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HOẠT ĐỘNG THỰC HÀNH</a:t>
            </a:r>
          </a:p>
        </p:txBody>
      </p:sp>
      <p:pic>
        <p:nvPicPr>
          <p:cNvPr id="1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83" t="25813" r="51904" b="34863"/>
          <a:stretch>
            <a:fillRect/>
          </a:stretch>
        </p:blipFill>
        <p:spPr bwMode="auto">
          <a:xfrm>
            <a:off x="8940800" y="2514600"/>
            <a:ext cx="2844800" cy="2745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2775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702</Words>
  <Application>Microsoft Office PowerPoint</Application>
  <PresentationFormat>Widescreen</PresentationFormat>
  <Paragraphs>126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.VnArial</vt:lpstr>
      <vt:lpstr>.VnTime</vt:lpstr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SAL - Nguyen Huu Phuc</cp:lastModifiedBy>
  <cp:revision>7</cp:revision>
  <dcterms:created xsi:type="dcterms:W3CDTF">2021-03-23T02:50:22Z</dcterms:created>
  <dcterms:modified xsi:type="dcterms:W3CDTF">2024-05-06T14:44:18Z</dcterms:modified>
</cp:coreProperties>
</file>