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807" r:id="rId2"/>
    <p:sldMasterId id="2147483684" r:id="rId3"/>
  </p:sldMasterIdLst>
  <p:notesMasterIdLst>
    <p:notesMasterId r:id="rId14"/>
  </p:notesMasterIdLst>
  <p:handoutMasterIdLst>
    <p:handoutMasterId r:id="rId15"/>
  </p:handoutMasterIdLst>
  <p:sldIdLst>
    <p:sldId id="257" r:id="rId4"/>
    <p:sldId id="261" r:id="rId5"/>
    <p:sldId id="262" r:id="rId6"/>
    <p:sldId id="263" r:id="rId7"/>
    <p:sldId id="269" r:id="rId8"/>
    <p:sldId id="278" r:id="rId9"/>
    <p:sldId id="281" r:id="rId10"/>
    <p:sldId id="270" r:id="rId11"/>
    <p:sldId id="285" r:id="rId12"/>
    <p:sldId id="286" r:id="rId13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#9Slide07 HoneyCream" panose="020B0604020202020204" charset="0"/>
      <p:regular r:id="rId18"/>
    </p:embeddedFont>
    <p:embeddedFont>
      <p:font typeface="Arial Black" panose="020B0A04020102020204" pitchFamily="34" charset="0"/>
      <p:bold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UTM Candombe" panose="02040603050506020204" pitchFamily="18" charset="0"/>
      <p:regular r:id="rId24"/>
    </p:embeddedFont>
    <p:embeddedFont>
      <p:font typeface="UTM Flamenco" panose="02040603050506020204" pitchFamily="18" charset="0"/>
      <p:regular r:id="rId25"/>
    </p:embeddedFont>
    <p:embeddedFont>
      <p:font typeface="UTM Scriptina KT" panose="02000500000000000000" pitchFamily="2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557" autoAdjust="0"/>
  </p:normalViewPr>
  <p:slideViewPr>
    <p:cSldViewPr snapToGrid="0">
      <p:cViewPr varScale="1">
        <p:scale>
          <a:sx n="54" d="100"/>
          <a:sy n="54" d="100"/>
        </p:scale>
        <p:origin x="11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F8316-D6D7-43F7-A2DF-74B966C523B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E3E5F-633A-47D3-B836-72D87EBD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6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B62A8-AAA2-451C-AACB-D0D32BCB29F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C313E-28B5-4C18-964D-4B2CE6CD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9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31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063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892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475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46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20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4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9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1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4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66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55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69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3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9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22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5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4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47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82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2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9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18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43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52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78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71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89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95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89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175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862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894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91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47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7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568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0042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9384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436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807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58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184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1582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507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99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7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5321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6127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3259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8162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0519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6306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069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563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4727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2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5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06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4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2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8181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-55033"/>
            <a:ext cx="13982701" cy="6913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7815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2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7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846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jpg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jp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C4CA3EAB-C0C3-4673-837E-03FE793ED2DE}"/>
              </a:ext>
            </a:extLst>
          </p:cNvPr>
          <p:cNvGrpSpPr/>
          <p:nvPr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7B95DBC-5D1C-4DEC-B948-35D84C4A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65C762-3FE8-42CE-A5E6-F5AB99A5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52463"/>
            <a:ext cx="10490859" cy="58528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5" y="422966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925" y="5147894"/>
            <a:ext cx="1514475" cy="1514475"/>
          </a:xfrm>
          <a:prstGeom prst="rect">
            <a:avLst/>
          </a:prstGeom>
        </p:spPr>
      </p:pic>
      <p:grpSp>
        <p:nvGrpSpPr>
          <p:cNvPr id="67" name="组合 66">
            <a:extLst>
              <a:ext uri="{FF2B5EF4-FFF2-40B4-BE49-F238E27FC236}">
                <a16:creationId xmlns:a16="http://schemas.microsoft.com/office/drawing/2014/main" id="{E6C1D72B-3052-4B4C-8361-12BBDAF888C7}"/>
              </a:ext>
            </a:extLst>
          </p:cNvPr>
          <p:cNvGrpSpPr/>
          <p:nvPr/>
        </p:nvGrpSpPr>
        <p:grpSpPr>
          <a:xfrm>
            <a:off x="1511516" y="827034"/>
            <a:ext cx="8415456" cy="3240734"/>
            <a:chOff x="-1452869" y="-4707712"/>
            <a:chExt cx="8415456" cy="3240734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913147F8-EFAD-4D7C-A4B7-50C63DB96476}"/>
                </a:ext>
              </a:extLst>
            </p:cNvPr>
            <p:cNvGrpSpPr/>
            <p:nvPr/>
          </p:nvGrpSpPr>
          <p:grpSpPr>
            <a:xfrm>
              <a:off x="3827115" y="-3389264"/>
              <a:ext cx="225720" cy="1922286"/>
              <a:chOff x="4817814" y="-4302939"/>
              <a:chExt cx="225720" cy="1922286"/>
            </a:xfrm>
          </p:grpSpPr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D7E38797-7E43-4FE8-8D45-2E5CFC0EAD45}"/>
                  </a:ext>
                </a:extLst>
              </p:cNvPr>
              <p:cNvSpPr txBox="1"/>
              <p:nvPr/>
            </p:nvSpPr>
            <p:spPr>
              <a:xfrm rot="21276968">
                <a:off x="4858803" y="-4242701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 w="76200">
                    <a:solidFill>
                      <a:sysClr val="windowText" lastClr="000000"/>
                    </a:solidFill>
                  </a:ln>
                  <a:solidFill>
                    <a:srgbClr val="110E55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438A7E8A-FB85-4129-929B-BC712D334071}"/>
                  </a:ext>
                </a:extLst>
              </p:cNvPr>
              <p:cNvSpPr txBox="1"/>
              <p:nvPr/>
            </p:nvSpPr>
            <p:spPr>
              <a:xfrm rot="21276968">
                <a:off x="4851339" y="-4265966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B4462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55F484CD-84B0-4D05-9449-8297274A545F}"/>
                  </a:ext>
                </a:extLst>
              </p:cNvPr>
              <p:cNvSpPr txBox="1"/>
              <p:nvPr/>
            </p:nvSpPr>
            <p:spPr>
              <a:xfrm rot="21276968">
                <a:off x="4817814" y="-4302939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EF059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</p:grp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66DB7E48-2997-453E-A85B-D2EEF6585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>
              <a:off x="-1452869" y="-3564162"/>
              <a:ext cx="590711" cy="636715"/>
            </a:xfrm>
            <a:prstGeom prst="ellipse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196908E3-C5DD-4F95-93F5-E0610DFFE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 rot="1170459">
              <a:off x="2721289" y="-4407635"/>
              <a:ext cx="590711" cy="636715"/>
            </a:xfrm>
            <a:prstGeom prst="ellipse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31DF51D7-77BF-482B-BBCB-D4BA7936E677}"/>
                </a:ext>
              </a:extLst>
            </p:cNvPr>
            <p:cNvSpPr/>
            <p:nvPr/>
          </p:nvSpPr>
          <p:spPr>
            <a:xfrm>
              <a:off x="3624712" y="-4707712"/>
              <a:ext cx="3337875" cy="584775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 w="19050">
                    <a:solidFill>
                      <a:srgbClr val="F5909B">
                        <a:lumMod val="75000"/>
                      </a:srgbClr>
                    </a:solidFill>
                  </a:ln>
                  <a:solidFill>
                    <a:srgbClr val="F5909B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TM Flamenco" panose="02040603050506020204" pitchFamily="18" charset="0"/>
                  <a:ea typeface="字魂162号-元气酪酪体" panose="00000500000000000000" pitchFamily="2" charset="-122"/>
                  <a:cs typeface="Arial" panose="020B0604020202020204" pitchFamily="34" charset="0"/>
                </a:rPr>
                <a:t>TOÁN 4</a:t>
              </a:r>
              <a:endParaRPr kumimoji="0" lang="zh-CN" altLang="en-US" sz="4400" b="0" i="0" u="none" strike="noStrike" kern="1200" cap="none" spc="0" normalizeH="0" baseline="0" noProof="0" dirty="0">
                <a:ln w="19050">
                  <a:solidFill>
                    <a:srgbClr val="F5909B">
                      <a:lumMod val="75000"/>
                    </a:srgbClr>
                  </a:solidFill>
                </a:ln>
                <a:solidFill>
                  <a:srgbClr val="F5909B">
                    <a:lumMod val="40000"/>
                    <a:lumOff val="60000"/>
                  </a:srgbClr>
                </a:solidFill>
                <a:effectLst/>
                <a:uLnTx/>
                <a:uFillTx/>
                <a:latin typeface="UTM Flamenco" panose="02040603050506020204" pitchFamily="18" charset="0"/>
                <a:ea typeface="字魂162号-元气酪酪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94067" y="5275216"/>
            <a:ext cx="2687548" cy="483458"/>
            <a:chOff x="4667989" y="5141418"/>
            <a:chExt cx="2687548" cy="48345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43C9D657-8DF5-45D2-9D7A-1F029B2D1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989" y="5188124"/>
              <a:ext cx="2645831" cy="43675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50425" y="5141418"/>
              <a:ext cx="119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Trang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160962" y="5141418"/>
              <a:ext cx="119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42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855" y="4779495"/>
            <a:ext cx="932150" cy="1584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651" y="-1468958"/>
            <a:ext cx="2671777" cy="300061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768941" y="6524659"/>
            <a:ext cx="146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5909B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criptina KT" panose="02000500000000000000" pitchFamily="2" charset="0"/>
                <a:ea typeface="+mn-ea"/>
                <a:cs typeface="+mn-cs"/>
              </a:rPr>
              <a:t>Linh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65" y="849337"/>
            <a:ext cx="10716490" cy="490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8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118733"/>
            <a:ext cx="12590267" cy="73323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98451" y="503704"/>
            <a:ext cx="7232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Giải ô chữ dưới đây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798966"/>
              </p:ext>
            </p:extLst>
          </p:nvPr>
        </p:nvGraphicFramePr>
        <p:xfrm>
          <a:off x="2464266" y="1296237"/>
          <a:ext cx="7031950" cy="1823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975">
                  <a:extLst>
                    <a:ext uri="{9D8B030D-6E8A-4147-A177-3AD203B41FA5}">
                      <a16:colId xmlns:a16="http://schemas.microsoft.com/office/drawing/2014/main" val="1334539531"/>
                    </a:ext>
                  </a:extLst>
                </a:gridCol>
                <a:gridCol w="3515975">
                  <a:extLst>
                    <a:ext uri="{9D8B030D-6E8A-4147-A177-3AD203B41FA5}">
                      <a16:colId xmlns:a16="http://schemas.microsoft.com/office/drawing/2014/main" val="3645283006"/>
                    </a:ext>
                  </a:extLst>
                </a:gridCol>
              </a:tblGrid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980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691578"/>
                  </a:ext>
                </a:extLst>
              </a:tr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037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028191"/>
              </p:ext>
            </p:extLst>
          </p:nvPr>
        </p:nvGraphicFramePr>
        <p:xfrm>
          <a:off x="1909876" y="3498711"/>
          <a:ext cx="8187749" cy="22907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0898">
                  <a:extLst>
                    <a:ext uri="{9D8B030D-6E8A-4147-A177-3AD203B41FA5}">
                      <a16:colId xmlns:a16="http://schemas.microsoft.com/office/drawing/2014/main" val="1334539531"/>
                    </a:ext>
                  </a:extLst>
                </a:gridCol>
                <a:gridCol w="2206977">
                  <a:extLst>
                    <a:ext uri="{9D8B030D-6E8A-4147-A177-3AD203B41FA5}">
                      <a16:colId xmlns:a16="http://schemas.microsoft.com/office/drawing/2014/main" val="3645283006"/>
                    </a:ext>
                  </a:extLst>
                </a:gridCol>
                <a:gridCol w="3019874">
                  <a:extLst>
                    <a:ext uri="{9D8B030D-6E8A-4147-A177-3AD203B41FA5}">
                      <a16:colId xmlns:a16="http://schemas.microsoft.com/office/drawing/2014/main" val="4155549745"/>
                    </a:ext>
                  </a:extLst>
                </a:gridCol>
              </a:tblGrid>
              <a:tr h="1112413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152 000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999 999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968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691578"/>
                  </a:ext>
                </a:extLst>
              </a:tr>
              <a:tr h="117837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0374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086600" y="2273300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30957" y="4887508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14103" y="4847124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871680" y="4867166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906357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83318" y="497956"/>
            <a:ext cx="76949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triệu có bao nhiêu hàng?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0" y="2472952"/>
            <a:ext cx="7796494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972713" y="4087324"/>
              <a:ext cx="55093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 hàng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882526" y="3649448"/>
            <a:ext cx="4585042" cy="38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339661"/>
            <a:ext cx="10105294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29680" y="452467"/>
            <a:ext cx="85159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số sau: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1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sz="6600" b="1" i="1" u="none" strike="noStrike" kern="1200" cap="none" spc="0" normalizeH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700 009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4" y="2472952"/>
            <a:ext cx="7223836" cy="4789573"/>
            <a:chOff x="1902694" y="2472952"/>
            <a:chExt cx="7223836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119825" y="1255821"/>
              <a:ext cx="4789573" cy="722383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135869" y="3525762"/>
              <a:ext cx="546911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Hai triệu</a:t>
              </a:r>
              <a:r>
                <a:rPr kumimoji="0" lang="vi-VN" sz="4800" b="0" i="0" u="none" strike="noStrike" kern="1200" cap="none" spc="0" normalizeH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bảy trăm nghìn không trăm linh chín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377071" y="257908"/>
            <a:ext cx="1134600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97822" y="432994"/>
            <a:ext cx="11225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 số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được gạch chân dưới đây thuộc hàng nào, lớp nào?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baseline="0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vi-VN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vi-VN" sz="4800" b="1" u="sng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0 569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145406" y="2472952"/>
            <a:ext cx="9201751" cy="4789573"/>
            <a:chOff x="2986271" y="2472952"/>
            <a:chExt cx="6140259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661614" y="1797609"/>
              <a:ext cx="4789573" cy="614025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868244" y="3470695"/>
              <a:ext cx="5086596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chục nghìn, lớp nghìn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A8F033AB-CB0C-41EA-BEBD-277113B901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0889" y="1555254"/>
            <a:ext cx="6433792" cy="92333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898451" y="50370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lang="vi-VN" sz="54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10374" y="155525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14 021 983 có: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108057" y="2794007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Chữ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4 thuộc lớp triệu.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85575" y="3711999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Chữ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0 thuộc hàng chục nghìn.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50039" y="4629991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Chữ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9 thuộc lớp đơn vị.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27557" y="5547983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Chữ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3 thuộc lớp nghìn.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8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10190711" y="2796752"/>
            <a:ext cx="957823" cy="75576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10190710" y="3734194"/>
            <a:ext cx="957823" cy="75576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2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10210897" y="4671636"/>
            <a:ext cx="957823" cy="75576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3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10210896" y="5609079"/>
            <a:ext cx="957823" cy="75576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371782" y="2689039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392040" y="3668416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402911" y="4540280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423169" y="5519657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1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64" grpId="0"/>
      <p:bldP spid="65" grpId="0"/>
      <p:bldP spid="66" grpId="0"/>
      <p:bldP spid="67" grpId="0"/>
      <p:bldP spid="68" grpId="0" animBg="1"/>
      <p:bldP spid="69" grpId="0" animBg="1"/>
      <p:bldP spid="72" grpId="0" animBg="1"/>
      <p:bldP spid="73" grpId="0" animBg="1"/>
      <p:bldP spid="74" grpId="0"/>
      <p:bldP spid="75" grpId="0"/>
      <p:bldP spid="76" grpId="0"/>
      <p:bldP spid="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98451" y="50370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2: Số?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002211"/>
              </p:ext>
            </p:extLst>
          </p:nvPr>
        </p:nvGraphicFramePr>
        <p:xfrm>
          <a:off x="952896" y="1460131"/>
          <a:ext cx="10048780" cy="45941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6439">
                  <a:extLst>
                    <a:ext uri="{9D8B030D-6E8A-4147-A177-3AD203B41FA5}">
                      <a16:colId xmlns:a16="http://schemas.microsoft.com/office/drawing/2014/main" val="1333094078"/>
                    </a:ext>
                  </a:extLst>
                </a:gridCol>
                <a:gridCol w="885524">
                  <a:extLst>
                    <a:ext uri="{9D8B030D-6E8A-4147-A177-3AD203B41FA5}">
                      <a16:colId xmlns:a16="http://schemas.microsoft.com/office/drawing/2014/main" val="2478101006"/>
                    </a:ext>
                  </a:extLst>
                </a:gridCol>
                <a:gridCol w="798897">
                  <a:extLst>
                    <a:ext uri="{9D8B030D-6E8A-4147-A177-3AD203B41FA5}">
                      <a16:colId xmlns:a16="http://schemas.microsoft.com/office/drawing/2014/main" val="543413259"/>
                    </a:ext>
                  </a:extLst>
                </a:gridCol>
                <a:gridCol w="798897">
                  <a:extLst>
                    <a:ext uri="{9D8B030D-6E8A-4147-A177-3AD203B41FA5}">
                      <a16:colId xmlns:a16="http://schemas.microsoft.com/office/drawing/2014/main" val="2582100750"/>
                    </a:ext>
                  </a:extLst>
                </a:gridCol>
                <a:gridCol w="962526">
                  <a:extLst>
                    <a:ext uri="{9D8B030D-6E8A-4147-A177-3AD203B41FA5}">
                      <a16:colId xmlns:a16="http://schemas.microsoft.com/office/drawing/2014/main" val="3850826731"/>
                    </a:ext>
                  </a:extLst>
                </a:gridCol>
                <a:gridCol w="1029903">
                  <a:extLst>
                    <a:ext uri="{9D8B030D-6E8A-4147-A177-3AD203B41FA5}">
                      <a16:colId xmlns:a16="http://schemas.microsoft.com/office/drawing/2014/main" val="2666219267"/>
                    </a:ext>
                  </a:extLst>
                </a:gridCol>
                <a:gridCol w="789272">
                  <a:extLst>
                    <a:ext uri="{9D8B030D-6E8A-4147-A177-3AD203B41FA5}">
                      <a16:colId xmlns:a16="http://schemas.microsoft.com/office/drawing/2014/main" val="334221284"/>
                    </a:ext>
                  </a:extLst>
                </a:gridCol>
                <a:gridCol w="904774">
                  <a:extLst>
                    <a:ext uri="{9D8B030D-6E8A-4147-A177-3AD203B41FA5}">
                      <a16:colId xmlns:a16="http://schemas.microsoft.com/office/drawing/2014/main" val="3728557549"/>
                    </a:ext>
                  </a:extLst>
                </a:gridCol>
                <a:gridCol w="866274">
                  <a:extLst>
                    <a:ext uri="{9D8B030D-6E8A-4147-A177-3AD203B41FA5}">
                      <a16:colId xmlns:a16="http://schemas.microsoft.com/office/drawing/2014/main" val="469433624"/>
                    </a:ext>
                  </a:extLst>
                </a:gridCol>
                <a:gridCol w="866274">
                  <a:extLst>
                    <a:ext uri="{9D8B030D-6E8A-4147-A177-3AD203B41FA5}">
                      <a16:colId xmlns:a16="http://schemas.microsoft.com/office/drawing/2014/main" val="3480573722"/>
                    </a:ext>
                  </a:extLst>
                </a:gridCol>
              </a:tblGrid>
              <a:tr h="475707">
                <a:tc rowSpan="2"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triệu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nghìn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đơn</a:t>
                      </a:r>
                      <a:r>
                        <a:rPr lang="vi-VN" sz="2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vị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816681"/>
                  </a:ext>
                </a:extLst>
              </a:tr>
              <a:tr h="11729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 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chục 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 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chục 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chục 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đơn vị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0886586"/>
                  </a:ext>
                </a:extLst>
              </a:tr>
              <a:tr h="47570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3944073"/>
                  </a:ext>
                </a:extLst>
              </a:tr>
              <a:tr h="82108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1 999 371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204718"/>
                  </a:ext>
                </a:extLst>
              </a:tr>
              <a:tr h="1172977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28 111 031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2955201"/>
                  </a:ext>
                </a:extLst>
              </a:tr>
              <a:tr h="475707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221818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23443" y="3106652"/>
            <a:ext cx="2059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200 198 261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9184" y="5559941"/>
            <a:ext cx="2059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714 000 106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5369" y="3736746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2315" y="3746703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8665" y="3734367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15611" y="3744324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41437" y="3743448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09913" y="3742014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26377" y="3742014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28533" y="4756305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65479" y="4766262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1829" y="4753926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08775" y="4749683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77260" y="4756305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04166" y="4755927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31072" y="4756305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21912" y="4753926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1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5" grpId="0"/>
      <p:bldP spid="16" grpId="0"/>
      <p:bldP spid="17" grpId="0"/>
      <p:bldP spid="18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98451" y="503704"/>
            <a:ext cx="9226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Mi cắt hai mảnh giấy đã ghi hai số thành 4 mảnh nhỏ như hình sau: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19870207">
            <a:off x="1299693" y="2755667"/>
            <a:ext cx="2127449" cy="762000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203200 w 2127449"/>
              <a:gd name="connsiteY3" fmla="*/ 762000 h 762000"/>
              <a:gd name="connsiteX4" fmla="*/ 0 w 2127449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449" h="762000">
                <a:moveTo>
                  <a:pt x="0" y="0"/>
                </a:moveTo>
                <a:lnTo>
                  <a:pt x="2127449" y="0"/>
                </a:lnTo>
                <a:lnTo>
                  <a:pt x="2127449" y="762000"/>
                </a:lnTo>
                <a:lnTo>
                  <a:pt x="20320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/>
              <a:t>000</a:t>
            </a:r>
            <a:endParaRPr lang="en-US" sz="3600" dirty="0"/>
          </a:p>
        </p:txBody>
      </p:sp>
      <p:sp>
        <p:nvSpPr>
          <p:cNvPr id="14" name="Rectangle 13"/>
          <p:cNvSpPr/>
          <p:nvPr/>
        </p:nvSpPr>
        <p:spPr>
          <a:xfrm rot="2747171">
            <a:off x="3312944" y="2612983"/>
            <a:ext cx="2819401" cy="762000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819401"/>
              <a:gd name="connsiteY0" fmla="*/ 0 h 762000"/>
              <a:gd name="connsiteX1" fmla="*/ 2691343 w 2819401"/>
              <a:gd name="connsiteY1" fmla="*/ 0 h 762000"/>
              <a:gd name="connsiteX2" fmla="*/ 2819401 w 2819401"/>
              <a:gd name="connsiteY2" fmla="*/ 369367 h 762000"/>
              <a:gd name="connsiteX3" fmla="*/ 2691343 w 2819401"/>
              <a:gd name="connsiteY3" fmla="*/ 762000 h 762000"/>
              <a:gd name="connsiteX4" fmla="*/ 0 w 2819401"/>
              <a:gd name="connsiteY4" fmla="*/ 762000 h 762000"/>
              <a:gd name="connsiteX5" fmla="*/ 0 w 2819401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1" h="762000">
                <a:moveTo>
                  <a:pt x="0" y="0"/>
                </a:moveTo>
                <a:lnTo>
                  <a:pt x="2691343" y="0"/>
                </a:lnTo>
                <a:cubicBezTo>
                  <a:pt x="2691696" y="110422"/>
                  <a:pt x="2819048" y="258945"/>
                  <a:pt x="2819401" y="369367"/>
                </a:cubicBezTo>
                <a:lnTo>
                  <a:pt x="2691343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3600" dirty="0"/>
              <a:t>17 483</a:t>
            </a:r>
            <a:endParaRPr lang="en-US" sz="3600" dirty="0"/>
          </a:p>
        </p:txBody>
      </p:sp>
      <p:sp>
        <p:nvSpPr>
          <p:cNvPr id="15" name="Rectangle 14"/>
          <p:cNvSpPr/>
          <p:nvPr/>
        </p:nvSpPr>
        <p:spPr>
          <a:xfrm rot="19962026">
            <a:off x="6161842" y="2778541"/>
            <a:ext cx="2691343" cy="787400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691343"/>
              <a:gd name="connsiteY0" fmla="*/ 25400 h 787400"/>
              <a:gd name="connsiteX1" fmla="*/ 2526243 w 2691343"/>
              <a:gd name="connsiteY1" fmla="*/ 0 h 787400"/>
              <a:gd name="connsiteX2" fmla="*/ 2691343 w 2691343"/>
              <a:gd name="connsiteY2" fmla="*/ 787400 h 787400"/>
              <a:gd name="connsiteX3" fmla="*/ 0 w 2691343"/>
              <a:gd name="connsiteY3" fmla="*/ 787400 h 787400"/>
              <a:gd name="connsiteX4" fmla="*/ 0 w 2691343"/>
              <a:gd name="connsiteY4" fmla="*/ 25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343" h="787400">
                <a:moveTo>
                  <a:pt x="0" y="25400"/>
                </a:moveTo>
                <a:lnTo>
                  <a:pt x="2526243" y="0"/>
                </a:lnTo>
                <a:lnTo>
                  <a:pt x="2691343" y="787400"/>
                </a:lnTo>
                <a:lnTo>
                  <a:pt x="0" y="787400"/>
                </a:lnTo>
                <a:lnTo>
                  <a:pt x="0" y="254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3600" dirty="0"/>
              <a:t>75 175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 rot="2692600">
            <a:off x="8857846" y="2861148"/>
            <a:ext cx="2127457" cy="762000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8 w 2127457"/>
              <a:gd name="connsiteY0" fmla="*/ 0 h 762000"/>
              <a:gd name="connsiteX1" fmla="*/ 2127457 w 2127457"/>
              <a:gd name="connsiteY1" fmla="*/ 0 h 762000"/>
              <a:gd name="connsiteX2" fmla="*/ 2127457 w 2127457"/>
              <a:gd name="connsiteY2" fmla="*/ 762000 h 762000"/>
              <a:gd name="connsiteX3" fmla="*/ 8 w 2127457"/>
              <a:gd name="connsiteY3" fmla="*/ 762000 h 762000"/>
              <a:gd name="connsiteX4" fmla="*/ 110845 w 2127457"/>
              <a:gd name="connsiteY4" fmla="*/ 381182 h 762000"/>
              <a:gd name="connsiteX5" fmla="*/ 8 w 2127457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457" h="762000">
                <a:moveTo>
                  <a:pt x="8" y="0"/>
                </a:moveTo>
                <a:lnTo>
                  <a:pt x="2127457" y="0"/>
                </a:lnTo>
                <a:lnTo>
                  <a:pt x="2127457" y="762000"/>
                </a:lnTo>
                <a:lnTo>
                  <a:pt x="8" y="762000"/>
                </a:lnTo>
                <a:cubicBezTo>
                  <a:pt x="-1146" y="635061"/>
                  <a:pt x="111999" y="508121"/>
                  <a:pt x="110845" y="381182"/>
                </a:cubicBezTo>
                <a:lnTo>
                  <a:pt x="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/>
              <a:t>226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1030904" y="4533743"/>
            <a:ext cx="9945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Ghép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các mảnh giấy nhỏ và cho biết số ghi trên mỗi mảnh giấy ban đầu là số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90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14" grpId="0" animBg="1"/>
      <p:bldP spid="15" grpId="0" animBg="1"/>
      <p:bldP spid="16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1955251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15971" y="1646498"/>
            <a:ext cx="9945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ghi trên mỗi mảnh giấy ban đầu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1" name="Rectangle 13"/>
          <p:cNvSpPr/>
          <p:nvPr/>
        </p:nvSpPr>
        <p:spPr>
          <a:xfrm>
            <a:off x="1485901" y="2671757"/>
            <a:ext cx="4429898" cy="1428029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819401"/>
              <a:gd name="connsiteY0" fmla="*/ 0 h 762000"/>
              <a:gd name="connsiteX1" fmla="*/ 2691343 w 2819401"/>
              <a:gd name="connsiteY1" fmla="*/ 0 h 762000"/>
              <a:gd name="connsiteX2" fmla="*/ 2819401 w 2819401"/>
              <a:gd name="connsiteY2" fmla="*/ 369367 h 762000"/>
              <a:gd name="connsiteX3" fmla="*/ 2691343 w 2819401"/>
              <a:gd name="connsiteY3" fmla="*/ 762000 h 762000"/>
              <a:gd name="connsiteX4" fmla="*/ 0 w 2819401"/>
              <a:gd name="connsiteY4" fmla="*/ 762000 h 762000"/>
              <a:gd name="connsiteX5" fmla="*/ 0 w 2819401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1" h="762000">
                <a:moveTo>
                  <a:pt x="0" y="0"/>
                </a:moveTo>
                <a:lnTo>
                  <a:pt x="2691343" y="0"/>
                </a:lnTo>
                <a:cubicBezTo>
                  <a:pt x="2691696" y="110422"/>
                  <a:pt x="2819048" y="258945"/>
                  <a:pt x="2819401" y="369367"/>
                </a:cubicBezTo>
                <a:lnTo>
                  <a:pt x="2691343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8800" dirty="0"/>
              <a:t>17 483</a:t>
            </a:r>
            <a:endParaRPr lang="en-US" sz="8800" dirty="0"/>
          </a:p>
        </p:txBody>
      </p:sp>
      <p:sp>
        <p:nvSpPr>
          <p:cNvPr id="53" name="Rectangle 15"/>
          <p:cNvSpPr/>
          <p:nvPr/>
        </p:nvSpPr>
        <p:spPr>
          <a:xfrm>
            <a:off x="5712611" y="2671757"/>
            <a:ext cx="3342702" cy="1428029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8 w 2127457"/>
              <a:gd name="connsiteY0" fmla="*/ 0 h 762000"/>
              <a:gd name="connsiteX1" fmla="*/ 2127457 w 2127457"/>
              <a:gd name="connsiteY1" fmla="*/ 0 h 762000"/>
              <a:gd name="connsiteX2" fmla="*/ 2127457 w 2127457"/>
              <a:gd name="connsiteY2" fmla="*/ 762000 h 762000"/>
              <a:gd name="connsiteX3" fmla="*/ 8 w 2127457"/>
              <a:gd name="connsiteY3" fmla="*/ 762000 h 762000"/>
              <a:gd name="connsiteX4" fmla="*/ 110845 w 2127457"/>
              <a:gd name="connsiteY4" fmla="*/ 381182 h 762000"/>
              <a:gd name="connsiteX5" fmla="*/ 8 w 2127457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457" h="762000">
                <a:moveTo>
                  <a:pt x="8" y="0"/>
                </a:moveTo>
                <a:lnTo>
                  <a:pt x="2127457" y="0"/>
                </a:lnTo>
                <a:lnTo>
                  <a:pt x="2127457" y="762000"/>
                </a:lnTo>
                <a:lnTo>
                  <a:pt x="8" y="762000"/>
                </a:lnTo>
                <a:cubicBezTo>
                  <a:pt x="-1146" y="635061"/>
                  <a:pt x="111999" y="508121"/>
                  <a:pt x="110845" y="381182"/>
                </a:cubicBezTo>
                <a:lnTo>
                  <a:pt x="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8800" dirty="0"/>
              <a:t>226</a:t>
            </a:r>
            <a:endParaRPr lang="en-US" sz="8800" dirty="0"/>
          </a:p>
        </p:txBody>
      </p:sp>
      <p:sp>
        <p:nvSpPr>
          <p:cNvPr id="54" name="Rectangle 1"/>
          <p:cNvSpPr/>
          <p:nvPr/>
        </p:nvSpPr>
        <p:spPr>
          <a:xfrm>
            <a:off x="6930540" y="4592757"/>
            <a:ext cx="3033673" cy="1327490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203200 w 2127449"/>
              <a:gd name="connsiteY3" fmla="*/ 762000 h 762000"/>
              <a:gd name="connsiteX4" fmla="*/ 0 w 2127449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449" h="762000">
                <a:moveTo>
                  <a:pt x="0" y="0"/>
                </a:moveTo>
                <a:lnTo>
                  <a:pt x="2127449" y="0"/>
                </a:lnTo>
                <a:lnTo>
                  <a:pt x="2127449" y="762000"/>
                </a:lnTo>
                <a:lnTo>
                  <a:pt x="20320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8800" dirty="0"/>
              <a:t> 000</a:t>
            </a:r>
            <a:endParaRPr lang="en-US" sz="8800" dirty="0"/>
          </a:p>
        </p:txBody>
      </p:sp>
      <p:sp>
        <p:nvSpPr>
          <p:cNvPr id="55" name="Rectangle 14"/>
          <p:cNvSpPr/>
          <p:nvPr/>
        </p:nvSpPr>
        <p:spPr>
          <a:xfrm rot="91819">
            <a:off x="1397723" y="4570192"/>
            <a:ext cx="5900211" cy="1280815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691343"/>
              <a:gd name="connsiteY0" fmla="*/ 25400 h 787400"/>
              <a:gd name="connsiteX1" fmla="*/ 2526243 w 2691343"/>
              <a:gd name="connsiteY1" fmla="*/ 0 h 787400"/>
              <a:gd name="connsiteX2" fmla="*/ 2691343 w 2691343"/>
              <a:gd name="connsiteY2" fmla="*/ 787400 h 787400"/>
              <a:gd name="connsiteX3" fmla="*/ 0 w 2691343"/>
              <a:gd name="connsiteY3" fmla="*/ 787400 h 787400"/>
              <a:gd name="connsiteX4" fmla="*/ 0 w 2691343"/>
              <a:gd name="connsiteY4" fmla="*/ 25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343" h="787400">
                <a:moveTo>
                  <a:pt x="0" y="25400"/>
                </a:moveTo>
                <a:lnTo>
                  <a:pt x="2526243" y="0"/>
                </a:lnTo>
                <a:lnTo>
                  <a:pt x="2691343" y="787400"/>
                </a:lnTo>
                <a:lnTo>
                  <a:pt x="0" y="787400"/>
                </a:lnTo>
                <a:lnTo>
                  <a:pt x="0" y="254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8800" dirty="0"/>
              <a:t>75 175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66489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 animBg="1"/>
      <p:bldP spid="53" grpId="0" animBg="1"/>
      <p:bldP spid="54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1955251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1989" y="1078970"/>
            <a:ext cx="8486911" cy="935211"/>
            <a:chOff x="802985" y="3458989"/>
            <a:chExt cx="8486911" cy="935211"/>
          </a:xfrm>
        </p:grpSpPr>
        <p:sp>
          <p:nvSpPr>
            <p:cNvPr id="12" name="Rounded Rectangle 11"/>
            <p:cNvSpPr/>
            <p:nvPr/>
          </p:nvSpPr>
          <p:spPr>
            <a:xfrm>
              <a:off x="1460581" y="3547433"/>
              <a:ext cx="7829315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 900 000 000 + 60 000 000 + 8 000 000 000 </a:t>
              </a:r>
              <a:endParaRPr lang="en-US" sz="2800" dirty="0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A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1989" y="2130731"/>
            <a:ext cx="8486911" cy="935211"/>
            <a:chOff x="802985" y="3458989"/>
            <a:chExt cx="8486911" cy="935211"/>
          </a:xfrm>
        </p:grpSpPr>
        <p:sp>
          <p:nvSpPr>
            <p:cNvPr id="15" name="Rounded Rectangle 14"/>
            <p:cNvSpPr/>
            <p:nvPr/>
          </p:nvSpPr>
          <p:spPr>
            <a:xfrm>
              <a:off x="1460581" y="3547433"/>
              <a:ext cx="7829315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Chín trăm tám mươi triệu</a:t>
              </a:r>
              <a:endParaRPr lang="en-US" sz="2800" dirty="0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C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3774" y="3182491"/>
            <a:ext cx="8455126" cy="935211"/>
            <a:chOff x="802985" y="3458989"/>
            <a:chExt cx="8455126" cy="935211"/>
          </a:xfrm>
        </p:grpSpPr>
        <p:sp>
          <p:nvSpPr>
            <p:cNvPr id="18" name="Rounded Rectangle 17"/>
            <p:cNvSpPr/>
            <p:nvPr/>
          </p:nvSpPr>
          <p:spPr>
            <a:xfrm>
              <a:off x="1460581" y="3547433"/>
              <a:ext cx="7797530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2 000 000 + 100 000 + 50 000 + 2 000</a:t>
              </a:r>
              <a:endParaRPr lang="en-US" sz="2800" dirty="0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L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3774" y="4234251"/>
            <a:ext cx="8455126" cy="935211"/>
            <a:chOff x="802985" y="3458989"/>
            <a:chExt cx="8455126" cy="935211"/>
          </a:xfrm>
        </p:grpSpPr>
        <p:sp>
          <p:nvSpPr>
            <p:cNvPr id="23" name="Rounded Rectangle 22"/>
            <p:cNvSpPr/>
            <p:nvPr/>
          </p:nvSpPr>
          <p:spPr>
            <a:xfrm>
              <a:off x="1460581" y="3547433"/>
              <a:ext cx="7797530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Số liền trước của sô 1 000 000 </a:t>
              </a:r>
              <a:endParaRPr lang="en-US" sz="2800" dirty="0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400" dirty="0">
                  <a:solidFill>
                    <a:schemeClr val="tx1"/>
                  </a:solidFill>
                </a:rPr>
                <a:t>O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1989" y="5286012"/>
            <a:ext cx="8486911" cy="935211"/>
            <a:chOff x="802985" y="3458989"/>
            <a:chExt cx="8486911" cy="935211"/>
          </a:xfrm>
        </p:grpSpPr>
        <p:sp>
          <p:nvSpPr>
            <p:cNvPr id="26" name="Rounded Rectangle 25"/>
            <p:cNvSpPr/>
            <p:nvPr/>
          </p:nvSpPr>
          <p:spPr>
            <a:xfrm>
              <a:off x="1460581" y="3547433"/>
              <a:ext cx="7829315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 Số liền sau của số 999 999 999</a:t>
              </a:r>
              <a:endParaRPr lang="en-US" sz="2800" dirty="0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Ổ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789734" y="461544"/>
            <a:ext cx="2484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vi-VN" sz="4000" b="1" i="1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rằng: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56557" y="1317738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= 968 000 000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893437" y="2366335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980 000 000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42467" y="3400446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= 2 152 000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12449" y="4527233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999 999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17233" y="5575830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1 000 000 000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3" grpId="0"/>
      <p:bldP spid="35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402</Words>
  <Application>Microsoft Office PowerPoint</Application>
  <PresentationFormat>Widescreen</PresentationFormat>
  <Paragraphs>128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UTM Flamenco</vt:lpstr>
      <vt:lpstr>Arial</vt:lpstr>
      <vt:lpstr>Calibri</vt:lpstr>
      <vt:lpstr>#9Slide07 HoneyCream</vt:lpstr>
      <vt:lpstr>SVN-Newton</vt:lpstr>
      <vt:lpstr>UTM Candombe</vt:lpstr>
      <vt:lpstr>字魂162号-元气酪酪体</vt:lpstr>
      <vt:lpstr>UTM Scriptina KT</vt:lpstr>
      <vt:lpstr>Arial Black</vt:lpstr>
      <vt:lpstr>Cambria</vt:lpstr>
      <vt:lpstr>等线</vt:lpstr>
      <vt:lpstr>Times New Roman</vt:lpstr>
      <vt:lpstr>Office 主题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Administrator</cp:lastModifiedBy>
  <cp:revision>15</cp:revision>
  <dcterms:created xsi:type="dcterms:W3CDTF">2023-09-01T02:46:58Z</dcterms:created>
  <dcterms:modified xsi:type="dcterms:W3CDTF">2024-10-11T05:11:23Z</dcterms:modified>
</cp:coreProperties>
</file>