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activeX/activeX1.xml" ContentType="application/vnd.ms-office.activeX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</p:sldMasterIdLst>
  <p:notesMasterIdLst>
    <p:notesMasterId r:id="rId27"/>
  </p:notesMasterIdLst>
  <p:sldIdLst>
    <p:sldId id="352" r:id="rId3"/>
    <p:sldId id="353" r:id="rId4"/>
    <p:sldId id="355" r:id="rId5"/>
    <p:sldId id="375" r:id="rId6"/>
    <p:sldId id="390" r:id="rId7"/>
    <p:sldId id="359" r:id="rId8"/>
    <p:sldId id="360" r:id="rId9"/>
    <p:sldId id="392" r:id="rId10"/>
    <p:sldId id="361" r:id="rId11"/>
    <p:sldId id="393" r:id="rId12"/>
    <p:sldId id="395" r:id="rId13"/>
    <p:sldId id="396" r:id="rId14"/>
    <p:sldId id="397" r:id="rId15"/>
    <p:sldId id="401" r:id="rId16"/>
    <p:sldId id="387" r:id="rId17"/>
    <p:sldId id="402" r:id="rId18"/>
    <p:sldId id="381" r:id="rId19"/>
    <p:sldId id="403" r:id="rId20"/>
    <p:sldId id="404" r:id="rId21"/>
    <p:sldId id="406" r:id="rId22"/>
    <p:sldId id="407" r:id="rId23"/>
    <p:sldId id="408" r:id="rId24"/>
    <p:sldId id="409" r:id="rId25"/>
    <p:sldId id="410" r:id="rId26"/>
  </p:sldIdLst>
  <p:sldSz cx="6858000" cy="5143500"/>
  <p:notesSz cx="6858000" cy="9144000"/>
  <p:embeddedFontLst>
    <p:embeddedFont>
      <p:font typeface="Kalam" panose="020B0604020202020204" charset="0"/>
      <p:regular r:id="rId28"/>
      <p:bold r:id="rId29"/>
    </p:embeddedFont>
    <p:embeddedFont>
      <p:font typeface="Montserrat" panose="020B060402020202020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426"/>
    <a:srgbClr val="FFAB40"/>
    <a:srgbClr val="FFFFFF"/>
    <a:srgbClr val="FF0090"/>
    <a:srgbClr val="AEE2FA"/>
    <a:srgbClr val="07A7AF"/>
    <a:srgbClr val="F6D5A8"/>
    <a:srgbClr val="F45A21"/>
    <a:srgbClr val="DBE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818" autoAdjust="0"/>
  </p:normalViewPr>
  <p:slideViewPr>
    <p:cSldViewPr snapToGrid="0">
      <p:cViewPr varScale="1">
        <p:scale>
          <a:sx n="97" d="100"/>
          <a:sy n="97" d="100"/>
        </p:scale>
        <p:origin x="13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28.w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6.wdp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0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00510-4224-4153-8276-1166464F9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022" y="250371"/>
            <a:ext cx="4746171" cy="45367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6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9660" y="819901"/>
            <a:ext cx="600291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Bắc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nước ta, nơi có đền thờ Vua Hùng, nơi được gọi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là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635794" y="277036"/>
            <a:ext cx="2474381" cy="601893"/>
            <a:chOff x="635794" y="-62436"/>
            <a:chExt cx="2474381" cy="6018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990291" y="-62436"/>
              <a:ext cx="2119884" cy="413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ĐỌC LẠI</a:t>
              </a:r>
              <a:endParaRPr lang="en-US" sz="1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970286" y="543267"/>
            <a:ext cx="3113330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2817564" y="227872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vô xứ Nghệ quanh quanh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2854552" y="2903205"/>
            <a:ext cx="36765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Đồng Tháp Mười cò bay thẳng cánh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Nước Tháp Mười lóng lánh cá tôm.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A8ABD-36F5-464E-9D2F-70C18566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8" y="837307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40625-0A14-48B6-B2C3-82F0A86D57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9" y="1268076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CB0D04-4887-46F6-B78A-DBEC8F7E2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" y="3746323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686" y="1085365"/>
            <a:ext cx="1694818" cy="1225748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632" y="2343351"/>
            <a:ext cx="2020831" cy="1325135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2895" y="3796339"/>
            <a:ext cx="2808609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516674" y="3745207"/>
            <a:ext cx="29123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83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8BE8F8-0892-4547-BC3F-295B40F09D86}"/>
              </a:ext>
            </a:extLst>
          </p:cNvPr>
          <p:cNvGrpSpPr/>
          <p:nvPr/>
        </p:nvGrpSpPr>
        <p:grpSpPr>
          <a:xfrm>
            <a:off x="1144267" y="1390819"/>
            <a:ext cx="5142133" cy="3364044"/>
            <a:chOff x="1144267" y="1390819"/>
            <a:chExt cx="5142133" cy="33640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D9DAEB3-3486-4282-8F15-635BD6862F5F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EA36250-33B3-4E44-97D2-FBA464425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07AB6-B195-4950-96EA-D52BEDE6FE06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7479D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VIẾT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9189E4-F7CD-4761-950B-CEFAD10F26D7}"/>
                  </a:ext>
                </a:extLst>
              </p:cNvPr>
              <p:cNvSpPr txBox="1"/>
              <p:nvPr/>
            </p:nvSpPr>
            <p:spPr>
              <a:xfrm>
                <a:off x="1961448" y="260861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AB40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TIẾT 3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0C65F4E-B8C5-4968-A1F4-2BBEA2CD8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177" y="3197640"/>
              <a:ext cx="1557223" cy="155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A99CC1-003B-4CB3-924D-DBA34231C5A3}"/>
              </a:ext>
            </a:extLst>
          </p:cNvPr>
          <p:cNvGrpSpPr/>
          <p:nvPr/>
        </p:nvGrpSpPr>
        <p:grpSpPr>
          <a:xfrm>
            <a:off x="231179" y="617893"/>
            <a:ext cx="1634581" cy="661781"/>
            <a:chOff x="348409" y="617893"/>
            <a:chExt cx="1634581" cy="6617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0DC6E6-C0BA-44BA-8023-56AB43CBCB6C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B6F72A-888C-40FD-8F84-D738372969EC}"/>
                </a:ext>
              </a:extLst>
            </p:cNvPr>
            <p:cNvSpPr txBox="1"/>
            <p:nvPr/>
          </p:nvSpPr>
          <p:spPr>
            <a:xfrm>
              <a:off x="348409" y="63334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E9CDD92-31A0-4C93-8D2A-2B6DDC250D05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05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878E74-4E26-44AE-BA96-96EA15162049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7B5FC7-9704-48A6-918D-A9F0E6901E9D}"/>
              </a:ext>
            </a:extLst>
          </p:cNvPr>
          <p:cNvSpPr txBox="1"/>
          <p:nvPr/>
        </p:nvSpPr>
        <p:spPr>
          <a:xfrm>
            <a:off x="862432" y="1920517"/>
            <a:ext cx="5133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TRÊN CÁC MIỀN ĐẤT NƯỚC</a:t>
            </a:r>
            <a:endParaRPr kumimoji="0" lang="en-VN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69212-4B49-4105-B05E-9F95905FE148}"/>
              </a:ext>
            </a:extLst>
          </p:cNvPr>
          <p:cNvSpPr txBox="1"/>
          <p:nvPr/>
        </p:nvSpPr>
        <p:spPr>
          <a:xfrm>
            <a:off x="812141" y="2609947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0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“</a:t>
            </a:r>
            <a:r>
              <a:rPr lang="vi-VN" sz="20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Trên các miền đất nước”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C9F48-9807-461E-9F51-E35F6D909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" y="2764513"/>
            <a:ext cx="304770" cy="2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03945-C4AD-465A-BB17-ABA2CCCF715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0" y="3435366"/>
            <a:ext cx="288000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1E35D5-6EA1-4468-BEDD-090F2115BD29}"/>
              </a:ext>
            </a:extLst>
          </p:cNvPr>
          <p:cNvSpPr txBox="1"/>
          <p:nvPr/>
        </p:nvSpPr>
        <p:spPr>
          <a:xfrm>
            <a:off x="812141" y="3276159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tập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C5BA5-EA72-426B-96D2-CB385B4A42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66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2FD61C-04D2-4728-9F0C-03DB73AEF519}"/>
              </a:ext>
            </a:extLst>
          </p:cNvPr>
          <p:cNvSpPr txBox="1"/>
          <p:nvPr/>
        </p:nvSpPr>
        <p:spPr>
          <a:xfrm>
            <a:off x="1018970" y="432804"/>
            <a:ext cx="1778659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1572E-53AA-4BB4-9C70-37FCC3B3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9" y="587370"/>
            <a:ext cx="304770" cy="28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72E098-0B7C-46DC-ADE7-341F1AB41310}"/>
              </a:ext>
            </a:extLst>
          </p:cNvPr>
          <p:cNvSpPr/>
          <p:nvPr/>
        </p:nvSpPr>
        <p:spPr>
          <a:xfrm>
            <a:off x="1930072" y="925952"/>
            <a:ext cx="3007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UTM Avo" panose="02040603050506020204" pitchFamily="18" charset="0"/>
              </a:rPr>
              <a:t>Trên các miền đất nước</a:t>
            </a:r>
            <a:endParaRPr lang="vi-VN" sz="18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B8BC8-2AE5-44AE-9616-3B7BA91482A0}"/>
              </a:ext>
            </a:extLst>
          </p:cNvPr>
          <p:cNvSpPr txBox="1"/>
          <p:nvPr/>
        </p:nvSpPr>
        <p:spPr>
          <a:xfrm>
            <a:off x="1091661" y="1235806"/>
            <a:ext cx="4674678" cy="3357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latin typeface="+mn-lt"/>
              </a:rPr>
              <a:t>      Dù ai đi ngược về xuôi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Nhớ ngày Giỗ Tổ mùng Mười tháng Ba.</a:t>
            </a:r>
          </a:p>
          <a:p>
            <a:pPr algn="ctr">
              <a:lnSpc>
                <a:spcPct val="150000"/>
              </a:lnSpc>
            </a:pPr>
            <a:endParaRPr lang="vi-VN" sz="1800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Đường vô xứ Nghệ quanh quanh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Non xanh nước biếc như tranh họa đồ.</a:t>
            </a:r>
          </a:p>
          <a:p>
            <a:pPr algn="ctr">
              <a:lnSpc>
                <a:spcPct val="150000"/>
              </a:lnSpc>
            </a:pPr>
            <a:endParaRPr lang="vi-VN" sz="1800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      Đồng Tháp Mười cò bay thẳng cánh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+mn-lt"/>
              </a:rPr>
              <a:t>   Nước Tháp Mười lóng lánh cá tôm.</a:t>
            </a:r>
          </a:p>
        </p:txBody>
      </p:sp>
    </p:spTree>
    <p:extLst>
      <p:ext uri="{BB962C8B-B14F-4D97-AF65-F5344CB8AC3E}">
        <p14:creationId xmlns:p14="http://schemas.microsoft.com/office/powerpoint/2010/main" val="30324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udent Writing (#4) | Free SVG">
            <a:extLst>
              <a:ext uri="{FF2B5EF4-FFF2-40B4-BE49-F238E27FC236}">
                <a16:creationId xmlns:a16="http://schemas.microsoft.com/office/drawing/2014/main" id="{4115D1C4-C470-4205-A094-07ED9627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ADF2CB-6760-4BB4-A395-638FA9518C1C}"/>
              </a:ext>
            </a:extLst>
          </p:cNvPr>
          <p:cNvSpPr txBox="1"/>
          <p:nvPr/>
        </p:nvSpPr>
        <p:spPr>
          <a:xfrm>
            <a:off x="746083" y="1385221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 sinh viết bài vào vở ô li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E72B01-316A-4CB5-BABC-6434352AE1CD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VIẾT 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F78EEB-22AE-442B-BC4E-20E59B402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3205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F1681FB-5935-422C-929D-742A6A2AD4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4" y="545271"/>
            <a:ext cx="352093" cy="3520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999B95-DF63-4F01-A210-63A03C7F5019}"/>
              </a:ext>
            </a:extLst>
          </p:cNvPr>
          <p:cNvSpPr txBox="1"/>
          <p:nvPr/>
        </p:nvSpPr>
        <p:spPr>
          <a:xfrm>
            <a:off x="938571" y="485533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Viết tên 2 – 3 tỉnh hoặc thành phố mà em biết.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391BB-D55E-4E11-9FB0-5BC394344C16}"/>
              </a:ext>
            </a:extLst>
          </p:cNvPr>
          <p:cNvSpPr txBox="1"/>
          <p:nvPr/>
        </p:nvSpPr>
        <p:spPr>
          <a:xfrm>
            <a:off x="720060" y="965738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M: </a:t>
            </a:r>
            <a:r>
              <a:rPr lang="vi-VN" sz="1600" dirty="0">
                <a:latin typeface="+mn-lt"/>
              </a:rPr>
              <a:t>Hà Nội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4FC76F-1840-4D3B-B8C0-9A02AB635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1" y="1849111"/>
            <a:ext cx="363359" cy="3633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1D5872-860C-4A3B-974C-BCE932DA0A25}"/>
              </a:ext>
            </a:extLst>
          </p:cNvPr>
          <p:cNvSpPr txBox="1"/>
          <p:nvPr/>
        </p:nvSpPr>
        <p:spPr>
          <a:xfrm>
            <a:off x="840921" y="1813417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F2700F-CAE4-4B92-BF70-E2694676DFFD}"/>
              </a:ext>
            </a:extLst>
          </p:cNvPr>
          <p:cNvSpPr/>
          <p:nvPr/>
        </p:nvSpPr>
        <p:spPr>
          <a:xfrm>
            <a:off x="340854" y="2189207"/>
            <a:ext cx="4399757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Chọn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latin typeface="UTM Avo" panose="02040603050506020204" pitchFamily="18" charset="0"/>
              </a:rPr>
              <a:t>ch</a:t>
            </a:r>
            <a:r>
              <a:rPr lang="en-US" sz="1600" b="1" i="1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hoặc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b="1" i="1" dirty="0">
                <a:latin typeface="UTM Avo" panose="02040603050506020204" pitchFamily="18" charset="0"/>
              </a:rPr>
              <a:t>tr</a:t>
            </a:r>
            <a:r>
              <a:rPr lang="en-US" sz="1600" dirty="0">
                <a:latin typeface="UTM Avo" panose="02040603050506020204" pitchFamily="18" charset="0"/>
              </a:rPr>
              <a:t>  </a:t>
            </a:r>
            <a:r>
              <a:rPr lang="en-US" sz="1600" dirty="0" err="1">
                <a:latin typeface="UTM Avo" panose="02040603050506020204" pitchFamily="18" charset="0"/>
              </a:rPr>
              <a:t>thay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ô </a:t>
            </a:r>
            <a:r>
              <a:rPr lang="en-US" sz="1600" dirty="0" err="1">
                <a:latin typeface="UTM Avo" panose="02040603050506020204" pitchFamily="18" charset="0"/>
              </a:rPr>
              <a:t>vuông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33F0F3-86B0-4120-A0D7-870533C8AEA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5833" y="2459708"/>
            <a:ext cx="2541313" cy="20802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4B5A44-6E21-45C9-BC76-3CA37FED5200}"/>
              </a:ext>
            </a:extLst>
          </p:cNvPr>
          <p:cNvSpPr txBox="1"/>
          <p:nvPr/>
        </p:nvSpPr>
        <p:spPr>
          <a:xfrm>
            <a:off x="332361" y="2445953"/>
            <a:ext cx="3892412" cy="2256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dirty="0">
                <a:latin typeface="+mn-lt"/>
              </a:rPr>
              <a:t>Bà còng đi  </a:t>
            </a:r>
            <a:r>
              <a:rPr lang="vi-VN" sz="1600" b="1" dirty="0">
                <a:solidFill>
                  <a:srgbClr val="FF0000"/>
                </a:solidFill>
                <a:latin typeface="+mn-lt"/>
              </a:rPr>
              <a:t>ch </a:t>
            </a:r>
            <a:r>
              <a:rPr lang="vi-VN" sz="1600" dirty="0">
                <a:latin typeface="+mn-lt"/>
              </a:rPr>
              <a:t>ợ    </a:t>
            </a:r>
            <a:r>
              <a:rPr lang="vi-VN" sz="1600" b="1" dirty="0">
                <a:solidFill>
                  <a:srgbClr val="FF0000"/>
                </a:solidFill>
                <a:latin typeface="+mn-lt"/>
              </a:rPr>
              <a:t>tr </a:t>
            </a:r>
            <a:r>
              <a:rPr lang="vi-VN" sz="1600" dirty="0">
                <a:latin typeface="+mn-lt"/>
              </a:rPr>
              <a:t>ời mưa</a:t>
            </a:r>
          </a:p>
          <a:p>
            <a:pPr algn="ctr">
              <a:lnSpc>
                <a:spcPct val="200000"/>
              </a:lnSpc>
            </a:pPr>
            <a:r>
              <a:rPr lang="vi-VN" sz="1600" dirty="0">
                <a:latin typeface="+mn-lt"/>
              </a:rPr>
              <a:t>Cái tôm cái tép đi đưa bà còng.</a:t>
            </a:r>
          </a:p>
          <a:p>
            <a:pPr algn="ctr">
              <a:lnSpc>
                <a:spcPct val="200000"/>
              </a:lnSpc>
            </a:pPr>
            <a:r>
              <a:rPr lang="vi-VN" sz="1600" dirty="0">
                <a:latin typeface="+mn-lt"/>
              </a:rPr>
              <a:t>Đưa bà đến quãng đường cong</a:t>
            </a:r>
          </a:p>
          <a:p>
            <a:pPr algn="ctr">
              <a:lnSpc>
                <a:spcPct val="150000"/>
              </a:lnSpc>
            </a:pPr>
            <a:r>
              <a:rPr lang="vi-VN" sz="1600" dirty="0">
                <a:latin typeface="+mn-lt"/>
              </a:rPr>
              <a:t>Đưa bà vào tận ngõ    </a:t>
            </a:r>
            <a:r>
              <a:rPr lang="vi-VN" sz="1600" b="1" dirty="0">
                <a:solidFill>
                  <a:srgbClr val="FF0000"/>
                </a:solidFill>
                <a:latin typeface="+mn-lt"/>
              </a:rPr>
              <a:t>tr </a:t>
            </a:r>
            <a:r>
              <a:rPr lang="vi-VN" sz="1600" dirty="0">
                <a:latin typeface="+mn-lt"/>
              </a:rPr>
              <a:t>ong nhà bà.</a:t>
            </a:r>
          </a:p>
          <a:p>
            <a:pPr algn="r">
              <a:lnSpc>
                <a:spcPct val="150000"/>
              </a:lnSpc>
            </a:pPr>
            <a:r>
              <a:rPr lang="vi-VN" sz="1600" i="1" dirty="0">
                <a:latin typeface="+mn-lt"/>
              </a:rPr>
              <a:t>(Ca dao)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88499A-6553-4146-8F15-35E2B76823B7}"/>
              </a:ext>
            </a:extLst>
          </p:cNvPr>
          <p:cNvGrpSpPr/>
          <p:nvPr/>
        </p:nvGrpSpPr>
        <p:grpSpPr>
          <a:xfrm>
            <a:off x="2019298" y="2589827"/>
            <a:ext cx="360000" cy="360000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50A070-7DA0-431A-97C5-D323AB1092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67F91BF-EB01-4B6A-9963-38718A7E1750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351B638-169B-4091-BE46-0FEDFF750A47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C8934B-D1CA-4871-B4C6-03769E7D59F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A4E645-43D0-44CA-8E46-4E74B573BF9C}"/>
              </a:ext>
            </a:extLst>
          </p:cNvPr>
          <p:cNvGrpSpPr/>
          <p:nvPr/>
        </p:nvGrpSpPr>
        <p:grpSpPr>
          <a:xfrm>
            <a:off x="2581778" y="2589827"/>
            <a:ext cx="360000" cy="360000"/>
            <a:chOff x="7507111" y="2996098"/>
            <a:chExt cx="417689" cy="4176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7B8B99-9DD9-4AF6-ACD6-FA7FF9778A1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1DC386-E1D0-4A9B-A09D-96410FC0238E}"/>
                </a:ext>
              </a:extLst>
            </p:cNvPr>
            <p:cNvCxnSpPr>
              <a:stCxn id="18" idx="0"/>
              <a:endCxn id="1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005645-8CCB-4036-B0BA-B6BB02E91CAE}"/>
                </a:ext>
              </a:extLst>
            </p:cNvPr>
            <p:cNvCxnSpPr>
              <a:stCxn id="18" idx="3"/>
              <a:endCxn id="1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3A7A73A-BAA7-4080-BCE4-DE8B7CB072D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54C807-5B08-48DC-8893-9A8B568B8C9D}"/>
              </a:ext>
            </a:extLst>
          </p:cNvPr>
          <p:cNvGrpSpPr/>
          <p:nvPr/>
        </p:nvGrpSpPr>
        <p:grpSpPr>
          <a:xfrm>
            <a:off x="2516446" y="3961427"/>
            <a:ext cx="360000" cy="360000"/>
            <a:chOff x="7507111" y="2996098"/>
            <a:chExt cx="417689" cy="41768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A748FF3-0F4D-4802-898C-AE285FE7760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2FA6085-ACDD-4347-B278-1CAE1287399A}"/>
                </a:ext>
              </a:extLst>
            </p:cNvPr>
            <p:cNvCxnSpPr>
              <a:stCxn id="32" idx="0"/>
              <a:endCxn id="3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8D71E7D-5863-415E-A497-6AFDB3593237}"/>
                </a:ext>
              </a:extLst>
            </p:cNvPr>
            <p:cNvCxnSpPr>
              <a:stCxn id="32" idx="3"/>
              <a:endCxn id="3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F460798-131E-4D2A-998A-781F5FD772C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ontrols>
      <mc:AlternateContent xmlns:mc="http://schemas.openxmlformats.org/markup-compatibility/2006">
        <mc:Choice xmlns:v="urn:schemas-microsoft-com:vml" Requires="v">
          <p:control spid="7181" name="TextBox1" r:id="rId2" imgW="5562720" imgH="419040"/>
        </mc:Choice>
        <mc:Fallback>
          <p:control name="TextBox1" r:id="rId2" imgW="5562720" imgH="419040">
            <p:pic>
              <p:nvPicPr>
                <p:cNvPr id="8" name="TextBox1">
                  <a:extLst>
                    <a:ext uri="{FF2B5EF4-FFF2-40B4-BE49-F238E27FC236}">
                      <a16:creationId xmlns:a16="http://schemas.microsoft.com/office/drawing/2014/main" id="{AAB54487-2CC8-4E9E-9355-0DED6DDA651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42938" y="1304925"/>
                  <a:ext cx="5562600" cy="4159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5046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21" grpId="0"/>
      <p:bldP spid="2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061820-CF74-4B53-B222-43994ED29F41}"/>
              </a:ext>
            </a:extLst>
          </p:cNvPr>
          <p:cNvSpPr/>
          <p:nvPr/>
        </p:nvSpPr>
        <p:spPr>
          <a:xfrm>
            <a:off x="471482" y="440793"/>
            <a:ext cx="529627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b. </a:t>
            </a:r>
            <a:r>
              <a:rPr lang="vi-VN" sz="1600" dirty="0">
                <a:latin typeface="UTM Avo" panose="02040603050506020204" pitchFamily="18" charset="0"/>
              </a:rPr>
              <a:t>Tìm tiếng chứa </a:t>
            </a:r>
            <a:r>
              <a:rPr lang="vi-VN" sz="1600" b="1" i="1" dirty="0">
                <a:latin typeface="UTM Avo" panose="02040603050506020204" pitchFamily="18" charset="0"/>
              </a:rPr>
              <a:t>iu </a:t>
            </a:r>
            <a:r>
              <a:rPr lang="vi-VN" sz="1600" dirty="0">
                <a:latin typeface="UTM Avo" panose="02040603050506020204" pitchFamily="18" charset="0"/>
              </a:rPr>
              <a:t>hoặc </a:t>
            </a:r>
            <a:r>
              <a:rPr lang="vi-VN" sz="1600" b="1" i="1" dirty="0">
                <a:latin typeface="UTM Avo" panose="02040603050506020204" pitchFamily="18" charset="0"/>
              </a:rPr>
              <a:t>iêu </a:t>
            </a:r>
            <a:r>
              <a:rPr lang="vi-VN" sz="1600" dirty="0">
                <a:latin typeface="UTM Avo" panose="02040603050506020204" pitchFamily="18" charset="0"/>
              </a:rPr>
              <a:t>thay cho ô vuông.</a:t>
            </a:r>
            <a:endParaRPr lang="vi-VN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68DA3-C113-45F0-A69B-44D8EDD9B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4224"/>
          <a:stretch/>
        </p:blipFill>
        <p:spPr>
          <a:xfrm>
            <a:off x="544400" y="1235393"/>
            <a:ext cx="2575218" cy="1190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459CF7-B75F-4575-9469-9CB95E6F26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776" r="32015"/>
          <a:stretch/>
        </p:blipFill>
        <p:spPr>
          <a:xfrm>
            <a:off x="3618754" y="899300"/>
            <a:ext cx="2694846" cy="1428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82E44C-A2BD-4D64-9A34-8673C3ECC4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332" r="459"/>
          <a:stretch/>
        </p:blipFill>
        <p:spPr>
          <a:xfrm>
            <a:off x="2031533" y="2717139"/>
            <a:ext cx="2794934" cy="14817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24E610-B5CA-476B-8644-88B84E40DA7C}"/>
              </a:ext>
            </a:extLst>
          </p:cNvPr>
          <p:cNvSpPr/>
          <p:nvPr/>
        </p:nvSpPr>
        <p:spPr>
          <a:xfrm>
            <a:off x="1308468" y="2472177"/>
            <a:ext cx="104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 cái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rìu</a:t>
            </a:r>
            <a:endParaRPr lang="vi-VN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A31BE-09E5-46FE-93C5-90AFFC45ABB9}"/>
              </a:ext>
            </a:extLst>
          </p:cNvPr>
          <p:cNvSpPr/>
          <p:nvPr/>
        </p:nvSpPr>
        <p:spPr>
          <a:xfrm>
            <a:off x="4604327" y="2472177"/>
            <a:ext cx="1234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 hạt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tiêu</a:t>
            </a:r>
            <a:endParaRPr lang="vi-VN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66987-4BEB-4998-A7DF-BB72FA35E911}"/>
              </a:ext>
            </a:extLst>
          </p:cNvPr>
          <p:cNvSpPr/>
          <p:nvPr/>
        </p:nvSpPr>
        <p:spPr>
          <a:xfrm>
            <a:off x="2715237" y="4198883"/>
            <a:ext cx="1324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 hạt 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điều</a:t>
            </a:r>
            <a:endParaRPr lang="vi-VN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8C620F-1188-4B73-B668-4C6681D3D200}"/>
              </a:ext>
            </a:extLst>
          </p:cNvPr>
          <p:cNvGrpSpPr/>
          <p:nvPr/>
        </p:nvGrpSpPr>
        <p:grpSpPr>
          <a:xfrm>
            <a:off x="1893673" y="2476931"/>
            <a:ext cx="538027" cy="400110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FC49A3-5154-4B67-BE1E-C492B97D361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6514ED-26C7-467F-958C-7808D27FD125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9FF6D4-01F1-4DA1-8A8D-D0321C00782F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C63ADE-D1B7-465D-BA47-6C9B02301324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866FAA-9D50-43AB-B7F5-260082A8E291}"/>
              </a:ext>
            </a:extLst>
          </p:cNvPr>
          <p:cNvGrpSpPr/>
          <p:nvPr/>
        </p:nvGrpSpPr>
        <p:grpSpPr>
          <a:xfrm>
            <a:off x="5229727" y="2476931"/>
            <a:ext cx="538027" cy="400110"/>
            <a:chOff x="7507111" y="2996098"/>
            <a:chExt cx="417689" cy="41768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9F73C5-3236-4E42-BABE-D761E069A7E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7C1DADD-5834-4BD9-B44E-8338F8A1763A}"/>
                </a:ext>
              </a:extLst>
            </p:cNvPr>
            <p:cNvCxnSpPr>
              <a:stCxn id="16" idx="0"/>
              <a:endCxn id="1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BCECE1-D2B0-4D8E-A417-BD7666C77AC2}"/>
                </a:ext>
              </a:extLst>
            </p:cNvPr>
            <p:cNvCxnSpPr>
              <a:stCxn id="16" idx="3"/>
              <a:endCxn id="1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042DF8-3F10-4901-B913-44C0C4D72C9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545A0D-6877-4CA7-9E60-5D1FBD51F616}"/>
              </a:ext>
            </a:extLst>
          </p:cNvPr>
          <p:cNvGrpSpPr/>
          <p:nvPr/>
        </p:nvGrpSpPr>
        <p:grpSpPr>
          <a:xfrm>
            <a:off x="3377438" y="4202967"/>
            <a:ext cx="538027" cy="400110"/>
            <a:chOff x="7507111" y="2996098"/>
            <a:chExt cx="417689" cy="4176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F8D9AF-CB26-4D50-8797-D1ED2FD95F3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9A667A0-6B23-41DA-9750-B39583447713}"/>
                </a:ext>
              </a:extLst>
            </p:cNvPr>
            <p:cNvCxnSpPr>
              <a:stCxn id="21" idx="0"/>
              <a:endCxn id="2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ECE42DA-0F35-470C-BBEF-69A198F645C1}"/>
                </a:ext>
              </a:extLst>
            </p:cNvPr>
            <p:cNvCxnSpPr>
              <a:stCxn id="21" idx="3"/>
              <a:endCxn id="2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8B968A-0BDC-4AFA-AF63-FA05D49774B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42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823711B-A1C0-4404-9E36-D717045791B0}"/>
              </a:ext>
            </a:extLst>
          </p:cNvPr>
          <p:cNvGrpSpPr/>
          <p:nvPr/>
        </p:nvGrpSpPr>
        <p:grpSpPr>
          <a:xfrm>
            <a:off x="931611" y="1390819"/>
            <a:ext cx="5354644" cy="3526767"/>
            <a:chOff x="931611" y="1390819"/>
            <a:chExt cx="5354644" cy="35267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168E3E2-5F66-42A6-9785-49617507FC12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8AE3BC6-8C3A-4E74-879D-5756A62FE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B36049-EF91-4F1B-BD08-12E255924EAC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TỪ VÀ CÂU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B91413-FCC3-4DBB-9796-C08E0CF90F45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35F0424-A0FD-4313-815F-0EA9D2EBE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71037D-4362-4D55-BCA5-0BBF1E2EF3C1}"/>
              </a:ext>
            </a:extLst>
          </p:cNvPr>
          <p:cNvGrpSpPr/>
          <p:nvPr/>
        </p:nvGrpSpPr>
        <p:grpSpPr>
          <a:xfrm>
            <a:off x="231179" y="617893"/>
            <a:ext cx="1634581" cy="661781"/>
            <a:chOff x="348409" y="617893"/>
            <a:chExt cx="1634581" cy="6617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BF7F1F-9E50-45C2-83F1-25D2ADA6E09D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BDCD84-B551-47AE-A896-0B985984FF47}"/>
                </a:ext>
              </a:extLst>
            </p:cNvPr>
            <p:cNvSpPr txBox="1"/>
            <p:nvPr/>
          </p:nvSpPr>
          <p:spPr>
            <a:xfrm>
              <a:off x="348409" y="63334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6810A1F-60A2-4F93-9FCB-689C73B9E5CC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663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A954C5-5006-4882-A1AA-F02E07E33228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Tìm từ ngữ chỉ sự vật tương ứng với mỗi lời giải thích dưới đây: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7564B2-9B16-4064-BBBA-F595986ABDAE}"/>
              </a:ext>
            </a:extLst>
          </p:cNvPr>
          <p:cNvSpPr/>
          <p:nvPr/>
        </p:nvSpPr>
        <p:spPr>
          <a:xfrm>
            <a:off x="471482" y="1025568"/>
            <a:ext cx="60298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Món ăn gồm bánh phở và thịt, chan nước dùng.</a:t>
            </a:r>
          </a:p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Vật dùng để đội đầu, che mưa nắng, thường làm bằng lá có hình chóp.</a:t>
            </a:r>
          </a:p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Trang phục truyền thống của người Việt Nam.</a:t>
            </a:r>
          </a:p>
          <a:p>
            <a:pPr marL="342900" indent="-342900" algn="just">
              <a:buAutoNum type="alphaLcPeriod"/>
            </a:pPr>
            <a:r>
              <a:rPr lang="vi-VN" sz="1600" dirty="0">
                <a:latin typeface="+mn-lt"/>
              </a:rPr>
              <a:t>Đồ chơi dân gian được nặn bằng bột màu hấp chín, thường có hình con vật.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6033B-27A5-44E1-BF3E-2397431F8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26" y="2744614"/>
            <a:ext cx="5807947" cy="12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F6E48-E3B7-419F-BDAD-1FCBDDE02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5130"/>
          <a:stretch/>
        </p:blipFill>
        <p:spPr>
          <a:xfrm>
            <a:off x="1056332" y="965172"/>
            <a:ext cx="1826289" cy="16065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Tìm từ ngữ chỉ sự vật tương ứng với mỗi lời giải thích dưới đây: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265A7-39E9-485E-9AF1-5FF772B7D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315" r="49815"/>
          <a:stretch/>
        </p:blipFill>
        <p:spPr>
          <a:xfrm>
            <a:off x="3975379" y="965172"/>
            <a:ext cx="1826289" cy="1606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F17DA9-B616-447F-9F4E-C5D431CBF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25130"/>
          <a:stretch/>
        </p:blipFill>
        <p:spPr>
          <a:xfrm>
            <a:off x="1026188" y="2865985"/>
            <a:ext cx="1826289" cy="1606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2A72C8-774F-4653-B58C-CF5170329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130"/>
          <a:stretch/>
        </p:blipFill>
        <p:spPr>
          <a:xfrm>
            <a:off x="3935187" y="2865985"/>
            <a:ext cx="1826289" cy="16065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359612-4BCD-44C8-81BC-F23A2F63D865}"/>
              </a:ext>
            </a:extLst>
          </p:cNvPr>
          <p:cNvSpPr/>
          <p:nvPr/>
        </p:nvSpPr>
        <p:spPr>
          <a:xfrm>
            <a:off x="739810" y="2277515"/>
            <a:ext cx="2535953" cy="73866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b. Vật dùng để đội đầu, che mưa nắng, thường làm bằng lá có hình chóp.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4A6296-CC59-4ABE-A4B3-BB1869A18545}"/>
              </a:ext>
            </a:extLst>
          </p:cNvPr>
          <p:cNvSpPr/>
          <p:nvPr/>
        </p:nvSpPr>
        <p:spPr>
          <a:xfrm>
            <a:off x="3620546" y="2385237"/>
            <a:ext cx="2535953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c. Trang phục truyền thống của người Việt Nam.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7F8AC2-1BD6-407F-8F51-211AC7F37285}"/>
              </a:ext>
            </a:extLst>
          </p:cNvPr>
          <p:cNvSpPr/>
          <p:nvPr/>
        </p:nvSpPr>
        <p:spPr>
          <a:xfrm>
            <a:off x="569299" y="4103230"/>
            <a:ext cx="2800354" cy="73866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d. Đồ chơi dân gian được nặn bằng bột màu hấp chín, thường có hình con vật.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7FA579-CC8D-48D6-8A6A-B779CEF4AD40}"/>
              </a:ext>
            </a:extLst>
          </p:cNvPr>
          <p:cNvSpPr/>
          <p:nvPr/>
        </p:nvSpPr>
        <p:spPr>
          <a:xfrm>
            <a:off x="3658855" y="4178328"/>
            <a:ext cx="2497644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+mn-lt"/>
              </a:rPr>
              <a:t>a. Món ăn gồm bánh phở và thịt, chan nước dùng.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F34CB-A882-4E1F-8957-3249B6907D0A}"/>
              </a:ext>
            </a:extLst>
          </p:cNvPr>
          <p:cNvSpPr txBox="1"/>
          <p:nvPr/>
        </p:nvSpPr>
        <p:spPr>
          <a:xfrm>
            <a:off x="1481514" y="1097543"/>
            <a:ext cx="915636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Nón lá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99D2D-C581-4531-8921-D141761D78C8}"/>
              </a:ext>
            </a:extLst>
          </p:cNvPr>
          <p:cNvSpPr txBox="1"/>
          <p:nvPr/>
        </p:nvSpPr>
        <p:spPr>
          <a:xfrm>
            <a:off x="4381697" y="1097543"/>
            <a:ext cx="933269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Áo dài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286835-3525-4D99-8C0B-FB76EFB0F4E3}"/>
              </a:ext>
            </a:extLst>
          </p:cNvPr>
          <p:cNvSpPr txBox="1"/>
          <p:nvPr/>
        </p:nvSpPr>
        <p:spPr>
          <a:xfrm>
            <a:off x="1577782" y="3016179"/>
            <a:ext cx="788999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Tò 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677B3C-D387-4073-86C3-893C22D681E7}"/>
              </a:ext>
            </a:extLst>
          </p:cNvPr>
          <p:cNvSpPr txBox="1"/>
          <p:nvPr/>
        </p:nvSpPr>
        <p:spPr>
          <a:xfrm>
            <a:off x="4393438" y="3015395"/>
            <a:ext cx="984565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Phở bò</a:t>
            </a:r>
          </a:p>
        </p:txBody>
      </p:sp>
    </p:spTree>
    <p:extLst>
      <p:ext uri="{BB962C8B-B14F-4D97-AF65-F5344CB8AC3E}">
        <p14:creationId xmlns:p14="http://schemas.microsoft.com/office/powerpoint/2010/main" val="21147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3E8A3E-7BFE-436F-BFB4-967E7691BAD6}"/>
              </a:ext>
            </a:extLst>
          </p:cNvPr>
          <p:cNvGrpSpPr/>
          <p:nvPr/>
        </p:nvGrpSpPr>
        <p:grpSpPr>
          <a:xfrm>
            <a:off x="241227" y="617893"/>
            <a:ext cx="1624533" cy="681877"/>
            <a:chOff x="358457" y="617893"/>
            <a:chExt cx="1624533" cy="68187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FE075E-00B8-430F-A266-1358EF8D2A4B}"/>
                </a:ext>
              </a:extLst>
            </p:cNvPr>
            <p:cNvSpPr txBox="1"/>
            <p:nvPr/>
          </p:nvSpPr>
          <p:spPr>
            <a:xfrm>
              <a:off x="358457" y="65343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1520567" y="1426549"/>
            <a:ext cx="5365827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Em đã từng đến thăm những vùng miền nào của đất nước mình?</a:t>
            </a:r>
            <a:endParaRPr lang="en-US" sz="15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753" y="1409698"/>
            <a:ext cx="695814" cy="36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71" y="2191254"/>
            <a:ext cx="5976257" cy="1579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F0E511-DBE6-4C3D-A1DC-555A7F5BCCC4}"/>
              </a:ext>
            </a:extLst>
          </p:cNvPr>
          <p:cNvSpPr/>
          <p:nvPr/>
        </p:nvSpPr>
        <p:spPr>
          <a:xfrm>
            <a:off x="440871" y="3645939"/>
            <a:ext cx="1888672" cy="696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Ruộng bậc thang 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D7D7F-CCD3-48C6-93AA-22A24EBBC596}"/>
              </a:ext>
            </a:extLst>
          </p:cNvPr>
          <p:cNvSpPr/>
          <p:nvPr/>
        </p:nvSpPr>
        <p:spPr>
          <a:xfrm>
            <a:off x="2484663" y="3645939"/>
            <a:ext cx="1888672" cy="696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Vịnh Hạ Long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ở Quảng Ninh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7E5C7D-3B23-4C2B-A546-B0609F57020C}"/>
              </a:ext>
            </a:extLst>
          </p:cNvPr>
          <p:cNvSpPr/>
          <p:nvPr/>
        </p:nvSpPr>
        <p:spPr>
          <a:xfrm>
            <a:off x="4450895" y="3645938"/>
            <a:ext cx="1888672" cy="101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Cầu Thê Húc, 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đền Ngọc Sơn </a:t>
            </a:r>
          </a:p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0070C0"/>
                </a:solidFill>
                <a:latin typeface="+mn-lt"/>
              </a:rPr>
              <a:t>ở Hà Nội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CB2294-D06F-4345-BF04-8B2FFE2CE650}"/>
              </a:ext>
            </a:extLst>
          </p:cNvPr>
          <p:cNvGrpSpPr/>
          <p:nvPr/>
        </p:nvGrpSpPr>
        <p:grpSpPr>
          <a:xfrm>
            <a:off x="931611" y="1390819"/>
            <a:ext cx="5407854" cy="3499021"/>
            <a:chOff x="931611" y="1390819"/>
            <a:chExt cx="5407854" cy="34990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FDC5E7-FAE7-4C26-8302-62F80942C7B9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D0F2CB-D45B-434A-A42D-E72072916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A25DEC-65B2-4270-8422-1D310FEE739F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VIẾT ĐOẠN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8292A-7D1C-4AD2-85CC-90D2B4BDA8DB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5 – 6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35FE306-4225-4B80-8F96-4475F6B39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835" y="2904210"/>
              <a:ext cx="1985630" cy="198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1C16BD-BA9C-4C9D-9E0B-D3D03A89489C}"/>
              </a:ext>
            </a:extLst>
          </p:cNvPr>
          <p:cNvGrpSpPr/>
          <p:nvPr/>
        </p:nvGrpSpPr>
        <p:grpSpPr>
          <a:xfrm>
            <a:off x="231179" y="617893"/>
            <a:ext cx="1634581" cy="661781"/>
            <a:chOff x="348409" y="617893"/>
            <a:chExt cx="1634581" cy="6617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278D89-4A39-4A3D-9830-85CBA003ABE1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B8587B-360D-48D7-A1E3-54455EFC5476}"/>
                </a:ext>
              </a:extLst>
            </p:cNvPr>
            <p:cNvSpPr txBox="1"/>
            <p:nvPr/>
          </p:nvSpPr>
          <p:spPr>
            <a:xfrm>
              <a:off x="348409" y="63334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479F44D-035A-4B0D-AB2A-489457CA915B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56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ABE5EC-101B-4A05-99E5-445A55133A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927" y="946652"/>
            <a:ext cx="4473473" cy="39174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966C4D-26E5-4205-825F-D22B9321F870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Nêu tên các đồ vật được làm từ tre hoặc gỗ và công dụng của chúng.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A973A-51E0-473F-BD97-9CC0EAA68F8D}"/>
              </a:ext>
            </a:extLst>
          </p:cNvPr>
          <p:cNvSpPr txBox="1"/>
          <p:nvPr/>
        </p:nvSpPr>
        <p:spPr>
          <a:xfrm>
            <a:off x="532781" y="1231461"/>
            <a:ext cx="1042018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0070C0"/>
                </a:solidFill>
                <a:latin typeface="+mn-lt"/>
              </a:rPr>
              <a:t>Đũa tre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1A61D-33F7-45D7-B0F8-AACA4AEE20F4}"/>
              </a:ext>
            </a:extLst>
          </p:cNvPr>
          <p:cNvSpPr txBox="1"/>
          <p:nvPr/>
        </p:nvSpPr>
        <p:spPr>
          <a:xfrm>
            <a:off x="471482" y="1648420"/>
            <a:ext cx="110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n-lt"/>
              </a:rPr>
              <a:t>Dùng để gắp thức ăn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980D43-293C-4923-AC72-13B13E1F2962}"/>
              </a:ext>
            </a:extLst>
          </p:cNvPr>
          <p:cNvSpPr txBox="1"/>
          <p:nvPr/>
        </p:nvSpPr>
        <p:spPr>
          <a:xfrm>
            <a:off x="3721101" y="1925419"/>
            <a:ext cx="2665417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0070C0"/>
                </a:solidFill>
                <a:latin typeface="+mn-lt"/>
              </a:rPr>
              <a:t>Khay đựng cốc chén</a:t>
            </a:r>
            <a:endParaRPr lang="vi-VN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BF37B-7869-4509-A0A8-A0F9AD61832D}"/>
              </a:ext>
            </a:extLst>
          </p:cNvPr>
          <p:cNvSpPr txBox="1"/>
          <p:nvPr/>
        </p:nvSpPr>
        <p:spPr>
          <a:xfrm>
            <a:off x="1053790" y="4056376"/>
            <a:ext cx="1257253" cy="646331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0070C0"/>
                </a:solidFill>
                <a:latin typeface="+mn-lt"/>
              </a:rPr>
              <a:t>Bàn ghế bằng tre</a:t>
            </a:r>
            <a:endParaRPr lang="vi-VN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53005-DFCF-4118-B360-0C2695380A3C}"/>
              </a:ext>
            </a:extLst>
          </p:cNvPr>
          <p:cNvSpPr txBox="1"/>
          <p:nvPr/>
        </p:nvSpPr>
        <p:spPr>
          <a:xfrm>
            <a:off x="3822052" y="4024384"/>
            <a:ext cx="266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n-lt"/>
              </a:rPr>
              <a:t>Dùng để ngồi ăn, nghỉ ngơi, làm việc,...</a:t>
            </a:r>
          </a:p>
        </p:txBody>
      </p:sp>
    </p:spTree>
    <p:extLst>
      <p:ext uri="{BB962C8B-B14F-4D97-AF65-F5344CB8AC3E}">
        <p14:creationId xmlns:p14="http://schemas.microsoft.com/office/powerpoint/2010/main" val="26164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2BA04-EB20-42C1-A8C2-0D1BDCD1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331" y="1219200"/>
            <a:ext cx="6153953" cy="2911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77752F-8E6D-4FD8-AD56-29D56D5D06DC}"/>
              </a:ext>
            </a:extLst>
          </p:cNvPr>
          <p:cNvSpPr/>
          <p:nvPr/>
        </p:nvSpPr>
        <p:spPr>
          <a:xfrm>
            <a:off x="471482" y="440793"/>
            <a:ext cx="6029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Viết 4 – 5 câu giới thiệu một đồ vật được làm từ tre hoặc gỗ.</a:t>
            </a:r>
          </a:p>
        </p:txBody>
      </p:sp>
    </p:spTree>
    <p:extLst>
      <p:ext uri="{BB962C8B-B14F-4D97-AF65-F5344CB8AC3E}">
        <p14:creationId xmlns:p14="http://schemas.microsoft.com/office/powerpoint/2010/main" val="10389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C4A894-B793-4ADC-A997-381599FD1794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7F175-7681-44E6-8E52-D1601DA49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D8D5F3-B97D-4DDB-A4AF-B9DEA36F87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094" y="1772898"/>
            <a:ext cx="6204591" cy="3370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D813B-8E2A-4343-9285-F6833F0AAE9B}"/>
              </a:ext>
            </a:extLst>
          </p:cNvPr>
          <p:cNvSpPr txBox="1"/>
          <p:nvPr/>
        </p:nvSpPr>
        <p:spPr>
          <a:xfrm>
            <a:off x="1688168" y="1324186"/>
            <a:ext cx="4790741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đọc bài thơ, câu chuyện viết về cảnh đẹp trên các miền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5122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9F1F0-E9C9-4730-9149-C96C6566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99" y="1047562"/>
            <a:ext cx="6470802" cy="3609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FC1A6A-8341-408E-A39C-3221B51E2D30}"/>
              </a:ext>
            </a:extLst>
          </p:cNvPr>
          <p:cNvSpPr txBox="1"/>
          <p:nvPr/>
        </p:nvSpPr>
        <p:spPr>
          <a:xfrm>
            <a:off x="590084" y="460586"/>
            <a:ext cx="567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Đọc cho bạn nghe đoạn thơ hoặc đoạn truyện em thích.</a:t>
            </a:r>
          </a:p>
        </p:txBody>
      </p:sp>
    </p:spTree>
    <p:extLst>
      <p:ext uri="{BB962C8B-B14F-4D97-AF65-F5344CB8AC3E}">
        <p14:creationId xmlns:p14="http://schemas.microsoft.com/office/powerpoint/2010/main" val="171152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4A6C3F-CE6F-4B90-9A96-86738710A9AB}"/>
              </a:ext>
            </a:extLst>
          </p:cNvPr>
          <p:cNvGrpSpPr/>
          <p:nvPr/>
        </p:nvGrpSpPr>
        <p:grpSpPr>
          <a:xfrm>
            <a:off x="1144267" y="1390819"/>
            <a:ext cx="4894120" cy="3440874"/>
            <a:chOff x="1144267" y="1390819"/>
            <a:chExt cx="4894120" cy="34408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D24776-F859-41A1-B689-7CE133CA520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6BACFB1-FE8A-4EF3-93FF-8C0495BC7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2C645D-5C6B-453D-85C4-8ACFDFAC96DE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D946C2-0E3E-46A8-AE88-B0F56622B312}"/>
                  </a:ext>
                </a:extLst>
              </p:cNvPr>
              <p:cNvSpPr txBox="1"/>
              <p:nvPr/>
            </p:nvSpPr>
            <p:spPr>
              <a:xfrm>
                <a:off x="2447589" y="2552809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1 – 2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870305D-FA79-4B2E-A1D1-C2B3F36B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563093" cy="1563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846553-92E2-446E-8660-138595A09064}"/>
              </a:ext>
            </a:extLst>
          </p:cNvPr>
          <p:cNvGrpSpPr/>
          <p:nvPr/>
        </p:nvGrpSpPr>
        <p:grpSpPr>
          <a:xfrm>
            <a:off x="241227" y="617893"/>
            <a:ext cx="1624533" cy="681877"/>
            <a:chOff x="358457" y="617893"/>
            <a:chExt cx="1624533" cy="68187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A2CF8A-0FC3-457C-9A07-DEBA0ADDBBC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8B8078-EE84-4013-8417-F7156D925429}"/>
                </a:ext>
              </a:extLst>
            </p:cNvPr>
            <p:cNvSpPr txBox="1"/>
            <p:nvPr/>
          </p:nvSpPr>
          <p:spPr>
            <a:xfrm>
              <a:off x="358457" y="65343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0767905-8787-4AEC-9D09-B929E44F5BEA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7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9660" y="819901"/>
            <a:ext cx="600291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Bắc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nước ta, nơi có đền thờ Vua Hùng, nơi được gọi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là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635794" y="353757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2050233" y="423604"/>
            <a:ext cx="3113330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2817564" y="227872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vô xứ Nghệ quanh quanh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2854552" y="2903205"/>
            <a:ext cx="36765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Đồng Tháp Mười cò bay thẳng cánh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Nước Tháp Mười lóng lánh cá tôm.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A8ABD-36F5-464E-9D2F-70C18566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8" y="837307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40625-0A14-48B6-B2C3-82F0A86D57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9" y="1268076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CB0D04-4887-46F6-B78A-DBEC8F7E2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" y="3746323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686" y="1085365"/>
            <a:ext cx="1694818" cy="1225748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632" y="2343351"/>
            <a:ext cx="2020831" cy="1325135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2895" y="3796339"/>
            <a:ext cx="2808609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516674" y="3745207"/>
            <a:ext cx="29123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5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9660" y="819901"/>
            <a:ext cx="600291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Đầu tiên, chúng ta sẽ đến Phú Thọ, miền Bắc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nước ta, nơi có đền thờ Vua Hùng, nơi được gọi </a:t>
            </a:r>
          </a:p>
          <a:p>
            <a:pPr algn="just"/>
            <a:r>
              <a:rPr lang="vi-VN" sz="1300" dirty="0">
                <a:latin typeface="UTM Avo" panose="02040603050506020204" pitchFamily="18" charset="0"/>
              </a:rPr>
              <a:t>là “quê cha đất tổ”: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Dù ai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đi ngược về xuôi</a:t>
            </a:r>
          </a:p>
          <a:p>
            <a:r>
              <a:rPr lang="vi-VN" sz="1300" dirty="0">
                <a:latin typeface="UTM Avo" panose="02040603050506020204" pitchFamily="18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635794" y="353757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2050233" y="423604"/>
            <a:ext cx="3113330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CÁC MIỀN ĐẤT NƯỚC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2817564" y="2278721"/>
            <a:ext cx="37505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Tiếp đến, chúng ta cùng vào miền Trung:</a:t>
            </a:r>
          </a:p>
          <a:p>
            <a:pPr indent="171450" algn="ctr"/>
            <a:r>
              <a:rPr lang="vi-VN" sz="1300" dirty="0">
                <a:latin typeface="UTM Avo" panose="02040603050506020204" pitchFamily="18" charset="0"/>
              </a:rPr>
              <a:t>Đường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vô</a:t>
            </a:r>
            <a:r>
              <a:rPr lang="vi-VN" sz="1300" dirty="0">
                <a:latin typeface="UTM Avo" panose="02040603050506020204" pitchFamily="18" charset="0"/>
              </a:rPr>
              <a:t> xứ Nghệ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quanh quanh</a:t>
            </a:r>
          </a:p>
          <a:p>
            <a:pPr indent="171450" algn="ctr"/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Non xanh nước biếc </a:t>
            </a:r>
            <a:r>
              <a:rPr lang="vi-VN" sz="1300" dirty="0">
                <a:latin typeface="UTM Avo" panose="02040603050506020204" pitchFamily="18" charset="0"/>
              </a:rPr>
              <a:t>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2854552" y="2903205"/>
            <a:ext cx="36765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Và chúng ta cùng khám phá miền đất Nam Bộ: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Đồng Tháp Mười cò bay thẳng cánh</a:t>
            </a:r>
          </a:p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Nước Tháp Mười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lóng lánh </a:t>
            </a:r>
            <a:r>
              <a:rPr lang="vi-VN" sz="1300" dirty="0">
                <a:latin typeface="UTM Avo" panose="02040603050506020204" pitchFamily="18" charset="0"/>
              </a:rPr>
              <a:t>cá tôm.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A8ABD-36F5-464E-9D2F-70C18566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8" y="837307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40625-0A14-48B6-B2C3-82F0A86D57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9" y="1268076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CB0D04-4887-46F6-B78A-DBEC8F7E2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" y="3746323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686" y="1085365"/>
            <a:ext cx="1694818" cy="1225748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632" y="2343351"/>
            <a:ext cx="2020831" cy="1325135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2895" y="3796339"/>
            <a:ext cx="2808609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516674" y="3745207"/>
            <a:ext cx="29123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300" dirty="0">
                <a:latin typeface="UTM Avo" panose="02040603050506020204" pitchFamily="18" charset="0"/>
              </a:rPr>
              <a:t>Vậy là chúng ta đã đi qua ba miền Bắc, Trung, Nam của đất nước. Nơi nào cũng để lại biết bao tình cảm </a:t>
            </a:r>
            <a:r>
              <a:rPr lang="vi-VN" sz="1300" b="1" dirty="0">
                <a:solidFill>
                  <a:srgbClr val="FF0000"/>
                </a:solidFill>
                <a:latin typeface="UTM Avo" panose="02040603050506020204" pitchFamily="18" charset="0"/>
              </a:rPr>
              <a:t>mến thương</a:t>
            </a:r>
            <a:r>
              <a:rPr lang="vi-VN" sz="1300" dirty="0">
                <a:latin typeface="UTM Avo" panose="02040603050506020204" pitchFamily="18" charset="0"/>
              </a:rPr>
              <a:t>.</a:t>
            </a:r>
          </a:p>
          <a:p>
            <a:pPr indent="171450" algn="r"/>
            <a:r>
              <a:rPr lang="vi-VN" sz="1300" dirty="0">
                <a:latin typeface="UTM Avo" panose="02040603050506020204" pitchFamily="18" charset="0"/>
              </a:rPr>
              <a:t>(Thùy Dương </a:t>
            </a:r>
            <a:r>
              <a:rPr lang="vi-VN" sz="1300" i="1" dirty="0">
                <a:latin typeface="UTM Avo" panose="02040603050506020204" pitchFamily="18" charset="0"/>
              </a:rPr>
              <a:t>tổng hợp</a:t>
            </a:r>
            <a:r>
              <a:rPr lang="vi-VN" sz="1300" dirty="0">
                <a:latin typeface="UTM Avo" panose="02040603050506020204" pitchFamily="18" charset="0"/>
              </a:rPr>
              <a:t>)</a:t>
            </a:r>
            <a:r>
              <a:rPr lang="vi-VN" sz="1300" i="1" dirty="0">
                <a:latin typeface="UTM Avo" panose="02040603050506020204" pitchFamily="18" charset="0"/>
              </a:rPr>
              <a:t> </a:t>
            </a:r>
            <a:endParaRPr lang="vi-VN" sz="13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10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>
            <a:extLst>
              <a:ext uri="{FF2B5EF4-FFF2-40B4-BE49-F238E27FC236}">
                <a16:creationId xmlns:a16="http://schemas.microsoft.com/office/drawing/2014/main" id="{10891049-3A8B-4C0C-B81E-3A5628318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1928784" y="3415435"/>
            <a:ext cx="3000432" cy="13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B94C9B-5CD1-40B8-98B3-5E560F377FA0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746084" y="652892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460224" y="1026720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Ca dao</a:t>
            </a:r>
            <a:endParaRPr lang="vi-VN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550605" y="1164149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1581023" y="1026720"/>
            <a:ext cx="4966344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thơ do nhân dân sáng tác, được truyền miệng.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460224" y="1401068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Tranh họa đồ</a:t>
            </a:r>
            <a:endParaRPr lang="vi-VN" sz="16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550605" y="1538497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90104-6FC0-43F8-A8D3-188450F9336F}"/>
              </a:ext>
            </a:extLst>
          </p:cNvPr>
          <p:cNvSpPr/>
          <p:nvPr/>
        </p:nvSpPr>
        <p:spPr>
          <a:xfrm>
            <a:off x="346601" y="3056714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Đồng Tháp Mười</a:t>
            </a:r>
            <a:endParaRPr lang="vi-VN" sz="16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06F489-6BA0-44DB-A8C6-D8A1BFF22202}"/>
              </a:ext>
            </a:extLst>
          </p:cNvPr>
          <p:cNvSpPr/>
          <p:nvPr/>
        </p:nvSpPr>
        <p:spPr>
          <a:xfrm>
            <a:off x="458754" y="3194143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2094619" y="1402680"/>
            <a:ext cx="3651413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tranh vẽ cảnh vật, sông núi.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id="{733F9A5C-AA41-462F-9194-43EF015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1" y="1832430"/>
            <a:ext cx="1800221" cy="12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id="{00B84022-0A7D-44AD-9CFF-9F0B1A7B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59" y="1832431"/>
            <a:ext cx="2340287" cy="12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AA1FF8-D4BF-4628-89BC-C4F5F6D5AEA2}"/>
              </a:ext>
            </a:extLst>
          </p:cNvPr>
          <p:cNvSpPr txBox="1"/>
          <p:nvPr/>
        </p:nvSpPr>
        <p:spPr>
          <a:xfrm>
            <a:off x="2261659" y="3062165"/>
            <a:ext cx="4471832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tên vùng đất trũng rộng lớn ở miền Nam.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32" name="Picture 8" descr="Tranh Phong Cảnh Thiên Nhiên Ngôi Nhà Bên Sông SDTN149 - HapNature">
            <a:extLst>
              <a:ext uri="{FF2B5EF4-FFF2-40B4-BE49-F238E27FC236}">
                <a16:creationId xmlns:a16="http://schemas.microsoft.com/office/drawing/2014/main" id="{10ADC51F-87DE-43C8-B753-4C82264D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0" y="1832430"/>
            <a:ext cx="1823495" cy="12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1" grpId="0"/>
      <p:bldP spid="15" grpId="0"/>
      <p:bldP spid="16" grpId="0" animBg="1"/>
      <p:bldP spid="17" grpId="0"/>
      <p:bldP spid="18" grpId="0" animBg="1"/>
      <p:bldP spid="13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1666396" y="1366970"/>
            <a:ext cx="4812513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</a:t>
            </a: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1500" dirty="0">
                <a:latin typeface="UTM Avo" panose="02040603050506020204" pitchFamily="18" charset="0"/>
              </a:rPr>
              <a:t>Tìm các câu thơ nói về: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E62A79D-9FA3-49CF-8C2A-BABDA3A9AC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379091" y="340142"/>
            <a:ext cx="1277807" cy="1271173"/>
          </a:xfrm>
          <a:prstGeom prst="ellipse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354B02E-E5D6-4A9A-881E-2E8DA1912FA1}"/>
              </a:ext>
            </a:extLst>
          </p:cNvPr>
          <p:cNvSpPr txBox="1"/>
          <p:nvPr/>
        </p:nvSpPr>
        <p:spPr>
          <a:xfrm>
            <a:off x="379091" y="2049127"/>
            <a:ext cx="19504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UTM Avo" panose="02040603050506020204" pitchFamily="18" charset="0"/>
              </a:rPr>
              <a:t>a. Xứ Nghệ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DBB46C-3A02-47C4-B7B9-FFD7A87E14A5}"/>
              </a:ext>
            </a:extLst>
          </p:cNvPr>
          <p:cNvGrpSpPr/>
          <p:nvPr/>
        </p:nvGrpSpPr>
        <p:grpSpPr>
          <a:xfrm>
            <a:off x="1688168" y="1820342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771A9D-EDA8-4865-9466-C13CAE611EBB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467BD0-80ED-42A5-A715-7EC7A5E5F02A}"/>
                </a:ext>
              </a:extLst>
            </p:cNvPr>
            <p:cNvSpPr/>
            <p:nvPr/>
          </p:nvSpPr>
          <p:spPr>
            <a:xfrm>
              <a:off x="1829681" y="3215223"/>
              <a:ext cx="4229100" cy="654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Đường vô xứ Nghệ quanh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Non xanh nước biếc như tranh họa đồ.</a:t>
              </a:r>
              <a:endParaRPr lang="vi-VN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4C901A-525A-44ED-AD15-796326E845F7}"/>
              </a:ext>
            </a:extLst>
          </p:cNvPr>
          <p:cNvSpPr txBox="1"/>
          <p:nvPr/>
        </p:nvSpPr>
        <p:spPr>
          <a:xfrm>
            <a:off x="379091" y="2535645"/>
            <a:ext cx="31369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UTM Avo" panose="02040603050506020204" pitchFamily="18" charset="0"/>
              </a:rPr>
              <a:t>b. Ngày Giỗ Tổ Hùng Vương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67AD2F-1298-4F6E-A464-8E07A9C9DBA9}"/>
              </a:ext>
            </a:extLst>
          </p:cNvPr>
          <p:cNvGrpSpPr/>
          <p:nvPr/>
        </p:nvGrpSpPr>
        <p:grpSpPr>
          <a:xfrm>
            <a:off x="1688168" y="2863021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AC8CF75-85F2-4302-AF4D-E3A9AD9FF7B3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DD2293-4B49-4868-815B-FF3D7C6D0492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8401855-31D6-4B8A-BF76-74A9D95A57B0}"/>
              </a:ext>
            </a:extLst>
          </p:cNvPr>
          <p:cNvSpPr txBox="1"/>
          <p:nvPr/>
        </p:nvSpPr>
        <p:spPr>
          <a:xfrm>
            <a:off x="379091" y="3580820"/>
            <a:ext cx="31369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UTM Avo" panose="02040603050506020204" pitchFamily="18" charset="0"/>
              </a:rPr>
              <a:t>c. Đồng Tháp Mười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365702-3FC7-475E-B149-55C0BBEFFFC5}"/>
              </a:ext>
            </a:extLst>
          </p:cNvPr>
          <p:cNvGrpSpPr/>
          <p:nvPr/>
        </p:nvGrpSpPr>
        <p:grpSpPr>
          <a:xfrm>
            <a:off x="1666396" y="3954305"/>
            <a:ext cx="4314352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59527BD-923F-43F9-9CF1-57BDA58D9D6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E478AD6-F62C-474C-BBC1-359A94ADF232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Đồng Tháp Mười cò bay thẳng cánh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Nước Tháp Mười lóng lánh cá tôm.</a:t>
              </a:r>
              <a:r>
                <a:rPr lang="vi-VN" sz="1600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9B5B6D-DDB8-4C60-888F-4E3CBDB61943}"/>
              </a:ext>
            </a:extLst>
          </p:cNvPr>
          <p:cNvSpPr txBox="1"/>
          <p:nvPr/>
        </p:nvSpPr>
        <p:spPr>
          <a:xfrm>
            <a:off x="455498" y="441684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500" dirty="0">
                <a:latin typeface="UTM Avo" panose="02040603050506020204" pitchFamily="18" charset="0"/>
              </a:rPr>
              <a:t>Chọn ý giải thích đúng cho mỗi câu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47F35-5272-49ED-A5B5-CB7333510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971" y="932107"/>
            <a:ext cx="6154057" cy="18836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76D8CC-76AA-438A-890B-742A2269A8C6}"/>
              </a:ext>
            </a:extLst>
          </p:cNvPr>
          <p:cNvSpPr/>
          <p:nvPr/>
        </p:nvSpPr>
        <p:spPr>
          <a:xfrm>
            <a:off x="3224949" y="1583654"/>
            <a:ext cx="319314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9F2E9E-8B34-4E9E-B5D5-3A1F2A3D3A5C}"/>
              </a:ext>
            </a:extLst>
          </p:cNvPr>
          <p:cNvSpPr/>
          <p:nvPr/>
        </p:nvSpPr>
        <p:spPr>
          <a:xfrm>
            <a:off x="3224949" y="2474232"/>
            <a:ext cx="319314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3BC33-C764-4D84-8F0D-8DD138EA5932}"/>
              </a:ext>
            </a:extLst>
          </p:cNvPr>
          <p:cNvSpPr/>
          <p:nvPr/>
        </p:nvSpPr>
        <p:spPr>
          <a:xfrm>
            <a:off x="351971" y="2815771"/>
            <a:ext cx="4044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+mn-lt"/>
              </a:rPr>
              <a:t>* </a:t>
            </a:r>
            <a:r>
              <a:rPr lang="vi-VN" dirty="0">
                <a:latin typeface="+mn-lt"/>
              </a:rPr>
              <a:t>Học thuộc lòng các câu ca dao trong bài.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CEBDC-0C83-4BE5-A0F1-6044A6FBD102}"/>
              </a:ext>
            </a:extLst>
          </p:cNvPr>
          <p:cNvGrpSpPr/>
          <p:nvPr/>
        </p:nvGrpSpPr>
        <p:grpSpPr>
          <a:xfrm>
            <a:off x="538004" y="3131175"/>
            <a:ext cx="3324704" cy="484345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52EAB6-3205-4131-9AC8-A5D77C41D19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1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F38505-D1BC-4196-A32C-C4C5E972D59D}"/>
                </a:ext>
              </a:extLst>
            </p:cNvPr>
            <p:cNvSpPr/>
            <p:nvPr/>
          </p:nvSpPr>
          <p:spPr>
            <a:xfrm>
              <a:off x="1829681" y="3215223"/>
              <a:ext cx="4229100" cy="514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2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Đường vô xứ Nghệ quanh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200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Non xanh nước biếc như tranh họa đồ.</a:t>
              </a:r>
              <a:endParaRPr lang="vi-VN" sz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AC516-FAE6-4F20-8A7B-7F1098445F2C}"/>
              </a:ext>
            </a:extLst>
          </p:cNvPr>
          <p:cNvGrpSpPr/>
          <p:nvPr/>
        </p:nvGrpSpPr>
        <p:grpSpPr>
          <a:xfrm>
            <a:off x="2989010" y="3699244"/>
            <a:ext cx="3324704" cy="484345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F0CC27C-9BB5-43A9-AA25-194D8F60BB71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1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69CA4-28C6-43DB-B5A0-0472CAB95D9A}"/>
                </a:ext>
              </a:extLst>
            </p:cNvPr>
            <p:cNvSpPr/>
            <p:nvPr/>
          </p:nvSpPr>
          <p:spPr>
            <a:xfrm>
              <a:off x="1829681" y="3215223"/>
              <a:ext cx="4229100" cy="51014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200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200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72E54-BE29-480A-B0BC-FCDD464684C8}"/>
              </a:ext>
            </a:extLst>
          </p:cNvPr>
          <p:cNvGrpSpPr/>
          <p:nvPr/>
        </p:nvGrpSpPr>
        <p:grpSpPr>
          <a:xfrm>
            <a:off x="847246" y="4300448"/>
            <a:ext cx="3324704" cy="484345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2EA834-55F3-40C4-9185-F53B76DD8B6A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1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B8A646-67BD-4A24-B45B-F23232C83AB4}"/>
                </a:ext>
              </a:extLst>
            </p:cNvPr>
            <p:cNvSpPr/>
            <p:nvPr/>
          </p:nvSpPr>
          <p:spPr>
            <a:xfrm>
              <a:off x="1829681" y="3215223"/>
              <a:ext cx="4229100" cy="51014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Đồng Tháp Mười cò bay thẳng cánh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Nước Tháp Mười lóng lánh cá tôm.</a:t>
              </a:r>
              <a:r>
                <a:rPr lang="vi-VN" sz="1200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5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AD311-8DC0-4E82-A8B9-809062B06680}"/>
              </a:ext>
            </a:extLst>
          </p:cNvPr>
          <p:cNvGrpSpPr/>
          <p:nvPr/>
        </p:nvGrpSpPr>
        <p:grpSpPr>
          <a:xfrm>
            <a:off x="568135" y="319632"/>
            <a:ext cx="2214335" cy="599539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LUYỆN TẬP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431649" y="787398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những tên riêng được nhắc đến trong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857" y="1233951"/>
            <a:ext cx="4542972" cy="3456573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F35B17-031F-4BBB-98F2-28009DD40CBF}"/>
              </a:ext>
            </a:extLst>
          </p:cNvPr>
          <p:cNvCxnSpPr/>
          <p:nvPr/>
        </p:nvCxnSpPr>
        <p:spPr>
          <a:xfrm>
            <a:off x="2759610" y="18230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64949A-5974-47D1-A573-DC98E44F06E6}"/>
              </a:ext>
            </a:extLst>
          </p:cNvPr>
          <p:cNvCxnSpPr/>
          <p:nvPr/>
        </p:nvCxnSpPr>
        <p:spPr>
          <a:xfrm>
            <a:off x="3653402" y="2112645"/>
            <a:ext cx="5022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DF7A99-0795-41FB-828D-6DBB42723759}"/>
              </a:ext>
            </a:extLst>
          </p:cNvPr>
          <p:cNvCxnSpPr/>
          <p:nvPr/>
        </p:nvCxnSpPr>
        <p:spPr>
          <a:xfrm>
            <a:off x="4518213" y="2112645"/>
            <a:ext cx="3118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9071E-1EDA-42A1-A760-62F3B2A79A4C}"/>
              </a:ext>
            </a:extLst>
          </p:cNvPr>
          <p:cNvCxnSpPr/>
          <p:nvPr/>
        </p:nvCxnSpPr>
        <p:spPr>
          <a:xfrm>
            <a:off x="3429000" y="22802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461A6C-55F3-4DBC-8771-C4078B5F7DF4}"/>
              </a:ext>
            </a:extLst>
          </p:cNvPr>
          <p:cNvCxnSpPr/>
          <p:nvPr/>
        </p:nvCxnSpPr>
        <p:spPr>
          <a:xfrm>
            <a:off x="4928619" y="3095625"/>
            <a:ext cx="3773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D2FFD-05D3-4B75-9174-6A5F68826FC6}"/>
              </a:ext>
            </a:extLst>
          </p:cNvPr>
          <p:cNvCxnSpPr/>
          <p:nvPr/>
        </p:nvCxnSpPr>
        <p:spPr>
          <a:xfrm>
            <a:off x="3803149" y="3552825"/>
            <a:ext cx="4565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424E90-A41D-4A63-9278-2BADEAB3E4B2}"/>
              </a:ext>
            </a:extLst>
          </p:cNvPr>
          <p:cNvCxnSpPr/>
          <p:nvPr/>
        </p:nvCxnSpPr>
        <p:spPr>
          <a:xfrm>
            <a:off x="4275780" y="36976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B1D57D-7414-43F2-9D63-6C18E0E7C92A}"/>
              </a:ext>
            </a:extLst>
          </p:cNvPr>
          <p:cNvCxnSpPr/>
          <p:nvPr/>
        </p:nvCxnSpPr>
        <p:spPr>
          <a:xfrm>
            <a:off x="4275780" y="38500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425290" y="4200525"/>
            <a:ext cx="10570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BFB2872-0E16-4844-A44F-7F006A92497D}"/>
              </a:ext>
            </a:extLst>
          </p:cNvPr>
          <p:cNvSpPr/>
          <p:nvPr/>
        </p:nvSpPr>
        <p:spPr>
          <a:xfrm>
            <a:off x="578447" y="1280565"/>
            <a:ext cx="1112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UTM Avo" panose="02040603050506020204" pitchFamily="18" charset="0"/>
              </a:rPr>
              <a:t>Việt Nam</a:t>
            </a:r>
            <a:endParaRPr lang="vi-VN" sz="1600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09BFB8-B1E3-4195-BD90-FF315120A2AF}"/>
              </a:ext>
            </a:extLst>
          </p:cNvPr>
          <p:cNvSpPr/>
          <p:nvPr/>
        </p:nvSpPr>
        <p:spPr>
          <a:xfrm>
            <a:off x="650857" y="1570002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Phú Thọ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9438F2-23F0-475C-AD7E-28F29C6B8F55}"/>
              </a:ext>
            </a:extLst>
          </p:cNvPr>
          <p:cNvSpPr/>
          <p:nvPr/>
        </p:nvSpPr>
        <p:spPr>
          <a:xfrm>
            <a:off x="847757" y="1829317"/>
            <a:ext cx="574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Bắc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D05E37-F820-4F2E-AC74-C960BE286A32}"/>
              </a:ext>
            </a:extLst>
          </p:cNvPr>
          <p:cNvSpPr/>
          <p:nvPr/>
        </p:nvSpPr>
        <p:spPr>
          <a:xfrm>
            <a:off x="541855" y="2118754"/>
            <a:ext cx="1176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Vua Hùng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320247-4E36-4376-8F3C-32001CF54ECE}"/>
              </a:ext>
            </a:extLst>
          </p:cNvPr>
          <p:cNvSpPr/>
          <p:nvPr/>
        </p:nvSpPr>
        <p:spPr>
          <a:xfrm>
            <a:off x="785701" y="2378069"/>
            <a:ext cx="73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Nghệ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C63F42-8455-4054-A96F-EEC7E4754FA8}"/>
              </a:ext>
            </a:extLst>
          </p:cNvPr>
          <p:cNvSpPr/>
          <p:nvPr/>
        </p:nvSpPr>
        <p:spPr>
          <a:xfrm>
            <a:off x="659334" y="2667506"/>
            <a:ext cx="976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Nam Bộ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F729B4-6B8C-41AF-B3A5-E5CDE602C007}"/>
              </a:ext>
            </a:extLst>
          </p:cNvPr>
          <p:cNvSpPr/>
          <p:nvPr/>
        </p:nvSpPr>
        <p:spPr>
          <a:xfrm>
            <a:off x="535906" y="2974060"/>
            <a:ext cx="1223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Tháp Mười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628155-0E02-4F76-9EF8-BF759DF95C6A}"/>
              </a:ext>
            </a:extLst>
          </p:cNvPr>
          <p:cNvSpPr/>
          <p:nvPr/>
        </p:nvSpPr>
        <p:spPr>
          <a:xfrm>
            <a:off x="797540" y="3268274"/>
            <a:ext cx="723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Trung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350103-ADEB-4329-A38C-C70E90921906}"/>
              </a:ext>
            </a:extLst>
          </p:cNvPr>
          <p:cNvSpPr/>
          <p:nvPr/>
        </p:nvSpPr>
        <p:spPr>
          <a:xfrm>
            <a:off x="824790" y="3565433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+mn-lt"/>
              </a:rPr>
              <a:t>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4C412-98AD-4B0A-AA46-8A79DEA8E062}"/>
              </a:ext>
            </a:extLst>
          </p:cNvPr>
          <p:cNvSpPr txBox="1"/>
          <p:nvPr/>
        </p:nvSpPr>
        <p:spPr>
          <a:xfrm>
            <a:off x="389895" y="1200243"/>
            <a:ext cx="607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E8DCBD-2C76-456F-B5C5-520100CB68FF}"/>
              </a:ext>
            </a:extLst>
          </p:cNvPr>
          <p:cNvSpPr txBox="1"/>
          <p:nvPr/>
        </p:nvSpPr>
        <p:spPr>
          <a:xfrm>
            <a:off x="431649" y="1698969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Các câu ở cột A thuộc kiểu câu nào ở cột B?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3D6CD-6F62-4AE7-884A-C41E54B7D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47" y="2335510"/>
            <a:ext cx="5457825" cy="1537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353294-9A70-49D8-973A-E1ACC368734B}"/>
              </a:ext>
            </a:extLst>
          </p:cNvPr>
          <p:cNvCxnSpPr>
            <a:cxnSpLocks/>
          </p:cNvCxnSpPr>
          <p:nvPr/>
        </p:nvCxnSpPr>
        <p:spPr>
          <a:xfrm>
            <a:off x="4031434" y="2962237"/>
            <a:ext cx="355824" cy="350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8155E3-3471-4E23-B575-5424CAEC8D54}"/>
              </a:ext>
            </a:extLst>
          </p:cNvPr>
          <p:cNvCxnSpPr>
            <a:cxnSpLocks/>
          </p:cNvCxnSpPr>
          <p:nvPr/>
        </p:nvCxnSpPr>
        <p:spPr>
          <a:xfrm>
            <a:off x="4068341" y="3310952"/>
            <a:ext cx="355824" cy="3503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6B4A94F-F201-41F7-B749-DEB4A31DE361}"/>
              </a:ext>
            </a:extLst>
          </p:cNvPr>
          <p:cNvCxnSpPr>
            <a:cxnSpLocks/>
          </p:cNvCxnSpPr>
          <p:nvPr/>
        </p:nvCxnSpPr>
        <p:spPr>
          <a:xfrm flipV="1">
            <a:off x="4105248" y="2961406"/>
            <a:ext cx="282010" cy="6982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3660</TotalTime>
  <Words>1294</Words>
  <Application>Microsoft Office PowerPoint</Application>
  <PresentationFormat>Custom</PresentationFormat>
  <Paragraphs>171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Kalam</vt:lpstr>
      <vt:lpstr>UTM Cookies</vt:lpstr>
      <vt:lpstr>Wingdings</vt:lpstr>
      <vt:lpstr>UTM Avo</vt:lpstr>
      <vt:lpstr>Montserrat</vt:lpstr>
      <vt:lpstr>Calibri Light</vt:lpstr>
      <vt:lpstr>Calibri</vt:lpstr>
      <vt:lpstr>Doodle Sketchbook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239</cp:revision>
  <dcterms:modified xsi:type="dcterms:W3CDTF">2024-04-24T09:24:25Z</dcterms:modified>
</cp:coreProperties>
</file>