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7" r:id="rId2"/>
    <p:sldId id="335" r:id="rId3"/>
    <p:sldId id="336" r:id="rId4"/>
    <p:sldId id="346" r:id="rId5"/>
    <p:sldId id="347" r:id="rId6"/>
    <p:sldId id="263" r:id="rId7"/>
    <p:sldId id="348" r:id="rId8"/>
    <p:sldId id="349" r:id="rId9"/>
    <p:sldId id="337" r:id="rId10"/>
    <p:sldId id="272" r:id="rId11"/>
    <p:sldId id="338" r:id="rId12"/>
    <p:sldId id="339" r:id="rId13"/>
    <p:sldId id="292" r:id="rId14"/>
  </p:sldIdLst>
  <p:sldSz cx="12192000" cy="6858000"/>
  <p:notesSz cx="6858000" cy="9144000"/>
  <p:embeddedFontLst>
    <p:embeddedFont>
      <p:font typeface="Bellota Text" panose="020B0604020202020204" charset="0"/>
      <p:regular r:id="rId16"/>
      <p:bold r:id="rId17"/>
      <p:italic r:id="rId18"/>
      <p:boldItalic r:id="rId19"/>
    </p:embeddedFont>
    <p:embeddedFont>
      <p:font typeface="Didact Gothic" panose="00000500000000000000" pitchFamily="2" charset="0"/>
      <p:regular r:id="rId20"/>
    </p:embeddedFont>
    <p:embeddedFont>
      <p:font typeface="Lobster" panose="00000500000000000000" pitchFamily="2" charset="0"/>
      <p:regular r:id="rId21"/>
    </p:embeddedFont>
    <p:embeddedFont>
      <p:font typeface="Odibee Sans" panose="020B0604020202020204" charset="0"/>
      <p:regular r:id="rId22"/>
    </p:embeddedFont>
    <p:embeddedFont>
      <p:font typeface="Roboto Condensed" panose="020000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5">
                <a:latin typeface="Odibee Sans" panose="020B0604020202020204"/>
                <a:ea typeface="Odibee Sans" panose="020B0604020202020204"/>
                <a:cs typeface="Odibee Sans" panose="020B0604020202020204"/>
                <a:sym typeface="Odibee Sans" panose="020B0604020202020204"/>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5">
                <a:latin typeface="Bellota Text" panose="020B0604020202020204"/>
                <a:ea typeface="Bellota Text" panose="020B0604020202020204"/>
                <a:cs typeface="Bellota Text" panose="020B0604020202020204"/>
                <a:sym typeface="Bellota Text" panose="020B0604020202020204"/>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5">
                <a:solidFill>
                  <a:srgbClr val="FFFFFF"/>
                </a:solidFill>
                <a:latin typeface="Odibee Sans" panose="020B0604020202020204"/>
                <a:ea typeface="Odibee Sans" panose="020B0604020202020204"/>
                <a:cs typeface="Odibee Sans" panose="020B0604020202020204"/>
                <a:sym typeface="Odibee Sans" panose="020B0604020202020204"/>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5">
                <a:solidFill>
                  <a:srgbClr val="FFFFFF"/>
                </a:solidFill>
                <a:latin typeface="Bellota Text" panose="020B0604020202020204"/>
                <a:ea typeface="Bellota Text" panose="020B0604020202020204"/>
                <a:cs typeface="Bellota Text" panose="020B0604020202020204"/>
                <a:sym typeface="Bellota Text"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panose="020B0604020202020204"/>
                <a:ea typeface="Odibee Sans" panose="020B0604020202020204"/>
                <a:cs typeface="Odibee Sans" panose="020B0604020202020204"/>
                <a:sym typeface="Odibee Sans" panose="020B0604020202020204"/>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5">
                <a:solidFill>
                  <a:schemeClr val="lt1"/>
                </a:solidFill>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panose="020B0604020202020204"/>
                <a:ea typeface="Odibee Sans" panose="020B0604020202020204"/>
                <a:cs typeface="Odibee Sans" panose="020B0604020202020204"/>
                <a:sym typeface="Odibee Sans" panose="020B0604020202020204"/>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5">
                <a:latin typeface="Odibee Sans" panose="020B0604020202020204"/>
                <a:ea typeface="Odibee Sans" panose="020B0604020202020204"/>
                <a:cs typeface="Odibee Sans" panose="020B0604020202020204"/>
                <a:sym typeface="Odibee Sans" panose="020B0604020202020204"/>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5">
                <a:latin typeface="Bellota Text" panose="020B0604020202020204"/>
                <a:ea typeface="Bellota Text" panose="020B0604020202020204"/>
                <a:cs typeface="Bellota Text" panose="020B0604020202020204"/>
                <a:sym typeface="Bellota Text"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1pPr>
            <a:lvl2pPr lvl="1">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2pPr>
            <a:lvl3pPr lvl="2">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3pPr>
            <a:lvl4pPr lvl="3">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4pPr>
            <a:lvl5pPr lvl="4">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5pPr>
            <a:lvl6pPr lvl="5">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6pPr>
            <a:lvl7pPr lvl="6">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7pPr>
            <a:lvl8pPr lvl="7">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8pPr>
            <a:lvl9pPr lvl="8">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panose="020B0604020202020204"/>
              <a:buChar char="●"/>
              <a:defRPr sz="1800">
                <a:solidFill>
                  <a:schemeClr val="dk1"/>
                </a:solidFill>
                <a:latin typeface="Didact Gothic" panose="020B0604020202020204"/>
                <a:ea typeface="Didact Gothic" panose="020B0604020202020204"/>
                <a:cs typeface="Didact Gothic" panose="020B0604020202020204"/>
                <a:sym typeface="Didact Gothic" panose="020B0604020202020204"/>
              </a:defRPr>
            </a:lvl1pPr>
            <a:lvl2pPr marL="914400" lvl="1"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2pPr>
            <a:lvl3pPr marL="1371600" lvl="2"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3pPr>
            <a:lvl4pPr marL="1828800" lvl="3"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4pPr>
            <a:lvl5pPr marL="2286000" lvl="4"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5pPr>
            <a:lvl6pPr marL="2743200" lvl="5"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6pPr>
            <a:lvl7pPr marL="3200400" lvl="6"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7pPr>
            <a:lvl8pPr marL="3657600" lvl="7"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8pPr>
            <a:lvl9pPr marL="4114800" lvl="8" indent="-317500">
              <a:lnSpc>
                <a:spcPct val="115000"/>
              </a:lnSpc>
              <a:spcBef>
                <a:spcPts val="1600"/>
              </a:spcBef>
              <a:spcAft>
                <a:spcPts val="160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9pPr>
          </a:lstStyle>
          <a:p>
            <a:endParaRPr/>
          </a:p>
        </p:txBody>
      </p:sp>
      <p:pic>
        <p:nvPicPr>
          <p:cNvPr id="3" name="Picture 2" descr="Shape&#10;&#10;Description automatically generated with medium confidence"/>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ndex.php?title=Thanh_Minh_(%C4%91%E1%BB%99i_thi%E1%BA%BFu_ni%C3%AAn)&amp;action=edit&amp;redlink=1" TargetMode="External"/><Relationship Id="rId2" Type="http://schemas.openxmlformats.org/officeDocument/2006/relationships/hyperlink" Target="https://vi.wikipedia.org/w/index.php?title=Cao_S%C6%A1n_(%C4%91%E1%BB%99i_thi%E1%BA%BFu_ni%C3%AAn)&amp;action=edit&amp;redlink=1" TargetMode="External"/><Relationship Id="rId1" Type="http://schemas.openxmlformats.org/officeDocument/2006/relationships/slideLayout" Target="../slideLayouts/slideLayout2.xml"/><Relationship Id="rId5" Type="http://schemas.openxmlformats.org/officeDocument/2006/relationships/hyperlink" Target="https://vi.wikipedia.org/w/index.php?title=Th%E1%BB%A7y_Ti%C3%AAn_(%C4%91%E1%BB%99i_thi%E1%BA%BFu_ni%C3%AAn)&amp;action=edit&amp;redlink=1" TargetMode="External"/><Relationship Id="rId4" Type="http://schemas.openxmlformats.org/officeDocument/2006/relationships/hyperlink" Target="https://vi.wikipedia.org/w/index.php?title=Thanh_Th%E1%BB%A7y_(%C4%91%E1%BB%99i_thi%E1%BA%BFu_ni%C3%AAn)&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89" name="TextBox 88"/>
          <p:cNvSpPr txBox="1"/>
          <p:nvPr/>
        </p:nvSpPr>
        <p:spPr>
          <a:xfrm>
            <a:off x="3729534" y="254174"/>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a:t>
            </a:r>
          </a:p>
        </p:txBody>
      </p:sp>
      <p:sp>
        <p:nvSpPr>
          <p:cNvPr id="93" name="TextBox 92"/>
          <p:cNvSpPr txBox="1"/>
          <p:nvPr/>
        </p:nvSpPr>
        <p:spPr>
          <a:xfrm rot="21141690">
            <a:off x="4230370" y="2137410"/>
            <a:ext cx="5626100" cy="19996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11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rPr>
              <a:t>PHẤN ĐẤU TRỞ THÀNH ĐỘI VIÊN</a:t>
            </a:r>
          </a:p>
        </p:txBody>
      </p:sp>
      <p:pic>
        <p:nvPicPr>
          <p:cNvPr id="4" name="Picture 3"/>
          <p:cNvPicPr>
            <a:picLocks noChangeAspect="1"/>
          </p:cNvPicPr>
          <p:nvPr/>
        </p:nvPicPr>
        <p:blipFill>
          <a:blip r:embed="rId3"/>
          <a:stretch>
            <a:fillRect/>
          </a:stretch>
        </p:blipFill>
        <p:spPr>
          <a:xfrm>
            <a:off x="4265098" y="1359700"/>
            <a:ext cx="3974937"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549"/>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rgbClr val="002060"/>
                </a:solidFill>
              </a:endParaRPr>
            </a:p>
          </p:txBody>
        </p:sp>
      </p:grpSp>
      <p:sp>
        <p:nvSpPr>
          <p:cNvPr id="73" name="Rounded Rectangle 17"/>
          <p:cNvSpPr/>
          <p:nvPr/>
        </p:nvSpPr>
        <p:spPr>
          <a:xfrm>
            <a:off x="2449888" y="307084"/>
            <a:ext cx="8583872" cy="1118941"/>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Để trở thành đội viên, em cần rèn luyện những phẩm chất, đức tính gì?</a:t>
            </a:r>
          </a:p>
        </p:txBody>
      </p:sp>
      <p:sp>
        <p:nvSpPr>
          <p:cNvPr id="74" name="Rounded Rectangle 18"/>
          <p:cNvSpPr/>
          <p:nvPr/>
        </p:nvSpPr>
        <p:spPr>
          <a:xfrm>
            <a:off x="2602288" y="1647786"/>
            <a:ext cx="8583872" cy="624001"/>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endParaRPr lang="en-US" sz="3200" b="1" dirty="0">
              <a:solidFill>
                <a:srgbClr val="002060"/>
              </a:solidFill>
              <a:latin typeface="Calibri" panose="020F0502020204030204" pitchFamily="34" charset="0"/>
            </a:endParaRPr>
          </a:p>
        </p:txBody>
      </p:sp>
      <p:pic>
        <p:nvPicPr>
          <p:cNvPr id="77" name="Picture 76" descr="A picture containing silhouette&#10;&#10;Description automatically generated"/>
          <p:cNvPicPr>
            <a:picLocks noChangeAspect="1"/>
          </p:cNvPicPr>
          <p:nvPr/>
        </p:nvPicPr>
        <p:blipFill rotWithShape="1">
          <a:blip r:embed="rId4"/>
          <a:srcRect t="13364" b="20025"/>
          <a:stretch>
            <a:fillRect/>
          </a:stretch>
        </p:blipFill>
        <p:spPr>
          <a:xfrm>
            <a:off x="2347207" y="1965625"/>
            <a:ext cx="6889143" cy="4784217"/>
          </a:xfrm>
          <a:prstGeom prst="rect">
            <a:avLst/>
          </a:prstGeom>
        </p:spPr>
      </p:pic>
      <p:sp>
        <p:nvSpPr>
          <p:cNvPr id="78" name="Rounded Rectangle 3"/>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sym typeface="+mn-ea"/>
              </a:rPr>
              <a:t>Muốn trở thành đội viên, mỗi HS đều phải cố gắng thực hiện những công việc mình tự đặt ra trong bản kế hoạch.</a:t>
            </a: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animEffect transition="in" filter="fade">
                                      <p:cBhvr>
                                        <p:cTn id="18" dur="500"/>
                                        <p:tgtEl>
                                          <p:spTgt spid="77"/>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fltVal val="0"/>
                                          </p:val>
                                        </p:tav>
                                        <p:tav tm="100000">
                                          <p:val>
                                            <p:strVal val="#ppt_w"/>
                                          </p:val>
                                        </p:tav>
                                      </p:tavLst>
                                    </p:anim>
                                    <p:anim calcmode="lin" valueType="num">
                                      <p:cBhvr>
                                        <p:cTn id="23" dur="1000" fill="hold"/>
                                        <p:tgtEl>
                                          <p:spTgt spid="78"/>
                                        </p:tgtEl>
                                        <p:attrNameLst>
                                          <p:attrName>ppt_h</p:attrName>
                                        </p:attrNameLst>
                                      </p:cBhvr>
                                      <p:tavLst>
                                        <p:tav tm="0">
                                          <p:val>
                                            <p:fltVal val="0"/>
                                          </p:val>
                                        </p:tav>
                                        <p:tav tm="100000">
                                          <p:val>
                                            <p:strVal val="#ppt_h"/>
                                          </p:val>
                                        </p:tav>
                                      </p:tavLst>
                                    </p:anim>
                                    <p:anim calcmode="lin" valueType="num">
                                      <p:cBhvr>
                                        <p:cTn id="24" dur="1000" fill="hold"/>
                                        <p:tgtEl>
                                          <p:spTgt spid="78"/>
                                        </p:tgtEl>
                                        <p:attrNameLst>
                                          <p:attrName>style.rotation</p:attrName>
                                        </p:attrNameLst>
                                      </p:cBhvr>
                                      <p:tavLst>
                                        <p:tav tm="0">
                                          <p:val>
                                            <p:fltVal val="90"/>
                                          </p:val>
                                        </p:tav>
                                        <p:tav tm="100000">
                                          <p:val>
                                            <p:fltVal val="0"/>
                                          </p:val>
                                        </p:tav>
                                      </p:tavLst>
                                    </p:anim>
                                    <p:animEffect transition="in" filter="fade">
                                      <p:cBhvr>
                                        <p:cTn id="2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p:cNvGrpSpPr/>
          <p:nvPr/>
        </p:nvGrpSpPr>
        <p:grpSpPr>
          <a:xfrm>
            <a:off x="4514851" y="0"/>
            <a:ext cx="7052310" cy="3429000"/>
            <a:chOff x="7027291" y="1235167"/>
            <a:chExt cx="3939869" cy="2373588"/>
          </a:xfrm>
        </p:grpSpPr>
        <p:grpSp>
          <p:nvGrpSpPr>
            <p:cNvPr id="152" name="Group 151"/>
            <p:cNvGrpSpPr/>
            <p:nvPr/>
          </p:nvGrpSpPr>
          <p:grpSpPr>
            <a:xfrm>
              <a:off x="7027291" y="1235167"/>
              <a:ext cx="3939869" cy="2373588"/>
              <a:chOff x="1198800" y="1420752"/>
              <a:chExt cx="2017727" cy="1828800"/>
            </a:xfrm>
          </p:grpSpPr>
          <p:pic>
            <p:nvPicPr>
              <p:cNvPr id="154" name="图片 7"/>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p:cNvSpPr/>
            <p:nvPr/>
          </p:nvSpPr>
          <p:spPr>
            <a:xfrm>
              <a:off x="7300101" y="2091919"/>
              <a:ext cx="3394261" cy="12136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phấn đấu</a:t>
              </a: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0070C0"/>
                  </a:solidFill>
                  <a:latin typeface="Arial" panose="020B0604020202020204" pitchFamily="34" charset="0"/>
                  <a:cs typeface="Arial" panose="020B0604020202020204" pitchFamily="34" charset="0"/>
                </a:rPr>
                <a:t>trở thành đội viên</a:t>
              </a: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8080" y="1479663"/>
            <a:ext cx="6862245" cy="1076325"/>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en-US" sz="3200" dirty="0">
                <a:solidFill>
                  <a:srgbClr val="002060"/>
                </a:solidFill>
                <a:cs typeface="Arial" panose="020B0604020202020204" pitchFamily="34" charset="0"/>
              </a:rPr>
              <a:t>Cố gắng</a:t>
            </a:r>
            <a:r>
              <a:rPr lang="vi-VN" sz="3200" dirty="0">
                <a:solidFill>
                  <a:srgbClr val="002060"/>
                </a:solidFill>
                <a:cs typeface="Arial" panose="020B0604020202020204" pitchFamily="34" charset="0"/>
              </a:rPr>
              <a:t>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20B0604020202020204" pitchFamily="2" charset="0"/>
                <a:cs typeface="Times New Roman" panose="02020603050405020304" pitchFamily="18" charset="0"/>
              </a:rPr>
              <a:t>Tạm biệt và </a:t>
            </a:r>
            <a:br>
              <a:rPr lang="en-US" sz="6400" b="1">
                <a:solidFill>
                  <a:srgbClr val="FFFFFF"/>
                </a:solidFill>
                <a:latin typeface="Lobster" panose="020B0604020202020204" pitchFamily="2" charset="0"/>
                <a:cs typeface="Times New Roman" panose="02020603050405020304" pitchFamily="18" charset="0"/>
              </a:rPr>
            </a:br>
            <a:r>
              <a:rPr lang="en-US" sz="6400" b="1">
                <a:solidFill>
                  <a:srgbClr val="FFFFFF"/>
                </a:solidFill>
                <a:latin typeface="Lobster" panose="020B0604020202020204" pitchFamily="2" charset="0"/>
                <a:cs typeface="Times New Roman" panose="02020603050405020304" pitchFamily="18" charset="0"/>
              </a:rPr>
              <a:t>hẹn gặp lại</a:t>
            </a:r>
            <a:endParaRPr lang="en-US" sz="6400" b="1" dirty="0">
              <a:solidFill>
                <a:srgbClr val="FFFFFF"/>
              </a:solidFill>
              <a:latin typeface="Lobster" panose="020B0604020202020204"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4" name="Google Shape;2379;p56"/>
          <p:cNvGrpSpPr/>
          <p:nvPr/>
        </p:nvGrpSpPr>
        <p:grpSpPr>
          <a:xfrm>
            <a:off x="10188858" y="3476338"/>
            <a:ext cx="820447" cy="877613"/>
            <a:chOff x="-222388" y="1680158"/>
            <a:chExt cx="776827" cy="778853"/>
          </a:xfrm>
        </p:grpSpPr>
        <p:sp>
          <p:nvSpPr>
            <p:cNvPr id="145"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5"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6"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7"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8" name="Google Shape;2846;p61"/>
          <p:cNvGrpSpPr/>
          <p:nvPr/>
        </p:nvGrpSpPr>
        <p:grpSpPr>
          <a:xfrm>
            <a:off x="1063713" y="2884361"/>
            <a:ext cx="2210712" cy="2258759"/>
            <a:chOff x="3963500" y="2652800"/>
            <a:chExt cx="2182750" cy="2456900"/>
          </a:xfrm>
        </p:grpSpPr>
        <p:grpSp>
          <p:nvGrpSpPr>
            <p:cNvPr id="159" name="Google Shape;2847;p61"/>
            <p:cNvGrpSpPr/>
            <p:nvPr/>
          </p:nvGrpSpPr>
          <p:grpSpPr>
            <a:xfrm>
              <a:off x="3963500" y="2652800"/>
              <a:ext cx="2182750" cy="2456900"/>
              <a:chOff x="3963500" y="2652800"/>
              <a:chExt cx="2182750" cy="2456900"/>
            </a:xfrm>
          </p:grpSpPr>
          <p:sp>
            <p:nvSpPr>
              <p:cNvPr id="161" name="Google Shape;2848;p61"/>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2" name="Google Shape;2849;p61"/>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3" name="Google Shape;2850;p61"/>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4" name="Google Shape;2851;p61"/>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5" name="Google Shape;2852;p61"/>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 name="Google Shape;2853;p61"/>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7" name="Google Shape;2854;p61"/>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8" name="Google Shape;2855;p61"/>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9" name="Google Shape;2856;p61"/>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0" name="Google Shape;2857;p61"/>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1" name="Google Shape;2858;p61"/>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2" name="Google Shape;2859;p61"/>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3" name="Google Shape;2860;p61"/>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4" name="Google Shape;2861;p61"/>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5" name="Google Shape;2862;p61"/>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6" name="Google Shape;2863;p61"/>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7" name="Google Shape;2864;p61"/>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8" name="Google Shape;2865;p61"/>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9" name="Google Shape;2866;p61"/>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0" name="Google Shape;2867;p61"/>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1" name="Google Shape;2868;p61"/>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2" name="Google Shape;2869;p61"/>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3" name="Google Shape;2870;p61"/>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4" name="Google Shape;2871;p61"/>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5" name="Google Shape;2872;p61"/>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6" name="Google Shape;2873;p61"/>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7" name="Google Shape;2874;p61"/>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8" name="Google Shape;2875;p61"/>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9" name="Google Shape;2876;p61"/>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0" name="Google Shape;2877;p61"/>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1" name="Google Shape;2878;p61"/>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2" name="Google Shape;2879;p61"/>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3" name="Google Shape;2880;p61"/>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4" name="Google Shape;2881;p61"/>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5" name="Google Shape;2882;p61"/>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6" name="Google Shape;2883;p61"/>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7" name="Google Shape;2884;p61"/>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8" name="Google Shape;2885;p61"/>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9" name="Google Shape;2886;p61"/>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0" name="Google Shape;2887;p61"/>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1" name="Google Shape;2888;p61"/>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2" name="Google Shape;2889;p61"/>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3" name="Google Shape;2890;p61"/>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4" name="Google Shape;2891;p61"/>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5" name="Google Shape;2892;p61"/>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6" name="Google Shape;2893;p61"/>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7" name="Google Shape;2894;p61"/>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8" name="Google Shape;2895;p61"/>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9" name="Google Shape;2896;p61"/>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0" name="Google Shape;2897;p61"/>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1" name="Google Shape;2898;p61"/>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2" name="Google Shape;2899;p61"/>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3" name="Google Shape;2900;p61"/>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4" name="Google Shape;2901;p61"/>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5" name="Google Shape;2902;p61"/>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6" name="Google Shape;2903;p61"/>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7" name="Google Shape;2904;p61"/>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8" name="Google Shape;2905;p61"/>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9" name="Google Shape;2906;p61"/>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0" name="Google Shape;2907;p61"/>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1" name="Google Shape;2908;p61"/>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 name="Google Shape;2909;p61"/>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 name="Google Shape;2910;p61"/>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 name="Google Shape;2911;p61"/>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 name="Google Shape;2912;p61"/>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 name="Google Shape;2913;p61"/>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 name="Google Shape;2914;p61"/>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8" name="Google Shape;2915;p61"/>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9" name="Google Shape;2916;p61"/>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60" name="Google Shape;2917;p61"/>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 name="Google Shape;2379;p56"/>
          <p:cNvGrpSpPr/>
          <p:nvPr/>
        </p:nvGrpSpPr>
        <p:grpSpPr>
          <a:xfrm>
            <a:off x="9670613" y="3963254"/>
            <a:ext cx="616868" cy="616417"/>
            <a:chOff x="-222388" y="1680158"/>
            <a:chExt cx="776827" cy="778853"/>
          </a:xfrm>
        </p:grpSpPr>
        <p:sp>
          <p:nvSpPr>
            <p:cNvPr id="231"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shot (1200)"/>
          <p:cNvPicPr>
            <a:picLocks noChangeAspect="1"/>
          </p:cNvPicPr>
          <p:nvPr/>
        </p:nvPicPr>
        <p:blipFill>
          <a:blip r:embed="rId2"/>
          <a:stretch>
            <a:fillRect/>
          </a:stretch>
        </p:blipFill>
        <p:spPr>
          <a:xfrm>
            <a:off x="1005840" y="574675"/>
            <a:ext cx="10797540" cy="5992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051560" y="1078865"/>
            <a:ext cx="10332720" cy="4030980"/>
          </a:xfrm>
          <a:prstGeom prst="rect">
            <a:avLst/>
          </a:prstGeom>
          <a:noFill/>
          <a:ln w="9525">
            <a:noFill/>
          </a:ln>
        </p:spPr>
        <p:txBody>
          <a:bodyPr wrap="square">
            <a:spAutoFit/>
          </a:bodyPr>
          <a:lstStyle/>
          <a:p>
            <a:pPr indent="0"/>
            <a:r>
              <a:rPr lang="en-US" sz="3200" b="1">
                <a:solidFill>
                  <a:srgbClr val="FF0000"/>
                </a:solidFill>
                <a:latin typeface="Times New Roman" panose="02020603050405020304" pitchFamily="18" charset="0"/>
                <a:ea typeface="SimSun" panose="02010600030101010101" pitchFamily="2" charset="-122"/>
              </a:rPr>
              <a:t>Anh Kim Đồng (1929 – 15 tháng 2 năm 1943) tên thật là Nông Văn Dèn một thiếu niên người dân tộc Nùng, ở thôn Nà Mạ, xã Trường Hà, huyện Hà Quảng, tỉnh Cao Bằng. Anh là người đội trưởng đầu tiên của tổ chức Đội Thiếu niên Tiền phong Hồ Chí Minh. Đội TNTP HCM được thành lập ngày 15 tháng 5 năm 1941. Bí danh của năm đội viên đầu tiên là: Kim Đồng, </a:t>
            </a:r>
            <a:r>
              <a:rPr lang="en-US" sz="3200" b="1" u="sng">
                <a:solidFill>
                  <a:srgbClr val="FF0000"/>
                </a:solidFill>
                <a:latin typeface="Times New Roman" panose="02020603050405020304" pitchFamily="18" charset="0"/>
                <a:ea typeface="SimSun" panose="02010600030101010101" pitchFamily="2" charset="-122"/>
                <a:hlinkClick r:id="rId2" tooltip="Cao Sơn (đội thiếu niên) (trang chưa được viết)"/>
              </a:rPr>
              <a:t>Cao Sơn</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3" tooltip="Thanh Minh (đội thiếu niên) (trang chưa được viết)"/>
              </a:rPr>
              <a:t>Thanh Minh</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4" tooltip="Thanh Thủy (đội thiếu niên) (trang chưa được viết)"/>
              </a:rPr>
              <a:t>Thanh Thủy</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5" tooltip="Thủy Tiên (đội thiếu niên) (trang chưa được viết)"/>
              </a:rPr>
              <a:t>Thủy Tiên</a:t>
            </a:r>
            <a:r>
              <a:rPr lang="en-US" sz="3200" b="1">
                <a:solidFill>
                  <a:srgbClr val="FF0000"/>
                </a:solidFill>
                <a:latin typeface="Times New Roman" panose="02020603050405020304" pitchFamily="18" charset="0"/>
                <a:ea typeface="SimSun" panose="02010600030101010101" pitchFamily="2"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6" name="Google Shape;586;p27"/>
          <p:cNvSpPr txBox="1">
            <a:spLocks noGrp="1"/>
          </p:cNvSpPr>
          <p:nvPr>
            <p:ph type="ctrTitle"/>
          </p:nvPr>
        </p:nvSpPr>
        <p:spPr>
          <a:xfrm rot="-182">
            <a:off x="2992372" y="388047"/>
            <a:ext cx="8121484" cy="1194400"/>
          </a:xfrm>
          <a:prstGeom prst="rect">
            <a:avLst/>
          </a:prstGeom>
        </p:spPr>
        <p:txBody>
          <a:bodyPr spcFirstLastPara="1" wrap="square" lIns="121900" tIns="121900" rIns="121900" bIns="121900" anchor="b" anchorCtr="0">
            <a:noAutofit/>
          </a:bodyPr>
          <a:lstStyle/>
          <a:p>
            <a:r>
              <a:rPr lang="en-US" sz="4800" dirty="0">
                <a:ln w="12700">
                  <a:solidFill>
                    <a:sysClr val="windowText" lastClr="000000"/>
                  </a:solidFill>
                </a:ln>
                <a:solidFill>
                  <a:srgbClr val="FF0000"/>
                </a:solidFill>
                <a:latin typeface="+mj-lt"/>
                <a:cs typeface="Times New Roman" panose="02020603050405020304" pitchFamily="18" charset="0"/>
              </a:rPr>
              <a:t>Tìm hiểu về Đội Thiếu niên tiền phong Hồ Chí Minh</a:t>
            </a: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descr="Screenshot (1199)"/>
          <p:cNvPicPr>
            <a:picLocks noChangeAspect="1"/>
          </p:cNvPicPr>
          <p:nvPr/>
        </p:nvPicPr>
        <p:blipFill>
          <a:blip r:embed="rId3"/>
          <a:stretch>
            <a:fillRect/>
          </a:stretch>
        </p:blipFill>
        <p:spPr>
          <a:xfrm>
            <a:off x="1212215" y="1852930"/>
            <a:ext cx="10528300" cy="28676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237615" y="2038985"/>
            <a:ext cx="10677525" cy="2676525"/>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Times New Roman" panose="02020603050405020304" pitchFamily="18" charset="0"/>
              </a:rPr>
              <a:t>Ý nghĩa của chiếc khăn quàng đỏ – Hình tam giác cân, có đường cao bằng một phần tư cạnh đáy. Khăn quàng đỏ là một phần cờ Tổ quốc, màu đỏ tượng trưng cho lí tưởng cách mạng. Đeo khăn quàng đỏ, đội viên Đội Thiếu niên Tiền phong Hồ Chí Minh tự hào về Tổ quốc, về Đảng Cộng sản Việt Nam, vẽ Bác Hồ vĩ đại, vể nhân dân Việt Nam anh hùng và nguyện phấn đấu để trở thành đoàn viên Đoàn Thanh niên Cộng sản Hồ Chí Minh. Đội viên đeo khăn quàng đỏ khi đến trường, trong mọi sinh hoạt và hoạt động của Đội.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020445" y="2090420"/>
            <a:ext cx="10486390" cy="2676525"/>
          </a:xfrm>
          <a:prstGeom prst="rect">
            <a:avLst/>
          </a:prstGeom>
          <a:noFill/>
          <a:ln w="9525">
            <a:noFill/>
          </a:ln>
        </p:spPr>
        <p:txBody>
          <a:bodyPr wrap="square">
            <a:spAutoFit/>
          </a:bodyPr>
          <a:lstStyle/>
          <a:p>
            <a:pPr indent="0"/>
            <a:r>
              <a:rPr lang="en-US" sz="2400" b="1">
                <a:solidFill>
                  <a:srgbClr val="FF0000"/>
                </a:solidFill>
                <a:latin typeface="Times New Roman" panose="02020603050405020304" pitchFamily="18" charset="0"/>
              </a:rPr>
              <a:t>Ý nghĩa của biểu tượng Búp măng non – Hình tròn, ở trong có hình búp măng non trên nền cờ đỏ sao vàng, ở dưới có băng chữ "SẴN SÀNG”. Nền đỏ sao vàng là cờ Tổ quốc, Búp măng non tượng trưng cho lửa tuổi thiếu niên là thế hệ tương lai của dân tộc Việt Nam anh hùng. Băng chữ “SẴN SÀNG” là khẩu hiệu hành động của Đội Thiếu niên Tiền phong Hồ Chí Minh. Đeo huy hiệu Đội nhắc nhở đội viên học tập và rèn luyện để sẵn sàng kế tục sự nghiệp cách mạng vinh quang của Đảng, của Bác Hồ và của dân tộc.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525</Words>
  <Application>Microsoft Office PowerPoint</Application>
  <PresentationFormat>Widescreen</PresentationFormat>
  <Paragraphs>23</Paragraphs>
  <Slides>13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SVN-Shintia Scriptca</vt:lpstr>
      <vt:lpstr>Lobster</vt:lpstr>
      <vt:lpstr>Times New Roman</vt:lpstr>
      <vt:lpstr>Didact Gothic</vt:lpstr>
      <vt:lpstr>Odibee Sans</vt:lpstr>
      <vt:lpstr>Roboto Condensed</vt:lpstr>
      <vt:lpstr>Calibri</vt:lpstr>
      <vt:lpstr>UTM Spring</vt:lpstr>
      <vt:lpstr>Bellota Text</vt:lpstr>
      <vt:lpstr>Pattaya</vt:lpstr>
      <vt:lpstr>End of the School Year by Slidesgo</vt:lpstr>
      <vt:lpstr>PowerPoint Presentation</vt:lpstr>
      <vt:lpstr>Khởi động</vt:lpstr>
      <vt:lpstr>Khám phá</vt:lpstr>
      <vt:lpstr>PowerPoint Presentation</vt:lpstr>
      <vt:lpstr>PowerPoint Presentation</vt:lpstr>
      <vt:lpstr>Tìm hiểu về Đội Thiếu niên tiền phong Hồ Chí Minh</vt:lpstr>
      <vt:lpstr>PowerPoint Presentation</vt:lpstr>
      <vt:lpstr>PowerPoint Presentation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PHAM THUỶ</cp:lastModifiedBy>
  <cp:revision>22</cp:revision>
  <dcterms:created xsi:type="dcterms:W3CDTF">2022-01-01T01:54:00Z</dcterms:created>
  <dcterms:modified xsi:type="dcterms:W3CDTF">2024-11-26T05:57:36Z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FF18DD1444E34559B770EE3B335C3D1B</vt:lpwstr>
  </property>
  <property fmtid="{D5CDD505-2E9C-101B-9397-08002B2CF9AE}" pid="3" name="KSOProductBuildVer">
    <vt:lpwstr>1033-11.2.0.11191</vt:lpwstr>
  </property>
</Properties>
</file>