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7" r:id="rId4"/>
    <p:sldId id="266" r:id="rId5"/>
    <p:sldId id="268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7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7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3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6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2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0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9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9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5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64839-5AA9-4A48-9F5E-D93485F46B3A}" type="datetimeFigureOut">
              <a:rPr lang="en-US" smtClean="0"/>
              <a:t>13/09/2024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74B97-B351-4F71-9B7A-6ED73394A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>
          <a:xfrm>
            <a:off x="2692400" y="161877"/>
            <a:ext cx="6819142" cy="816023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KHÁM PHÁ 2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490293" y="1094012"/>
            <a:ext cx="1122335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7)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7593" y="2441230"/>
            <a:ext cx="54640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 Khoa học lớp 5 Kết nối tri thức Bài 1: Thành phần và vai trò của đất đối với cây trồ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513" y="2135072"/>
            <a:ext cx="5068153" cy="3922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636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0562" y="419248"/>
            <a:ext cx="62120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4" descr=" Khoa học lớp 5 Kết nối tri thức Bài 1: Thành phần và vai trò của đất đối với cây trồ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50" y="1242850"/>
            <a:ext cx="4205958" cy="51579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5404323" y="1242850"/>
            <a:ext cx="6096000" cy="38904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i="0" dirty="0" smtClean="0">
                <a:solidFill>
                  <a:srgbClr val="00B050"/>
                </a:solidFill>
                <a:effectLst/>
                <a:latin typeface="Open Sans"/>
              </a:rPr>
              <a:t>Trả lời:</a:t>
            </a:r>
            <a:endParaRPr lang="vi-VN" sz="2800" b="0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vi-VN" sz="2800" b="0" i="0" dirty="0" smtClean="0">
                <a:solidFill>
                  <a:srgbClr val="00B050"/>
                </a:solidFill>
                <a:effectLst/>
                <a:latin typeface="Open Sans"/>
              </a:rPr>
              <a:t>- Rễ cây lấy nước, chất khoáng, không khí,… từ đất.</a:t>
            </a:r>
          </a:p>
          <a:p>
            <a:pPr algn="just">
              <a:lnSpc>
                <a:spcPct val="150000"/>
              </a:lnSpc>
            </a:pPr>
            <a:r>
              <a:rPr lang="vi-VN" sz="2800" b="0" i="0" dirty="0" smtClean="0">
                <a:solidFill>
                  <a:srgbClr val="00B050"/>
                </a:solidFill>
                <a:effectLst/>
                <a:latin typeface="Open Sans"/>
              </a:rPr>
              <a:t>- Cây có thể đứng vững, không bị đổ nhờ bộ rễ cây phát triển cắm rễ sâu trong lòng đất.</a:t>
            </a:r>
            <a:endParaRPr lang="vi-VN" sz="2800" b="0" i="0" dirty="0">
              <a:solidFill>
                <a:srgbClr val="00B050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1252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2209800" y="177800"/>
            <a:ext cx="7366000" cy="9906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EM CÓ BIẾT ( TRANG 7)</a:t>
            </a:r>
            <a:endParaRPr lang="en-US" sz="2800" dirty="0"/>
          </a:p>
        </p:txBody>
      </p:sp>
      <p:sp>
        <p:nvSpPr>
          <p:cNvPr id="5" name="Down Ribbon 4"/>
          <p:cNvSpPr/>
          <p:nvPr/>
        </p:nvSpPr>
        <p:spPr>
          <a:xfrm>
            <a:off x="2857500" y="1409700"/>
            <a:ext cx="6413500" cy="6223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VÂN DỤNG 1:</a:t>
            </a:r>
            <a:endParaRPr lang="en-US" sz="28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257300" y="2273300"/>
            <a:ext cx="7023100" cy="63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1/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bày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cây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trồng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1257300" y="3320702"/>
            <a:ext cx="1000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1/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Trả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lời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:</a:t>
            </a:r>
            <a:r>
              <a:rPr lang="vi-VN" sz="2800" b="0" i="0" dirty="0" smtClean="0">
                <a:solidFill>
                  <a:srgbClr val="FF0000"/>
                </a:solidFill>
                <a:effectLst/>
                <a:latin typeface="Open Sans"/>
              </a:rPr>
              <a:t>Vai trò của đất đối với cây trồng là: Đất giữ cho cây đứng vững, cung cấp dinh dưỡng (chất khoáng, mùn), không khí, nước đảm bảo cho cây sống và phát triển.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6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>
          <a:xfrm>
            <a:off x="3466531" y="0"/>
            <a:ext cx="5104263" cy="57320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VẬN DỤNG 2</a:t>
            </a:r>
            <a:endParaRPr lang="en-US" sz="2800" b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5438" y="585953"/>
            <a:ext cx="1049512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2.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Quan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sát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Hình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 9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và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cho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biết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-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Hoạt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động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đang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diễn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ra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trong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mỗi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hình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làm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thay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đổi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thành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phần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nào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của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-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Tác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của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từng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hoạt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động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đối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với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pic>
        <p:nvPicPr>
          <p:cNvPr id="7" name="Picture 6" descr=" Khoa học lớp 5 Kết nối tri thức Bài 1: Thành phần và vai trò của đất đối với cây trồ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38" y="2620370"/>
            <a:ext cx="10897738" cy="40670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715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3035300" y="368300"/>
            <a:ext cx="5257800" cy="8001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KHÁM PHÁ 2</a:t>
            </a:r>
            <a:endParaRPr lang="en-US" sz="2800" b="1" dirty="0"/>
          </a:p>
        </p:txBody>
      </p:sp>
      <p:sp>
        <p:nvSpPr>
          <p:cNvPr id="5" name="Down Ribbon 4"/>
          <p:cNvSpPr/>
          <p:nvPr/>
        </p:nvSpPr>
        <p:spPr>
          <a:xfrm>
            <a:off x="2654300" y="1295400"/>
            <a:ext cx="6413500" cy="6223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VÂN DỤNG 3: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1282700" y="2044700"/>
            <a:ext cx="980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3.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Kể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những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hoạt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động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làm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tăng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vai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trò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của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đối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với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cây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trồng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mà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em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FF0000"/>
                </a:solidFill>
                <a:effectLst/>
                <a:latin typeface="Open Sans"/>
              </a:rPr>
              <a:t>biết</a:t>
            </a:r>
            <a:r>
              <a:rPr lang="en-US" sz="2800" b="0" i="0" dirty="0" smtClean="0">
                <a:solidFill>
                  <a:srgbClr val="FF0000"/>
                </a:solidFill>
                <a:effectLst/>
                <a:latin typeface="Open Sans"/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2700" y="3476536"/>
            <a:ext cx="10058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0" dirty="0" err="1" smtClean="0">
                <a:solidFill>
                  <a:srgbClr val="00B050"/>
                </a:solidFill>
                <a:effectLst/>
                <a:latin typeface="Open Sans"/>
              </a:rPr>
              <a:t>Trả</a:t>
            </a:r>
            <a:r>
              <a:rPr lang="en-US" sz="2800" b="1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1" i="0" dirty="0" err="1" smtClean="0">
                <a:solidFill>
                  <a:srgbClr val="00B050"/>
                </a:solidFill>
                <a:effectLst/>
                <a:latin typeface="Open Sans"/>
              </a:rPr>
              <a:t>lời</a:t>
            </a:r>
            <a:r>
              <a:rPr lang="en-US" sz="2800" b="1" i="0" dirty="0" smtClean="0">
                <a:solidFill>
                  <a:srgbClr val="00B050"/>
                </a:solidFill>
                <a:effectLst/>
                <a:latin typeface="Open Sans"/>
              </a:rPr>
              <a:t>:</a:t>
            </a:r>
            <a:endParaRPr lang="en-US" sz="2800" b="0" i="0" dirty="0" smtClean="0">
              <a:solidFill>
                <a:srgbClr val="00B050"/>
              </a:solidFill>
              <a:effectLst/>
              <a:latin typeface="Open Sans"/>
            </a:endParaRPr>
          </a:p>
          <a:p>
            <a:pPr algn="just"/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Những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hoạt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động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làm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tăng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vai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trò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của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đối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với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cây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trồng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mà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em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biết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: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Cày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,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bừa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/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đập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,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lên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luống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,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xới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,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vun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đất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vào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 </a:t>
            </a:r>
            <a:r>
              <a:rPr lang="en-US" sz="2800" b="0" i="0" dirty="0" err="1" smtClean="0">
                <a:solidFill>
                  <a:srgbClr val="00B050"/>
                </a:solidFill>
                <a:effectLst/>
                <a:latin typeface="Open Sans"/>
              </a:rPr>
              <a:t>gốc</a:t>
            </a:r>
            <a:r>
              <a:rPr lang="en-US" sz="2800" b="0" i="0" dirty="0" smtClean="0">
                <a:solidFill>
                  <a:srgbClr val="00B050"/>
                </a:solidFill>
                <a:effectLst/>
                <a:latin typeface="Open Sans"/>
              </a:rPr>
              <a:t>, ….</a:t>
            </a:r>
            <a:endParaRPr lang="en-US" sz="2800" b="0" i="0" dirty="0">
              <a:solidFill>
                <a:srgbClr val="00B050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63604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2934269" y="182365"/>
            <a:ext cx="6209731" cy="55273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EM CÓ THỂ 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91319" y="458733"/>
            <a:ext cx="1142317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luống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xói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04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584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NgocNinh</cp:lastModifiedBy>
  <cp:revision>6</cp:revision>
  <dcterms:created xsi:type="dcterms:W3CDTF">2024-05-30T08:36:57Z</dcterms:created>
  <dcterms:modified xsi:type="dcterms:W3CDTF">2024-09-13T14:52:00Z</dcterms:modified>
</cp:coreProperties>
</file>