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3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6455"/>
            <a:ext cx="6892555" cy="2112818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1047" y="496457"/>
            <a:ext cx="11711885" cy="10642024"/>
          </a:xfrm>
          <a:prstGeom prst="rect">
            <a:avLst/>
          </a:prstGeom>
        </p:spPr>
        <p:txBody>
          <a:bodyPr/>
          <a:lstStyle>
            <a:lvl1pPr>
              <a:defRPr sz="5818"/>
            </a:lvl1pPr>
            <a:lvl2pPr>
              <a:defRPr sz="5091"/>
            </a:lvl2pPr>
            <a:lvl3pPr>
              <a:defRPr sz="4364"/>
            </a:lvl3pPr>
            <a:lvl4pPr>
              <a:defRPr sz="3636"/>
            </a:lvl4pPr>
            <a:lvl5pPr>
              <a:defRPr sz="3636"/>
            </a:lvl5pPr>
            <a:lvl6pPr>
              <a:defRPr sz="3636"/>
            </a:lvl6pPr>
            <a:lvl7pPr>
              <a:defRPr sz="3636"/>
            </a:lvl7pPr>
            <a:lvl8pPr>
              <a:defRPr sz="3636"/>
            </a:lvl8pPr>
            <a:lvl9pPr>
              <a:defRPr sz="36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7524" y="2609276"/>
            <a:ext cx="6892555" cy="85292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50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434" y="8728364"/>
            <a:ext cx="12570273" cy="1030433"/>
          </a:xfrm>
          <a:prstGeom prst="rect">
            <a:avLst/>
          </a:prstGeom>
        </p:spPr>
        <p:txBody>
          <a:bodyPr anchor="b"/>
          <a:lstStyle>
            <a:lvl1pPr algn="l">
              <a:defRPr sz="363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6434" y="1114136"/>
            <a:ext cx="12570273" cy="7481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18"/>
            </a:lvl1pPr>
            <a:lvl2pPr marL="831281" indent="0">
              <a:buNone/>
              <a:defRPr sz="5091"/>
            </a:lvl2pPr>
            <a:lvl3pPr marL="1662562" indent="0">
              <a:buNone/>
              <a:defRPr sz="4364"/>
            </a:lvl3pPr>
            <a:lvl4pPr marL="2493843" indent="0">
              <a:buNone/>
              <a:defRPr sz="3636"/>
            </a:lvl4pPr>
            <a:lvl5pPr marL="3325124" indent="0">
              <a:buNone/>
              <a:defRPr sz="3636"/>
            </a:lvl5pPr>
            <a:lvl6pPr marL="4156405" indent="0">
              <a:buNone/>
              <a:defRPr sz="3636"/>
            </a:lvl6pPr>
            <a:lvl7pPr marL="4987686" indent="0">
              <a:buNone/>
              <a:defRPr sz="3636"/>
            </a:lvl7pPr>
            <a:lvl8pPr marL="5818967" indent="0">
              <a:buNone/>
              <a:defRPr sz="3636"/>
            </a:lvl8pPr>
            <a:lvl9pPr marL="6650248" indent="0">
              <a:buNone/>
              <a:defRPr sz="36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6434" y="9758797"/>
            <a:ext cx="12570273" cy="1463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45"/>
            </a:lvl1pPr>
            <a:lvl2pPr marL="831281" indent="0">
              <a:buNone/>
              <a:defRPr sz="2182"/>
            </a:lvl2pPr>
            <a:lvl3pPr marL="1662562" indent="0">
              <a:buNone/>
              <a:defRPr sz="1818"/>
            </a:lvl3pPr>
            <a:lvl4pPr marL="2493843" indent="0">
              <a:buNone/>
              <a:defRPr sz="1636"/>
            </a:lvl4pPr>
            <a:lvl5pPr marL="3325124" indent="0">
              <a:buNone/>
              <a:defRPr sz="1636"/>
            </a:lvl5pPr>
            <a:lvl6pPr marL="4156405" indent="0">
              <a:buNone/>
              <a:defRPr sz="1636"/>
            </a:lvl6pPr>
            <a:lvl7pPr marL="4987686" indent="0">
              <a:buNone/>
              <a:defRPr sz="1636"/>
            </a:lvl7pPr>
            <a:lvl8pPr marL="5818967" indent="0">
              <a:buNone/>
              <a:defRPr sz="1636"/>
            </a:lvl8pPr>
            <a:lvl9pPr marL="6650248" indent="0">
              <a:buNone/>
              <a:defRPr sz="163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70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15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189079" y="499345"/>
            <a:ext cx="4713853" cy="1063913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22" y="499345"/>
            <a:ext cx="13792382" cy="106391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60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4484" y="-61176"/>
            <a:ext cx="12192002" cy="6858000"/>
            <a:chOff x="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2" name="Straight Connector 51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 userDrawn="1"/>
        </p:nvGrpSpPr>
        <p:grpSpPr>
          <a:xfrm rot="20376177">
            <a:off x="-1259516" y="4223594"/>
            <a:ext cx="4123961" cy="4071268"/>
            <a:chOff x="-1575619" y="4152315"/>
            <a:chExt cx="4123961" cy="407126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 userDrawn="1"/>
        </p:nvGrpSpPr>
        <p:grpSpPr>
          <a:xfrm rot="6623823" flipV="1">
            <a:off x="9663853" y="-1538827"/>
            <a:ext cx="4123961" cy="4071268"/>
            <a:chOff x="-1575619" y="4152315"/>
            <a:chExt cx="4123961" cy="4071268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42855" flipH="1" flipV="1">
              <a:off x="-880331" y="3457027"/>
              <a:ext cx="2558989" cy="394956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26499">
              <a:off x="514606" y="5084698"/>
              <a:ext cx="2033736" cy="3138885"/>
            </a:xfrm>
            <a:prstGeom prst="rect">
              <a:avLst/>
            </a:prstGeom>
          </p:spPr>
        </p:pic>
      </p:grp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113" y="5917276"/>
            <a:ext cx="1161217" cy="108864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59" y="-58322"/>
            <a:ext cx="1161217" cy="108864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27" y="5752603"/>
            <a:ext cx="4572000" cy="962025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8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0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52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2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285" y="3873503"/>
            <a:ext cx="17807885" cy="26727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2568" y="7065818"/>
            <a:ext cx="14665318" cy="31865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62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25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5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1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50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17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524" y="2909457"/>
            <a:ext cx="18855407" cy="82290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5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4943" y="8012548"/>
            <a:ext cx="17807885" cy="2476500"/>
          </a:xfrm>
          <a:prstGeom prst="rect">
            <a:avLst/>
          </a:prstGeom>
        </p:spPr>
        <p:txBody>
          <a:bodyPr anchor="t"/>
          <a:lstStyle>
            <a:lvl1pPr algn="l">
              <a:defRPr sz="727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4943" y="5284935"/>
            <a:ext cx="17807885" cy="27276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36">
                <a:solidFill>
                  <a:schemeClr val="tx1">
                    <a:tint val="75000"/>
                  </a:schemeClr>
                </a:solidFill>
              </a:defRPr>
            </a:lvl1pPr>
            <a:lvl2pPr marL="831281" indent="0">
              <a:buNone/>
              <a:defRPr sz="3273">
                <a:solidFill>
                  <a:schemeClr val="tx1">
                    <a:tint val="75000"/>
                  </a:schemeClr>
                </a:solidFill>
              </a:defRPr>
            </a:lvl2pPr>
            <a:lvl3pPr marL="1662562" indent="0">
              <a:buNone/>
              <a:defRPr sz="2909">
                <a:solidFill>
                  <a:schemeClr val="tx1">
                    <a:tint val="75000"/>
                  </a:schemeClr>
                </a:solidFill>
              </a:defRPr>
            </a:lvl3pPr>
            <a:lvl4pPr marL="249384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3325124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4156405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98768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818967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6650248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362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24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49815" y="2909457"/>
            <a:ext cx="9253116" cy="8229024"/>
          </a:xfrm>
          <a:prstGeom prst="rect">
            <a:avLst/>
          </a:prstGeom>
        </p:spPr>
        <p:txBody>
          <a:bodyPr/>
          <a:lstStyle>
            <a:lvl1pPr>
              <a:defRPr sz="5091"/>
            </a:lvl1pPr>
            <a:lvl2pPr>
              <a:defRPr sz="4364"/>
            </a:lvl2pPr>
            <a:lvl3pPr>
              <a:defRPr sz="3636"/>
            </a:lvl3pPr>
            <a:lvl4pPr>
              <a:defRPr sz="3273"/>
            </a:lvl4pPr>
            <a:lvl5pPr>
              <a:defRPr sz="3273"/>
            </a:lvl5pPr>
            <a:lvl6pPr>
              <a:defRPr sz="3273"/>
            </a:lvl6pPr>
            <a:lvl7pPr>
              <a:defRPr sz="3273"/>
            </a:lvl7pPr>
            <a:lvl8pPr>
              <a:defRPr sz="3273"/>
            </a:lvl8pPr>
            <a:lvl9pPr>
              <a:defRPr sz="32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24" y="2791114"/>
            <a:ext cx="9256755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524" y="3954318"/>
            <a:ext cx="9256755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42541" y="2791114"/>
            <a:ext cx="9260391" cy="11632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364" b="1"/>
            </a:lvl1pPr>
            <a:lvl2pPr marL="831281" indent="0">
              <a:buNone/>
              <a:defRPr sz="3636" b="1"/>
            </a:lvl2pPr>
            <a:lvl3pPr marL="1662562" indent="0">
              <a:buNone/>
              <a:defRPr sz="3273" b="1"/>
            </a:lvl3pPr>
            <a:lvl4pPr marL="2493843" indent="0">
              <a:buNone/>
              <a:defRPr sz="2909" b="1"/>
            </a:lvl4pPr>
            <a:lvl5pPr marL="3325124" indent="0">
              <a:buNone/>
              <a:defRPr sz="2909" b="1"/>
            </a:lvl5pPr>
            <a:lvl6pPr marL="4156405" indent="0">
              <a:buNone/>
              <a:defRPr sz="2909" b="1"/>
            </a:lvl6pPr>
            <a:lvl7pPr marL="4987686" indent="0">
              <a:buNone/>
              <a:defRPr sz="2909" b="1"/>
            </a:lvl7pPr>
            <a:lvl8pPr marL="5818967" indent="0">
              <a:buNone/>
              <a:defRPr sz="2909" b="1"/>
            </a:lvl8pPr>
            <a:lvl9pPr marL="6650248" indent="0">
              <a:buNone/>
              <a:defRPr sz="290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642541" y="3954318"/>
            <a:ext cx="9260391" cy="7184160"/>
          </a:xfrm>
          <a:prstGeom prst="rect">
            <a:avLst/>
          </a:prstGeom>
        </p:spPr>
        <p:txBody>
          <a:bodyPr/>
          <a:lstStyle>
            <a:lvl1pPr>
              <a:defRPr sz="4364"/>
            </a:lvl1pPr>
            <a:lvl2pPr>
              <a:defRPr sz="3636"/>
            </a:lvl2pPr>
            <a:lvl3pPr>
              <a:defRPr sz="3273"/>
            </a:lvl3pPr>
            <a:lvl4pPr>
              <a:defRPr sz="2909"/>
            </a:lvl4pPr>
            <a:lvl5pPr>
              <a:defRPr sz="2909"/>
            </a:lvl5pPr>
            <a:lvl6pPr>
              <a:defRPr sz="2909"/>
            </a:lvl6pPr>
            <a:lvl7pPr>
              <a:defRPr sz="2909"/>
            </a:lvl7pPr>
            <a:lvl8pPr>
              <a:defRPr sz="2909"/>
            </a:lvl8pPr>
            <a:lvl9pPr>
              <a:defRPr sz="2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61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524" y="499342"/>
            <a:ext cx="18855407" cy="20781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5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1/23/2024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4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977" y="0"/>
            <a:ext cx="12197954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58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7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6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5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rgbClr val="222A35"/>
            </a:gs>
            <a:gs pos="0">
              <a:srgbClr val="303C4C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/>
          <p:cNvGrpSpPr/>
          <p:nvPr/>
        </p:nvGrpSpPr>
        <p:grpSpPr>
          <a:xfrm>
            <a:off x="0" y="0"/>
            <a:ext cx="12192002" cy="6858000"/>
            <a:chOff x="1" y="0"/>
            <a:chExt cx="12192002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76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4" name="Picture 10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82" name="Rounded Rectangle 81"/>
          <p:cNvSpPr/>
          <p:nvPr/>
        </p:nvSpPr>
        <p:spPr>
          <a:xfrm>
            <a:off x="1415783" y="1484421"/>
            <a:ext cx="9038815" cy="3459326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486" y="5064089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07" y="1484333"/>
            <a:ext cx="1064255" cy="106425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68" y="178734"/>
            <a:ext cx="4572000" cy="962025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1904" y="220197"/>
            <a:ext cx="9321592" cy="65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19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627749" y="545290"/>
            <a:ext cx="801251" cy="809279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vi-VN" sz="4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11112" y="585128"/>
            <a:ext cx="227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kumimoji="0" lang="vi-VN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544277" y="1699855"/>
            <a:ext cx="5513623" cy="707886"/>
            <a:chOff x="1035095" y="2380860"/>
            <a:chExt cx="5513623" cy="70788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19FA063-1A1A-42C6-A2B8-0905FE36AA04}"/>
                </a:ext>
              </a:extLst>
            </p:cNvPr>
            <p:cNvSpPr txBox="1"/>
            <p:nvPr/>
          </p:nvSpPr>
          <p:spPr>
            <a:xfrm>
              <a:off x="1035095" y="2380860"/>
              <a:ext cx="5513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a)        X  7 = 14 742</a:t>
              </a:r>
              <a:endPara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: Rounded Corners 10">
              <a:extLst>
                <a:ext uri="{FF2B5EF4-FFF2-40B4-BE49-F238E27FC236}">
                  <a16:creationId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1828564" y="2409305"/>
              <a:ext cx="835198" cy="6655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29126" y="3975648"/>
            <a:ext cx="5513623" cy="707886"/>
            <a:chOff x="1035095" y="2380860"/>
            <a:chExt cx="5513623" cy="70788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9FA063-1A1A-42C6-A2B8-0905FE36AA04}"/>
                </a:ext>
              </a:extLst>
            </p:cNvPr>
            <p:cNvSpPr txBox="1"/>
            <p:nvPr/>
          </p:nvSpPr>
          <p:spPr>
            <a:xfrm>
              <a:off x="1035095" y="2380860"/>
              <a:ext cx="55136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>
                  <a:solidFill>
                    <a:prstClr val="black"/>
                  </a:solidFill>
                  <a:latin typeface="UTM Avo" panose="02040603050506020204" pitchFamily="18" charset="0"/>
                </a:rPr>
                <a:t>b</a:t>
              </a:r>
              <a:r>
                <a:rPr kumimoji="0" lang="en-US" sz="4000" b="1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)       : 24 = 815</a:t>
              </a:r>
              <a:endPara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tangle: Rounded Corners 10">
              <a:extLst>
                <a:ext uri="{FF2B5EF4-FFF2-40B4-BE49-F238E27FC236}">
                  <a16:creationId xmlns:a16="http://schemas.microsoft.com/office/drawing/2014/main" id="{41D39CE6-9F5D-4C24-B8BB-16E2E8773A71}"/>
                </a:ext>
              </a:extLst>
            </p:cNvPr>
            <p:cNvSpPr/>
            <p:nvPr/>
          </p:nvSpPr>
          <p:spPr>
            <a:xfrm>
              <a:off x="1828564" y="2409305"/>
              <a:ext cx="835198" cy="66559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1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3563307" y="2424636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14 742 : 7</a:t>
            </a:r>
            <a:endParaRPr kumimoji="0" lang="vi-VN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3572058" y="3119223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2 106</a:t>
            </a:r>
            <a:endParaRPr kumimoji="0" lang="vi-VN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7926279" y="4657239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815 x 24</a:t>
            </a:r>
            <a:endParaRPr kumimoji="0" lang="vi-VN" sz="4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7935030" y="5365273"/>
            <a:ext cx="3872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= </a:t>
            </a: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19 560</a:t>
            </a:r>
            <a:endParaRPr kumimoji="0" lang="vi-VN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453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627749" y="690795"/>
            <a:ext cx="8950169" cy="1864147"/>
            <a:chOff x="821358" y="588908"/>
            <a:chExt cx="10535805" cy="1340810"/>
          </a:xfrm>
        </p:grpSpPr>
        <p:sp>
          <p:nvSpPr>
            <p:cNvPr id="17" name="Rounded Rectangle 16"/>
            <p:cNvSpPr/>
            <p:nvPr/>
          </p:nvSpPr>
          <p:spPr>
            <a:xfrm>
              <a:off x="821358" y="588908"/>
              <a:ext cx="10535805" cy="1340810"/>
            </a:xfrm>
            <a:prstGeom prst="roundRect">
              <a:avLst/>
            </a:prstGeom>
            <a:solidFill>
              <a:schemeClr val="bg1">
                <a:alpha val="44000"/>
              </a:schemeClr>
            </a:solidFill>
            <a:ln w="31750">
              <a:solidFill>
                <a:schemeClr val="accent2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7008" y="657738"/>
              <a:ext cx="10368726" cy="112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72 cái bút chì xếp đều vào 6 hộp. Hỏi có 760 cái bút chì cùng loại đó thì xếp được bao nhiêu hộp như thế và còn thừa mấy cái bút chì?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1962562" y="12294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Speech Bubble: Oval 34">
            <a:extLst>
              <a:ext uri="{FF2B5EF4-FFF2-40B4-BE49-F238E27FC236}">
                <a16:creationId xmlns:a16="http://schemas.microsoft.com/office/drawing/2014/main" id="{69723E99-F487-2E67-D478-372B9D739B15}"/>
              </a:ext>
            </a:extLst>
          </p:cNvPr>
          <p:cNvSpPr/>
          <p:nvPr/>
        </p:nvSpPr>
        <p:spPr>
          <a:xfrm>
            <a:off x="7800701" y="2956582"/>
            <a:ext cx="4073671" cy="3049359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CA3659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cho biết gì?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794918" y="1258283"/>
            <a:ext cx="6492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7786523" y="2956582"/>
            <a:ext cx="4102025" cy="3024060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UTM Avo" panose="02040603050506020204" pitchFamily="18" charset="0"/>
                <a:ea typeface="Cambria" panose="02040503050406030204" pitchFamily="18" charset="0"/>
              </a:rPr>
              <a:t>Bài toán hỏi gì?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9448654" y="1274482"/>
            <a:ext cx="201168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794918" y="1791211"/>
            <a:ext cx="86868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811497" y="2288915"/>
            <a:ext cx="749808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55774" y="3052645"/>
            <a:ext cx="506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tắt:</a:t>
            </a:r>
            <a:endParaRPr lang="en-US" sz="3600" b="1" u="sng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300" y="3779735"/>
            <a:ext cx="727140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 bút chì </a:t>
            </a:r>
            <a:r>
              <a:rPr lang="vi-VN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hộp</a:t>
            </a:r>
            <a:endParaRPr lang="vi-VN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760 bút chì: …..hộp, thừa …… bút chì?</a:t>
            </a:r>
            <a:endParaRPr lang="vi-VN" sz="32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85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3" grpId="0" animBg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627749" y="690795"/>
            <a:ext cx="8950169" cy="1674161"/>
            <a:chOff x="821358" y="588908"/>
            <a:chExt cx="10535805" cy="1204160"/>
          </a:xfrm>
        </p:grpSpPr>
        <p:sp>
          <p:nvSpPr>
            <p:cNvPr id="17" name="Rounded Rectangle 16"/>
            <p:cNvSpPr/>
            <p:nvPr/>
          </p:nvSpPr>
          <p:spPr>
            <a:xfrm>
              <a:off x="821358" y="588908"/>
              <a:ext cx="10535805" cy="1204160"/>
            </a:xfrm>
            <a:prstGeom prst="roundRect">
              <a:avLst/>
            </a:prstGeom>
            <a:solidFill>
              <a:schemeClr val="bg1">
                <a:alpha val="44000"/>
              </a:schemeClr>
            </a:solidFill>
            <a:ln w="31750">
              <a:solidFill>
                <a:schemeClr val="accent2">
                  <a:lumMod val="75000"/>
                </a:schemeClr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7008" y="657738"/>
              <a:ext cx="10368726" cy="1128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smtClean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 72 cái bút chì xếp đều vào 6 hộp. Hỏi có 760 cái bút chì cùng loại đó thì xếp được bao nhiêu hộp như thế và còn thừa mấy cái bút chì?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1962562" y="12294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83195" y="2657342"/>
            <a:ext cx="2390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en-US" sz="3200" b="1" u="sng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80841" y="3304616"/>
            <a:ext cx="9754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Mỗi hộp xếp số bút chì </a:t>
            </a:r>
            <a:r>
              <a:rPr lang="nl-NL" sz="3600" smtClean="0">
                <a:latin typeface="Cambria" panose="02040503050406030204" pitchFamily="18" charset="0"/>
                <a:ea typeface="Cambria" panose="02040503050406030204" pitchFamily="18" charset="0"/>
              </a:rPr>
              <a:t>là: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72 : 6 = 12 </a:t>
            </a:r>
            <a:r>
              <a:rPr lang="nl-NL" sz="3600" smtClean="0">
                <a:latin typeface="Cambria" panose="02040503050406030204" pitchFamily="18" charset="0"/>
                <a:ea typeface="Cambria" panose="02040503050406030204" pitchFamily="18" charset="0"/>
              </a:rPr>
              <a:t>(bút)</a:t>
            </a:r>
          </a:p>
          <a:p>
            <a:pPr algn="ctr"/>
            <a:r>
              <a:rPr lang="nl-NL" sz="3600" smtClean="0">
                <a:latin typeface="Cambria" panose="02040503050406030204" pitchFamily="18" charset="0"/>
                <a:ea typeface="Cambria" panose="02040503050406030204" pitchFamily="18" charset="0"/>
              </a:rPr>
              <a:t>760 bút chì xếp được số hộp và dư số bút chì là: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 smtClean="0">
                <a:latin typeface="Cambria" panose="02040503050406030204" pitchFamily="18" charset="0"/>
                <a:ea typeface="Cambria" panose="02040503050406030204" pitchFamily="18" charset="0"/>
              </a:rPr>
              <a:t>760 </a:t>
            </a:r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: 12 =  63 </a:t>
            </a:r>
            <a:r>
              <a:rPr lang="nl-NL" sz="3600" smtClean="0">
                <a:latin typeface="Cambria" panose="02040503050406030204" pitchFamily="18" charset="0"/>
                <a:ea typeface="Cambria" panose="02040503050406030204" pitchFamily="18" charset="0"/>
              </a:rPr>
              <a:t>(dư </a:t>
            </a:r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4)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nl-NL" sz="3600" smtClean="0">
                <a:latin typeface="Cambria" panose="02040503050406030204" pitchFamily="18" charset="0"/>
                <a:ea typeface="Cambria" panose="02040503050406030204" pitchFamily="18" charset="0"/>
              </a:rPr>
              <a:t>                     Đáp </a:t>
            </a:r>
            <a:r>
              <a:rPr lang="nl-NL" sz="3600">
                <a:latin typeface="Cambria" panose="02040503050406030204" pitchFamily="18" charset="0"/>
                <a:ea typeface="Cambria" panose="02040503050406030204" pitchFamily="18" charset="0"/>
              </a:rPr>
              <a:t>số: 63 hộp, thừa 4 bút chì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63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4385" y="2098730"/>
            <a:ext cx="7885413" cy="44348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604998" y="647644"/>
            <a:ext cx="8946026" cy="1569660"/>
            <a:chOff x="2604998" y="647644"/>
            <a:chExt cx="8946026" cy="156966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2604998" y="647644"/>
              <a:ext cx="722730" cy="706925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solidFill>
                <a:srgbClr val="92D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kumimoji="0" lang="vi-VN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9840" y="647644"/>
              <a:ext cx="814118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>
                  <a:latin typeface="Cambria" panose="02040503050406030204" pitchFamily="18" charset="0"/>
                  <a:ea typeface="Cambria" panose="02040503050406030204" pitchFamily="18" charset="0"/>
                </a:rPr>
                <a:t>Rô-bốt đến kho báu theo các đoạn đường ghi phép tính có kết quả là số lẻ. Hỏi kho báu ở trong toà nhà nào?</a:t>
              </a:r>
              <a:endParaRPr lang="en-US" sz="32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1944386" y="2876555"/>
            <a:ext cx="1516024" cy="541748"/>
          </a:xfrm>
          <a:prstGeom prst="wedgeRoundRectCallout">
            <a:avLst>
              <a:gd name="adj1" fmla="val 52871"/>
              <a:gd name="adj2" fmla="val 9322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25 000</a:t>
            </a:r>
            <a:endParaRPr lang="en-US" sz="32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590365" y="5754888"/>
            <a:ext cx="1317651" cy="460357"/>
          </a:xfrm>
          <a:prstGeom prst="wedgeRoundRectCallout">
            <a:avLst>
              <a:gd name="adj1" fmla="val 11924"/>
              <a:gd name="adj2" fmla="val -889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3 003</a:t>
            </a:r>
            <a:endParaRPr lang="en-US" sz="32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09840" y="4633965"/>
            <a:ext cx="1942089" cy="12561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ular Callout 19"/>
          <p:cNvSpPr/>
          <p:nvPr/>
        </p:nvSpPr>
        <p:spPr>
          <a:xfrm>
            <a:off x="6247523" y="5539736"/>
            <a:ext cx="1317651" cy="439120"/>
          </a:xfrm>
          <a:prstGeom prst="wedgeRoundRectCallout">
            <a:avLst>
              <a:gd name="adj1" fmla="val -38082"/>
              <a:gd name="adj2" fmla="val -11089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4 002</a:t>
            </a:r>
            <a:endParaRPr lang="en-US" sz="32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3409840" y="4156502"/>
            <a:ext cx="1317651" cy="462799"/>
          </a:xfrm>
          <a:prstGeom prst="wedgeRoundRectCallout">
            <a:avLst>
              <a:gd name="adj1" fmla="val 81320"/>
              <a:gd name="adj2" fmla="val 5152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7 865</a:t>
            </a:r>
            <a:endParaRPr lang="en-US" sz="32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181635" y="3111979"/>
            <a:ext cx="277231" cy="27340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5887091" y="2321821"/>
            <a:ext cx="1317651" cy="433830"/>
          </a:xfrm>
          <a:prstGeom prst="wedgeRoundRectCallout">
            <a:avLst>
              <a:gd name="adj1" fmla="val 25191"/>
              <a:gd name="adj2" fmla="val 7967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1 141</a:t>
            </a:r>
            <a:endParaRPr lang="en-US" sz="32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247522" y="3295390"/>
            <a:ext cx="983139" cy="433830"/>
          </a:xfrm>
          <a:prstGeom prst="wedgeRoundRectCallout">
            <a:avLst>
              <a:gd name="adj1" fmla="val -31959"/>
              <a:gd name="adj2" fmla="val 7657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840</a:t>
            </a:r>
            <a:endParaRPr lang="en-US" sz="320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81635" y="3052685"/>
            <a:ext cx="3236224" cy="868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8478741" y="1788459"/>
            <a:ext cx="1577980" cy="21275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27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5" grpId="0" animBg="1"/>
      <p:bldP spid="20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627749" y="772256"/>
            <a:ext cx="722730" cy="706925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kumimoji="0" lang="vi-VN" sz="4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419260" y="705021"/>
            <a:ext cx="7728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bằng cách thuận tiện.</a:t>
            </a:r>
            <a:endParaRPr kumimoji="0" lang="vi-VN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96988" y="1990165"/>
            <a:ext cx="6279776" cy="87405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930 x 65 + 65 x 70</a:t>
            </a:r>
            <a:endParaRPr lang="en-US" sz="4800" b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2796988" y="2902872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 x (930</a:t>
            </a:r>
            <a:r>
              <a:rPr kumimoji="0" lang="en-US" sz="4800" b="1" i="0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+ 70)</a:t>
            </a:r>
            <a:endParaRPr kumimoji="0" lang="vi-VN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2770094" y="3641841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 x 1 000</a:t>
            </a:r>
            <a:endParaRPr kumimoji="0" lang="vi-VN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9FA063-1A1A-42C6-A2B8-0905FE36AA04}"/>
              </a:ext>
            </a:extLst>
          </p:cNvPr>
          <p:cNvSpPr txBox="1"/>
          <p:nvPr/>
        </p:nvSpPr>
        <p:spPr>
          <a:xfrm>
            <a:off x="2756647" y="438081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= 65</a:t>
            </a:r>
            <a:r>
              <a:rPr kumimoji="0" lang="en-US" sz="4800" b="1" i="0" u="none" strike="noStrike" kern="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000</a:t>
            </a:r>
            <a:endParaRPr kumimoji="0" lang="vi-VN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39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/>
      <p:bldP spid="8" grpId="0" animBg="1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5281" y="2047658"/>
            <a:ext cx="8461981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8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81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212" y="1382316"/>
            <a:ext cx="11436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được phép nhân, chia với số có một, hai chữ số trong phạm vi lớp triệu.</a:t>
            </a:r>
          </a:p>
          <a:p>
            <a:pPr algn="just"/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Tính nhẩm được phép nhân, chia với số tròn chục và với 1 000.</a:t>
            </a:r>
          </a:p>
          <a:p>
            <a:pPr algn="just"/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Tìm được thừa số khi biết tích và thừa số còn lại.</a:t>
            </a:r>
          </a:p>
          <a:p>
            <a:pPr algn="just"/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Tìm được số bị chia khi biết số chia và thương.</a:t>
            </a:r>
          </a:p>
          <a:p>
            <a:pPr algn="just"/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Tính được giá trị của biểu thức bằng cách thuận tiện.</a:t>
            </a:r>
          </a:p>
          <a:p>
            <a:pPr algn="just"/>
            <a:r>
              <a:rPr lang="en-US" sz="36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Giải được bài toán thực tế liên quan đến phép chia</a:t>
            </a:r>
            <a:r>
              <a:rPr lang="en-US" sz="360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>
              <a:solidFill>
                <a:srgbClr val="FFFF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138" y="0"/>
            <a:ext cx="715732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2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16238" y="2144751"/>
            <a:ext cx="8559526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8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20 x 30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8" y="2406077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170" y="2552317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1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200 x 50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4428892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448838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100 000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8" y="2406077"/>
            <a:ext cx="3926339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71" y="4330654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7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Tính</a:t>
              </a:r>
              <a:r>
                <a:rPr kumimoji="0" lang="en-US" altLang="en-US" sz="6000" b="1" i="0" u="none" strike="noStrike" kern="1200" cap="none" spc="0" normalizeH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nhẩm: </a:t>
              </a:r>
              <a:r>
                <a:rPr kumimoji="0" lang="en-US" altLang="en-US" sz="6000" b="1" i="0" u="none" strike="noStrike" kern="1200" cap="none" spc="0" normalizeH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600 : 30 = ?</a:t>
              </a:r>
              <a:endPara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57572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689304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600875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2 000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9" y="2406077"/>
            <a:ext cx="3575720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48" y="4248967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52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40117" y="231859"/>
            <a:ext cx="10502801" cy="1404961"/>
            <a:chOff x="671024" y="889012"/>
            <a:chExt cx="10502801" cy="1404961"/>
          </a:xfrm>
        </p:grpSpPr>
        <p:sp>
          <p:nvSpPr>
            <p:cNvPr id="3" name="Rounded Rectangle 2"/>
            <p:cNvSpPr/>
            <p:nvPr/>
          </p:nvSpPr>
          <p:spPr>
            <a:xfrm>
              <a:off x="671024" y="889012"/>
              <a:ext cx="10502801" cy="1404961"/>
            </a:xfrm>
            <a:prstGeom prst="roundRect">
              <a:avLst>
                <a:gd name="adj" fmla="val 4817"/>
              </a:avLst>
            </a:prstGeom>
            <a:solidFill>
              <a:schemeClr val="bg1"/>
            </a:solidFill>
            <a:ln w="50800" cap="rnd">
              <a:solidFill>
                <a:srgbClr val="CCECFF"/>
              </a:solidFill>
              <a:prstDash val="solid"/>
              <a:bevel/>
            </a:ln>
            <a:effectLst>
              <a:glow rad="190500">
                <a:srgbClr val="92D05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67128" y="1175776"/>
              <a:ext cx="994689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Tính</a:t>
              </a:r>
              <a:r>
                <a:rPr kumimoji="0" lang="en-US" altLang="en-US" sz="5400" b="1" i="0" u="none" strike="noStrike" kern="1200" cap="none" spc="0" normalizeH="0" noProof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 nhẩm: </a:t>
              </a:r>
              <a:r>
                <a:rPr lang="en-US" altLang="en-US" sz="5400" b="1" smtClean="0">
                  <a:solidFill>
                    <a:srgbClr val="00B050"/>
                  </a:solidFill>
                  <a:latin typeface="UTM Avo" panose="02040603050506020204" pitchFamily="18" charset="0"/>
                </a:rPr>
                <a:t>18 </a:t>
              </a:r>
              <a:r>
                <a:rPr kumimoji="0" lang="en-US" altLang="en-US" sz="5400" b="1" i="0" u="none" strike="noStrike" kern="1200" cap="none" spc="0" normalizeH="0" noProof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UTM Avo" panose="02040603050506020204" pitchFamily="18" charset="0"/>
                </a:rPr>
                <a:t>000 : 60 = ?</a:t>
              </a:r>
              <a:endPara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</a:endParaRPr>
            </a:p>
          </p:txBody>
        </p:sp>
      </p:grp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1507268" y="4257534"/>
            <a:ext cx="3575721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7068343" y="2414728"/>
            <a:ext cx="3689304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lang="en-US" sz="6000" b="1">
                <a:solidFill>
                  <a:srgbClr val="0070C0"/>
                </a:solidFill>
                <a:latin typeface="UTM Avo" panose="02040603050506020204" pitchFamily="18" charset="0"/>
              </a:rPr>
              <a:t>6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7156772" y="4275358"/>
            <a:ext cx="3600875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300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507269" y="2406077"/>
            <a:ext cx="3575720" cy="133905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A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60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03" y="4421598"/>
            <a:ext cx="1192818" cy="119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08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0"/>
            <a:ext cx="12192002" cy="6858000"/>
            <a:chOff x="1" y="0"/>
            <a:chExt cx="12192002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8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7261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9950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2640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5329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788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057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26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59528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64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133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4155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844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534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223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4913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7602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015753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84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553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22577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1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60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629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983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72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4362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051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9741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2296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498541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67482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03642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30536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57430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8566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1256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03945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0663518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0932459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201400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11456894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725835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1994776" y="0"/>
              <a:ext cx="0" cy="6858000"/>
            </a:xfrm>
            <a:prstGeom prst="line">
              <a:avLst/>
            </a:prstGeom>
            <a:ln>
              <a:solidFill>
                <a:srgbClr val="4353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Group 47"/>
            <p:cNvGrpSpPr/>
            <p:nvPr/>
          </p:nvGrpSpPr>
          <p:grpSpPr>
            <a:xfrm rot="5400000">
              <a:off x="2861984" y="-2662518"/>
              <a:ext cx="6468035" cy="12192002"/>
              <a:chOff x="6512859" y="152400"/>
              <a:chExt cx="6468035" cy="6858000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6512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781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0507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3196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886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8575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81265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83820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865094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8919882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918882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945776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972670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100090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102780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05469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10815918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11084859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11353800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116092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11878235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12147176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12443011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12711953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2980894" y="152400"/>
                <a:ext cx="0" cy="6858000"/>
              </a:xfrm>
              <a:prstGeom prst="line">
                <a:avLst/>
              </a:prstGeom>
              <a:ln>
                <a:solidFill>
                  <a:srgbClr val="43536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 flipH="1" flipV="1">
            <a:off x="9489108" y="-1178479"/>
            <a:ext cx="1802755" cy="310508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 flipH="1" flipV="1">
            <a:off x="6860286" y="-779416"/>
            <a:ext cx="2068288" cy="2173201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71869">
            <a:off x="-331961" y="1988827"/>
            <a:ext cx="1723553" cy="1790487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9612">
            <a:off x="991131" y="4732592"/>
            <a:ext cx="1802755" cy="3105080"/>
          </a:xfrm>
          <a:prstGeom prst="rect">
            <a:avLst/>
          </a:prstGeom>
        </p:spPr>
      </p:pic>
      <p:sp>
        <p:nvSpPr>
          <p:cNvPr id="78" name="Rounded Rectangle 77"/>
          <p:cNvSpPr/>
          <p:nvPr/>
        </p:nvSpPr>
        <p:spPr>
          <a:xfrm>
            <a:off x="1540180" y="1737443"/>
            <a:ext cx="8896349" cy="3323912"/>
          </a:xfrm>
          <a:prstGeom prst="roundRect">
            <a:avLst>
              <a:gd name="adj" fmla="val 4817"/>
            </a:avLst>
          </a:prstGeom>
          <a:solidFill>
            <a:srgbClr val="92D050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698">
            <a:off x="3354420" y="5265408"/>
            <a:ext cx="2068288" cy="21732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32392" y="2791973"/>
            <a:ext cx="1540179" cy="291674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>
            <a:off x="2404737" y="5217857"/>
            <a:ext cx="2254540" cy="23420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3292">
            <a:off x="-407095" y="3750994"/>
            <a:ext cx="2068288" cy="217320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>
            <a:off x="-537699" y="4853010"/>
            <a:ext cx="2245359" cy="2332557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H="1">
            <a:off x="1587712" y="4671245"/>
            <a:ext cx="1540179" cy="2916747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6415" flipH="1" flipV="1">
            <a:off x="10993210" y="3026169"/>
            <a:ext cx="1510012" cy="15686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21688" flipH="1" flipV="1">
            <a:off x="7623717" y="-900759"/>
            <a:ext cx="2254540" cy="2342095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302461" y="1014116"/>
            <a:ext cx="1540179" cy="2916747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0009">
            <a:off x="10624179" y="920626"/>
            <a:ext cx="2068288" cy="2173201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7729" flipH="1" flipV="1">
            <a:off x="10575334" y="-526374"/>
            <a:ext cx="2245359" cy="233255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7281" flipV="1">
            <a:off x="9155103" y="-928799"/>
            <a:ext cx="1540179" cy="2916747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268" y="678336"/>
            <a:ext cx="1955445" cy="167972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3" y="321568"/>
            <a:ext cx="1639040" cy="163904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568" y="4380909"/>
            <a:ext cx="2149417" cy="214941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773" y="5370471"/>
            <a:ext cx="1371296" cy="13712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25827" y="2155112"/>
            <a:ext cx="8492464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8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77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3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5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87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89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1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3" dur="17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97" dur="1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9965" y="502786"/>
            <a:ext cx="11335870" cy="6019038"/>
          </a:xfrm>
          <a:prstGeom prst="roundRect">
            <a:avLst>
              <a:gd name="adj" fmla="val 4817"/>
            </a:avLst>
          </a:prstGeom>
          <a:solidFill>
            <a:schemeClr val="bg1"/>
          </a:solidFill>
          <a:ln w="44450" cap="rnd">
            <a:solidFill>
              <a:srgbClr val="FFCCFF"/>
            </a:solidFill>
            <a:prstDash val="solid"/>
            <a:bevel/>
          </a:ln>
          <a:effectLst>
            <a:glow rad="254000">
              <a:srgbClr val="FF0066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627749" y="545290"/>
            <a:ext cx="801251" cy="809279"/>
          </a:xfrm>
          <a:prstGeom prst="ellipse">
            <a:avLst/>
          </a:prstGeom>
          <a:solidFill>
            <a:srgbClr val="92D050"/>
          </a:solidFill>
          <a:ln w="12700" cap="flat" cmpd="sng" algn="ctr">
            <a:solidFill>
              <a:srgbClr val="92D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vi-VN" sz="4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3511112" y="585128"/>
            <a:ext cx="2271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Đ, S ?</a:t>
            </a:r>
            <a:endParaRPr kumimoji="0" lang="vi-VN" sz="4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853" y="491076"/>
            <a:ext cx="2237784" cy="863493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786216" y="1614754"/>
            <a:ext cx="3315137" cy="2707891"/>
            <a:chOff x="880345" y="1614754"/>
            <a:chExt cx="3315137" cy="27078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B88E43-8086-79FC-06BE-694583B7CF4B}"/>
                </a:ext>
              </a:extLst>
            </p:cNvPr>
            <p:cNvSpPr txBox="1"/>
            <p:nvPr/>
          </p:nvSpPr>
          <p:spPr>
            <a:xfrm>
              <a:off x="1238834" y="1614754"/>
              <a:ext cx="29566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241 906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1197626" y="3491648"/>
              <a:ext cx="28902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967 624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E4AF99-8DC2-4A7F-1110-AFF16E65B51E}"/>
                </a:ext>
              </a:extLst>
            </p:cNvPr>
            <p:cNvSpPr txBox="1"/>
            <p:nvPr/>
          </p:nvSpPr>
          <p:spPr>
            <a:xfrm>
              <a:off x="1787787" y="2576659"/>
              <a:ext cx="18885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06D004-4438-A719-44F7-9BBF8D3F9301}"/>
                </a:ext>
              </a:extLst>
            </p:cNvPr>
            <p:cNvSpPr txBox="1"/>
            <p:nvPr/>
          </p:nvSpPr>
          <p:spPr>
            <a:xfrm>
              <a:off x="880345" y="2143570"/>
              <a:ext cx="665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</a:t>
              </a:r>
              <a:endPara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1528" y="3496566"/>
              <a:ext cx="25603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364234" y="1593807"/>
            <a:ext cx="2313684" cy="4332818"/>
            <a:chOff x="4362351" y="1565449"/>
            <a:chExt cx="2313684" cy="433281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B88E43-8086-79FC-06BE-694583B7CF4B}"/>
                </a:ext>
              </a:extLst>
            </p:cNvPr>
            <p:cNvSpPr txBox="1"/>
            <p:nvPr/>
          </p:nvSpPr>
          <p:spPr>
            <a:xfrm>
              <a:off x="4766438" y="1565449"/>
              <a:ext cx="18318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3 614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4362351" y="3406920"/>
              <a:ext cx="23136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25 298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5E4AF99-8DC2-4A7F-1110-AFF16E65B51E}"/>
                </a:ext>
              </a:extLst>
            </p:cNvPr>
            <p:cNvSpPr txBox="1"/>
            <p:nvPr/>
          </p:nvSpPr>
          <p:spPr>
            <a:xfrm>
              <a:off x="4871640" y="2540801"/>
              <a:ext cx="16253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5</a:t>
              </a:r>
              <a:r>
                <a:rPr kumimoji="0" lang="en-US" sz="4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</a:rPr>
                <a:t>7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306D004-4438-A719-44F7-9BBF8D3F9301}"/>
                </a:ext>
              </a:extLst>
            </p:cNvPr>
            <p:cNvSpPr txBox="1"/>
            <p:nvPr/>
          </p:nvSpPr>
          <p:spPr>
            <a:xfrm>
              <a:off x="4461737" y="2134606"/>
              <a:ext cx="6652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smtClean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</a:t>
              </a:r>
              <a:endParaRPr kumimoji="0" lang="en-US" sz="48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3298" y="3420367"/>
              <a:ext cx="210312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4370791" y="4148353"/>
              <a:ext cx="2305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18 070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4EBAE8-DED4-11E1-FD51-69F195FDCC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87346" y="5000297"/>
              <a:ext cx="219456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0531515-5347-BEDB-69E2-EA5F318F005A}"/>
                </a:ext>
              </a:extLst>
            </p:cNvPr>
            <p:cNvSpPr txBox="1"/>
            <p:nvPr/>
          </p:nvSpPr>
          <p:spPr>
            <a:xfrm>
              <a:off x="4370791" y="5067270"/>
              <a:ext cx="2305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</a:rPr>
                <a:t>43 368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24994" y="1584484"/>
            <a:ext cx="4721863" cy="3484909"/>
            <a:chOff x="7003971" y="1705507"/>
            <a:chExt cx="4721863" cy="3484909"/>
          </a:xfrm>
        </p:grpSpPr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7003971" y="1705507"/>
              <a:ext cx="290325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851 496</a:t>
              </a:r>
              <a:endParaRPr lang="en-US" altLang="en-US" sz="4800" b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9649414" y="1716666"/>
              <a:ext cx="129195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42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9549427" y="2409637"/>
              <a:ext cx="217640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20 273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9500907" y="1765639"/>
              <a:ext cx="1554480" cy="1317826"/>
              <a:chOff x="2448136" y="1914019"/>
              <a:chExt cx="1554480" cy="1317826"/>
            </a:xfrm>
          </p:grpSpPr>
          <p:sp>
            <p:nvSpPr>
              <p:cNvPr id="33" name="Line 11"/>
              <p:cNvSpPr>
                <a:spLocks noChangeShapeType="1"/>
              </p:cNvSpPr>
              <p:nvPr/>
            </p:nvSpPr>
            <p:spPr bwMode="auto">
              <a:xfrm>
                <a:off x="2448136" y="2613133"/>
                <a:ext cx="1554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Line 10"/>
              <p:cNvSpPr>
                <a:spLocks noChangeShapeType="1"/>
              </p:cNvSpPr>
              <p:nvPr/>
            </p:nvSpPr>
            <p:spPr bwMode="auto">
              <a:xfrm>
                <a:off x="2448136" y="1914019"/>
                <a:ext cx="0" cy="131782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7022209" y="2397305"/>
              <a:ext cx="147700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011 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7" name="Text Box 33"/>
            <p:cNvSpPr txBox="1">
              <a:spLocks noChangeArrowheads="1"/>
            </p:cNvSpPr>
            <p:nvPr/>
          </p:nvSpPr>
          <p:spPr bwMode="auto">
            <a:xfrm>
              <a:off x="7743065" y="3059305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 Box 33"/>
            <p:cNvSpPr txBox="1">
              <a:spLocks noChangeArrowheads="1"/>
            </p:cNvSpPr>
            <p:nvPr/>
          </p:nvSpPr>
          <p:spPr bwMode="auto">
            <a:xfrm>
              <a:off x="8235633" y="3070398"/>
              <a:ext cx="102152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09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8243386" y="3691871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 Box 33"/>
            <p:cNvSpPr txBox="1">
              <a:spLocks noChangeArrowheads="1"/>
            </p:cNvSpPr>
            <p:nvPr/>
          </p:nvSpPr>
          <p:spPr bwMode="auto">
            <a:xfrm>
              <a:off x="8574628" y="3704934"/>
              <a:ext cx="92627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56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8485361" y="4359419"/>
              <a:ext cx="130710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30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Text Box 33"/>
            <p:cNvSpPr txBox="1">
              <a:spLocks noChangeArrowheads="1"/>
            </p:cNvSpPr>
            <p:nvPr/>
          </p:nvSpPr>
          <p:spPr bwMode="auto">
            <a:xfrm>
              <a:off x="8210142" y="2402851"/>
              <a:ext cx="54000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4800" b="1" smtClean="0">
                  <a:solidFill>
                    <a:schemeClr val="accent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  <a:endParaRPr lang="en-US" altLang="en-US" sz="48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377130" y="1633410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3876989" y="1593807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6591767" y="1600670"/>
            <a:ext cx="7675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US" altLang="en-US" sz="44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3662807" y="3597764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0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6738596" y="5136628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1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9703379" y="4378486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3659269" y="3597763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6736654" y="5122517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Rectangle: Rounded Corners 10">
            <a:extLst>
              <a:ext uri="{FF2B5EF4-FFF2-40B4-BE49-F238E27FC236}">
                <a16:creationId xmlns:a16="http://schemas.microsoft.com/office/drawing/2014/main" id="{41D39CE6-9F5D-4C24-B8BB-16E2E8773A71}"/>
              </a:ext>
            </a:extLst>
          </p:cNvPr>
          <p:cNvSpPr/>
          <p:nvPr/>
        </p:nvSpPr>
        <p:spPr>
          <a:xfrm>
            <a:off x="9719271" y="4378485"/>
            <a:ext cx="580405" cy="5789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9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46" grpId="0"/>
      <p:bldP spid="47" grpId="0"/>
      <p:bldP spid="48" grpId="0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482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#9Slide05 Bodega Script</vt:lpstr>
      <vt:lpstr>#9Slide07 HoneyCream</vt:lpstr>
      <vt:lpstr>Arial</vt:lpstr>
      <vt:lpstr>Calibri</vt:lpstr>
      <vt:lpstr>Cambria</vt:lpstr>
      <vt:lpstr>SVN-Newton</vt:lpstr>
      <vt:lpstr>Times New Roman</vt:lpstr>
      <vt:lpstr>UTM Avo</vt:lpstr>
      <vt:lpstr>1_Office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Laptop T&amp;T</cp:lastModifiedBy>
  <cp:revision>27</cp:revision>
  <dcterms:created xsi:type="dcterms:W3CDTF">2024-01-11T14:15:40Z</dcterms:created>
  <dcterms:modified xsi:type="dcterms:W3CDTF">2024-01-23T14:03:55Z</dcterms:modified>
</cp:coreProperties>
</file>