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17"/>
  </p:notesMasterIdLst>
  <p:sldIdLst>
    <p:sldId id="256" r:id="rId4"/>
    <p:sldId id="257" r:id="rId5"/>
    <p:sldId id="280" r:id="rId6"/>
    <p:sldId id="284" r:id="rId7"/>
    <p:sldId id="281" r:id="rId8"/>
    <p:sldId id="259" r:id="rId9"/>
    <p:sldId id="261" r:id="rId10"/>
    <p:sldId id="287" r:id="rId11"/>
    <p:sldId id="264" r:id="rId12"/>
    <p:sldId id="282" r:id="rId13"/>
    <p:sldId id="283" r:id="rId14"/>
    <p:sldId id="26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90" d="100"/>
          <a:sy n="90" d="100"/>
        </p:scale>
        <p:origin x="-58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3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rotWithShape="1">
          <a:blip r:embed="rId11"/>
          <a:srcRect b="22825"/>
          <a:stretch/>
        </p:blipFill>
        <p:spPr>
          <a:xfrm>
            <a:off x="791751" y="77504"/>
            <a:ext cx="10510415" cy="4850848"/>
          </a:xfrm>
          <a:prstGeom prst="rect">
            <a:avLst/>
          </a:prstGeom>
        </p:spPr>
      </p:pic>
    </p:spTree>
    <p:extLst>
      <p:ext uri="{BB962C8B-B14F-4D97-AF65-F5344CB8AC3E}">
        <p14:creationId xmlns:p14="http://schemas.microsoft.com/office/powerpoint/2010/main" val="417627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258"/>
              <a:ext cx="16027" cy="10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36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34749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smtClean="0">
                <a:latin typeface="Cambria" panose="02040503050406030204" pitchFamily="18" charset="0"/>
                <a:ea typeface="Cambria" panose="02040503050406030204" pitchFamily="18" charset="0"/>
                <a:cs typeface="+mn-ea"/>
                <a:sym typeface="+mn-ea"/>
              </a:rPr>
              <a:t>Đọc</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lại</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bài</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làm</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của</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em</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để</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phát</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hiện</a:t>
            </a:r>
            <a:r>
              <a:rPr lang="en-US" altLang="zh-CN" sz="2800" b="1" i="1" dirty="0" smtClean="0">
                <a:latin typeface="Cambria" panose="02040503050406030204" pitchFamily="18" charset="0"/>
                <a:ea typeface="Cambria" panose="02040503050406030204" pitchFamily="18" charset="0"/>
                <a:cs typeface="+mn-ea"/>
                <a:sym typeface="+mn-ea"/>
              </a:rPr>
              <a:t> </a:t>
            </a:r>
            <a:r>
              <a:rPr lang="en-US" altLang="zh-CN" sz="2800" b="1" i="1" dirty="0" err="1" smtClean="0">
                <a:latin typeface="Cambria" panose="02040503050406030204" pitchFamily="18" charset="0"/>
                <a:ea typeface="Cambria" panose="02040503050406030204" pitchFamily="18" charset="0"/>
                <a:cs typeface="+mn-ea"/>
                <a:sym typeface="+mn-ea"/>
              </a:rPr>
              <a:t>lỗi</a:t>
            </a:r>
            <a:r>
              <a:rPr lang="en-US" altLang="zh-CN" sz="2800" b="1" i="1" dirty="0" smtClean="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812583" y="1892317"/>
            <a:ext cx="7653071" cy="39703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văn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có</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kể</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đúng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trình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tự</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những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sự</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việc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trong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không</a:t>
            </a:r>
            <a:r>
              <a:rPr lang="en-US" altLang="zh-CN" sz="2800" dirty="0" smtClean="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Nội</a:t>
            </a:r>
            <a:r>
              <a:rPr lang="en-US" altLang="zh-CN" sz="2800" dirty="0" smtClean="0">
                <a:latin typeface="Cambria" panose="02040503050406030204" pitchFamily="18" charset="0"/>
                <a:ea typeface="Cambria" panose="02040503050406030204" pitchFamily="18" charset="0"/>
                <a:cs typeface="+mn-ea"/>
                <a:sym typeface="+mn-ea"/>
              </a:rPr>
              <a:t> dung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có</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đủ</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các</a:t>
            </a:r>
            <a:r>
              <a:rPr lang="en-US" altLang="zh-CN" sz="2800" dirty="0" smtClean="0">
                <a:latin typeface="Cambria" panose="02040503050406030204" pitchFamily="18" charset="0"/>
                <a:ea typeface="Cambria" panose="02040503050406030204" pitchFamily="18" charset="0"/>
                <a:cs typeface="+mn-ea"/>
                <a:sym typeface="+mn-ea"/>
              </a:rPr>
              <a:t> chi </a:t>
            </a:r>
            <a:r>
              <a:rPr lang="en-US" altLang="zh-CN" sz="2800" dirty="0" err="1" smtClean="0">
                <a:latin typeface="Cambria" panose="02040503050406030204" pitchFamily="18" charset="0"/>
                <a:ea typeface="Cambria" panose="02040503050406030204" pitchFamily="18" charset="0"/>
                <a:cs typeface="+mn-ea"/>
                <a:sym typeface="+mn-ea"/>
              </a:rPr>
              <a:t>tiết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tiêu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biểu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của</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làm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nổi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bật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đặc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điểm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của</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nhân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vật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lịch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sử</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ví</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dụ</a:t>
            </a:r>
            <a:r>
              <a:rPr lang="en-US" altLang="zh-CN" sz="2800" dirty="0" smtClean="0">
                <a:latin typeface="Cambria" panose="02040503050406030204" pitchFamily="18" charset="0"/>
                <a:ea typeface="Cambria" panose="02040503050406030204" pitchFamily="18" charset="0"/>
                <a:cs typeface="+mn-ea"/>
                <a:sym typeface="+mn-ea"/>
              </a:rPr>
              <a:t>: chi </a:t>
            </a:r>
            <a:r>
              <a:rPr lang="en-US" altLang="zh-CN" sz="2800" dirty="0" err="1" smtClean="0">
                <a:latin typeface="Cambria" panose="02040503050406030204" pitchFamily="18" charset="0"/>
                <a:ea typeface="Cambria" panose="02040503050406030204" pitchFamily="18" charset="0"/>
                <a:cs typeface="+mn-ea"/>
                <a:sym typeface="+mn-ea"/>
              </a:rPr>
              <a:t>tiết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về</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ngoại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hình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hành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động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lời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nói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của</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nhân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vật</a:t>
            </a:r>
            <a:r>
              <a:rPr lang="en-US" altLang="zh-CN" sz="2800" dirty="0" smtClean="0">
                <a:latin typeface="Cambria" panose="02040503050406030204" pitchFamily="18" charset="0"/>
                <a:ea typeface="Cambria" panose="02040503050406030204" pitchFamily="18" charset="0"/>
                <a:cs typeface="+mn-ea"/>
                <a:sym typeface="+mn-ea"/>
              </a:rPr>
              <a:t>) hay </a:t>
            </a:r>
            <a:r>
              <a:rPr lang="en-US" altLang="zh-CN" sz="2800" dirty="0" err="1" smtClean="0">
                <a:latin typeface="Cambria" panose="02040503050406030204" pitchFamily="18" charset="0"/>
                <a:ea typeface="Cambria" panose="02040503050406030204" pitchFamily="18" charset="0"/>
                <a:cs typeface="+mn-ea"/>
                <a:sym typeface="+mn-ea"/>
              </a:rPr>
              <a:t>không</a:t>
            </a:r>
            <a:r>
              <a:rPr lang="en-US" altLang="zh-CN" sz="2800" dirty="0" smtClean="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Bài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văn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có</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thể</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hiện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được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tình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cảm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cảm</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xúc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đối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với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hoặc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đối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với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nhân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vật</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lịch</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sử</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được</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nói</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đến</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trong</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câu</a:t>
            </a:r>
            <a:r>
              <a:rPr lang="en-US" altLang="zh-CN" sz="2800" dirty="0" smtClean="0">
                <a:latin typeface="Cambria" panose="02040503050406030204" pitchFamily="18" charset="0"/>
                <a:ea typeface="Cambria" panose="02040503050406030204" pitchFamily="18" charset="0"/>
                <a:cs typeface="+mn-ea"/>
                <a:sym typeface="+mn-ea"/>
              </a:rPr>
              <a:t> </a:t>
            </a:r>
            <a:r>
              <a:rPr lang="en-US" altLang="zh-CN" sz="2800" dirty="0" err="1" smtClean="0">
                <a:latin typeface="Cambria" panose="02040503050406030204" pitchFamily="18" charset="0"/>
                <a:ea typeface="Cambria" panose="02040503050406030204" pitchFamily="18" charset="0"/>
                <a:cs typeface="+mn-ea"/>
                <a:sym typeface="+mn-ea"/>
              </a:rPr>
              <a:t>chuyện</a:t>
            </a:r>
            <a:r>
              <a:rPr lang="en-US" altLang="zh-CN" sz="2800" dirty="0" smtClean="0">
                <a:latin typeface="Cambria" panose="02040503050406030204" pitchFamily="18" charset="0"/>
                <a:ea typeface="Cambria" panose="02040503050406030204" pitchFamily="18" charset="0"/>
                <a:cs typeface="+mn-ea"/>
                <a:sym typeface="+mn-ea"/>
              </a:rPr>
              <a:t> hay </a:t>
            </a:r>
            <a:r>
              <a:rPr lang="en-US" altLang="zh-CN" sz="2800" dirty="0" err="1" smtClean="0">
                <a:latin typeface="Cambria" panose="02040503050406030204" pitchFamily="18" charset="0"/>
                <a:ea typeface="Cambria" panose="02040503050406030204" pitchFamily="18" charset="0"/>
                <a:cs typeface="+mn-ea"/>
                <a:sym typeface="+mn-ea"/>
              </a:rPr>
              <a:t>không</a:t>
            </a:r>
            <a:r>
              <a:rPr lang="en-US" altLang="zh-CN" sz="2800" dirty="0" smtClean="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sp>
        <p:nvSpPr>
          <p:cNvPr id="20" name="矩形 9"/>
          <p:cNvSpPr/>
          <p:nvPr/>
        </p:nvSpPr>
        <p:spPr>
          <a:xfrm>
            <a:off x="934720" y="5845224"/>
            <a:ext cx="10177145" cy="646331"/>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3. </a:t>
            </a:r>
            <a:r>
              <a:rPr kumimoji="0" lang="en-US" altLang="zh-CN" sz="36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Sử</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a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lỗi</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bài</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văn</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nếu</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smtClean="0">
                <a:solidFill>
                  <a:srgbClr val="C00000"/>
                </a:solidFill>
                <a:latin typeface="Cambria" panose="02040503050406030204" pitchFamily="18" charset="0"/>
                <a:ea typeface="Cambria" panose="02040503050406030204" pitchFamily="18" charset="0"/>
                <a:cs typeface="+mn-ea"/>
                <a:sym typeface="+mn-ea"/>
              </a:rPr>
              <a:t>có</a:t>
            </a:r>
            <a:r>
              <a:rPr lang="en-US" altLang="zh-CN" sz="3600" b="1" i="1" dirty="0" smtClean="0">
                <a:solidFill>
                  <a:srgbClr val="C00000"/>
                </a:solidFill>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3761772" y="2808997"/>
            <a:ext cx="6849713"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lang="en-US" altLang="zh-CN" sz="4000" i="1" spc="0" dirty="0" smtClean="0">
                <a:solidFill>
                  <a:srgbClr val="C00000"/>
                </a:solidFill>
                <a:latin typeface="Cambria" panose="02040503050406030204" pitchFamily="18" charset="0"/>
                <a:ea typeface="Cambria" panose="02040503050406030204" pitchFamily="18" charset="0"/>
                <a:sym typeface="+mn-lt"/>
              </a:rPr>
              <a:t>Chia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sẻ</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cảm</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nhận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của</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em</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về</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việc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mỗi</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học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sinh</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cần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thể</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hiện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tình</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yêu</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nước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và</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biết</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ơn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đối</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với</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các</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anh</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hùng</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dân</a:t>
            </a:r>
            <a:r>
              <a:rPr lang="en-US" altLang="zh-CN" sz="4000" i="1" spc="0" dirty="0" smtClean="0">
                <a:solidFill>
                  <a:srgbClr val="C00000"/>
                </a:solidFill>
                <a:latin typeface="Cambria" panose="02040503050406030204" pitchFamily="18" charset="0"/>
                <a:ea typeface="Cambria" panose="02040503050406030204" pitchFamily="18" charset="0"/>
                <a:sym typeface="+mn-lt"/>
              </a:rPr>
              <a:t> </a:t>
            </a:r>
            <a:r>
              <a:rPr lang="en-US" altLang="zh-CN" sz="4000" i="1" spc="0" dirty="0" err="1" smtClean="0">
                <a:solidFill>
                  <a:srgbClr val="C00000"/>
                </a:solidFill>
                <a:latin typeface="Cambria" panose="02040503050406030204" pitchFamily="18" charset="0"/>
                <a:ea typeface="Cambria" panose="02040503050406030204" pitchFamily="18" charset="0"/>
                <a:sym typeface="+mn-lt"/>
              </a:rPr>
              <a:t>tộc</a:t>
            </a:r>
            <a:r>
              <a:rPr lang="en-US" altLang="zh-CN" sz="4000" i="1" spc="0" dirty="0" smtClean="0">
                <a:solidFill>
                  <a:srgbClr val="C00000"/>
                </a:solidFill>
                <a:latin typeface="Cambria" panose="02040503050406030204" pitchFamily="18" charset="0"/>
                <a:ea typeface="Cambria" panose="02040503050406030204" pitchFamily="18" charset="0"/>
                <a:sym typeface="+mn-lt"/>
              </a:rPr>
              <a:t>.</a:t>
            </a:r>
            <a:endParaRPr kumimoji="0" lang="zh-CN" altLang="en-US" sz="4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
          <p:cNvPicPr>
            <a:picLocks noChangeAspect="1"/>
          </p:cNvPicPr>
          <p:nvPr/>
        </p:nvPicPr>
        <p:blipFill>
          <a:blip r:embed="rId2"/>
          <a:stretch>
            <a:fillRect/>
          </a:stretch>
        </p:blipFill>
        <p:spPr>
          <a:xfrm>
            <a:off x="0" y="1056640"/>
            <a:ext cx="12192000" cy="5801360"/>
          </a:xfrm>
          <a:prstGeom prst="rect">
            <a:avLst/>
          </a:prstGeom>
        </p:spPr>
      </p:pic>
      <p:sp>
        <p:nvSpPr>
          <p:cNvPr id="18" name="矩形 17"/>
          <p:cNvSpPr/>
          <p:nvPr/>
        </p:nvSpPr>
        <p:spPr>
          <a:xfrm>
            <a:off x="659423" y="1392750"/>
            <a:ext cx="7666062" cy="4524315"/>
          </a:xfrm>
          <a:prstGeom prst="rect">
            <a:avLst/>
          </a:prstGeom>
          <a:solidFill>
            <a:schemeClr val="bg1"/>
          </a:solidFill>
          <a:ln w="57150">
            <a:solidFill>
              <a:srgbClr val="BB313F"/>
            </a:solidFill>
          </a:ln>
        </p:spPr>
        <p:txBody>
          <a:bodyPr wrap="square">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Viết</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a:t>
            </a:r>
          </a:p>
          <a:p>
            <a:pPr algn="just"/>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a:t>
            </a:r>
          </a:p>
          <a:p>
            <a:pPr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Phẩm</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endParaRPr lang="en-US" sz="3200" b="1" dirty="0" smtClean="0">
              <a:latin typeface="Cambria" panose="02040503050406030204" pitchFamily="18" charset="0"/>
              <a:ea typeface="Cambria" panose="02040503050406030204" pitchFamily="18" charset="0"/>
            </a:endParaRPr>
          </a:p>
          <a:p>
            <a:pPr marL="457200" indent="-457200" algn="just">
              <a:buFontTx/>
              <a:buChar char="-"/>
            </a:pPr>
            <a:r>
              <a:rPr lang="en-US" sz="3200" dirty="0" err="1" smtClean="0">
                <a:latin typeface="Cambria" panose="02040503050406030204" pitchFamily="18" charset="0"/>
                <a:ea typeface="Cambria" panose="02040503050406030204" pitchFamily="18" charset="0"/>
              </a:rPr>
              <a:t>Chăm</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endParaRPr lang="en-US" sz="3200" dirty="0" smtClean="0">
              <a:latin typeface="Cambria" panose="02040503050406030204" pitchFamily="18" charset="0"/>
              <a:ea typeface="Cambria" panose="02040503050406030204" pitchFamily="18" charset="0"/>
            </a:endParaRPr>
          </a:p>
          <a:p>
            <a:pPr marL="457200" indent="-457200" algn="just">
              <a:buFontTx/>
              <a:buChar char="-"/>
            </a:pPr>
            <a:r>
              <a:rPr lang="en-US" sz="3200" dirty="0" err="1" smtClean="0">
                <a:latin typeface="Cambria" panose="02040503050406030204" pitchFamily="18" charset="0"/>
                <a:ea typeface="Cambria" panose="02040503050406030204" pitchFamily="18" charset="0"/>
              </a:rPr>
              <a:t>Có</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tinh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thần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yêu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nước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ơn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vị</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anh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hùng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lịch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sử</a:t>
            </a:r>
            <a:endParaRPr lang="en-US" sz="3200" dirty="0">
              <a:latin typeface="Cambria" panose="02040503050406030204" pitchFamily="18" charset="0"/>
              <a:ea typeface="Cambria" panose="02040503050406030204" pitchFamily="18" charset="0"/>
            </a:endParaRPr>
          </a:p>
        </p:txBody>
      </p:sp>
      <p:pic>
        <p:nvPicPr>
          <p:cNvPr id="6" name="图片 5" descr="千库网_六一儿童节手绘星星月亮气球组_元素编号12238724"/>
          <p:cNvPicPr>
            <a:picLocks noChangeAspect="1"/>
          </p:cNvPicPr>
          <p:nvPr/>
        </p:nvPicPr>
        <p:blipFill>
          <a:blip r:embed="rId3"/>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C:\Users\Am'be'r\Desktop\千库网_儿童节骑马女孩_元素编号12869835.png千库网_儿童节骑马女孩_元素编号12869835"/>
          <p:cNvPicPr>
            <a:picLocks noChangeAspect="1"/>
          </p:cNvPicPr>
          <p:nvPr/>
        </p:nvPicPr>
        <p:blipFill>
          <a:blip r:embed="rId4"/>
          <a:srcRect/>
          <a:stretch>
            <a:fillRect/>
          </a:stretch>
        </p:blipFill>
        <p:spPr>
          <a:xfrm>
            <a:off x="8325485" y="2777808"/>
            <a:ext cx="3615690" cy="3615055"/>
          </a:xfrm>
          <a:prstGeom prst="rect">
            <a:avLst/>
          </a:prstGeom>
        </p:spPr>
      </p:pic>
      <p:pic>
        <p:nvPicPr>
          <p:cNvPr id="4" name="Picture 3"/>
          <p:cNvPicPr>
            <a:picLocks noChangeAspect="1"/>
          </p:cNvPicPr>
          <p:nvPr/>
        </p:nvPicPr>
        <p:blipFill>
          <a:blip r:embed="rId5"/>
          <a:stretch>
            <a:fillRect/>
          </a:stretch>
        </p:blipFill>
        <p:spPr>
          <a:xfrm>
            <a:off x="991829" y="-318110"/>
            <a:ext cx="6809822" cy="2353260"/>
          </a:xfrm>
          <a:prstGeom prst="rect">
            <a:avLst/>
          </a:prstGeom>
        </p:spPr>
      </p:pic>
    </p:spTree>
    <p:extLst>
      <p:ext uri="{BB962C8B-B14F-4D97-AF65-F5344CB8AC3E}">
        <p14:creationId xmlns:p14="http://schemas.microsoft.com/office/powerpoint/2010/main" val="101283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388" y="1233901"/>
            <a:ext cx="5601224" cy="3867512"/>
          </a:xfrm>
          <a:prstGeom prst="rect">
            <a:avLst/>
          </a:prstGeom>
        </p:spPr>
      </p:pic>
    </p:spTree>
    <p:extLst>
      <p:ext uri="{BB962C8B-B14F-4D97-AF65-F5344CB8AC3E}">
        <p14:creationId xmlns:p14="http://schemas.microsoft.com/office/powerpoint/2010/main" val="2467327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Đội Sơn Ca Đài TNVN - Ai Yêu Bác Hồ Chí Minh Hơn Thiếu Niên Nhi Đồ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p:spPr>
      </p:pic>
    </p:spTree>
    <p:extLst>
      <p:ext uri="{BB962C8B-B14F-4D97-AF65-F5344CB8AC3E}">
        <p14:creationId xmlns:p14="http://schemas.microsoft.com/office/powerpoint/2010/main" val="6510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045" y="1378472"/>
            <a:ext cx="5663508" cy="3859950"/>
          </a:xfrm>
          <a:prstGeom prst="rect">
            <a:avLst/>
          </a:prstGeom>
        </p:spPr>
      </p:pic>
    </p:spTree>
    <p:extLst>
      <p:ext uri="{BB962C8B-B14F-4D97-AF65-F5344CB8AC3E}">
        <p14:creationId xmlns:p14="http://schemas.microsoft.com/office/powerpoint/2010/main" val="3786493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4"/>
          <a:srcRect/>
          <a:stretch>
            <a:fillRect/>
          </a:stretch>
        </p:blipFill>
        <p:spPr>
          <a:xfrm>
            <a:off x="4754881" y="-751840"/>
            <a:ext cx="7437120"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090207" y="2328128"/>
            <a:ext cx="6621375" cy="2123658"/>
          </a:xfrm>
          <a:prstGeom prst="rect">
            <a:avLst/>
          </a:prstGeom>
        </p:spPr>
        <p:txBody>
          <a:bodyPr vert="horz" wrap="square">
            <a:spAutoFit/>
          </a:bodyPr>
          <a:lstStyle/>
          <a:p>
            <a:pPr algn="ct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3" name="Picture 2"/>
          <p:cNvPicPr>
            <a:picLocks noChangeAspect="1"/>
          </p:cNvPicPr>
          <p:nvPr/>
        </p:nvPicPr>
        <p:blipFill>
          <a:blip r:embed="rId5"/>
          <a:stretch>
            <a:fillRect/>
          </a:stretch>
        </p:blipFill>
        <p:spPr>
          <a:xfrm>
            <a:off x="8242657" y="812714"/>
            <a:ext cx="3468925" cy="1981372"/>
          </a:xfrm>
          <a:prstGeom prst="rect">
            <a:avLst/>
          </a:prstGeom>
        </p:spPr>
      </p:pic>
      <p:pic>
        <p:nvPicPr>
          <p:cNvPr id="4" name="Picture 2" descr="Những nhân vật nổi tiếng trong lịch sử Việt Nam tuổi T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6144">
            <a:off x="655813" y="593466"/>
            <a:ext cx="3895304" cy="30675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Những năm Sửu đáng nhớ trong lịch sử dân tộ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5336">
            <a:off x="503047" y="3196911"/>
            <a:ext cx="4251833" cy="31279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1. </a:t>
              </a:r>
              <a:r>
                <a:rPr kumimoji="0" lang="en-US" altLang="zh-CN" sz="3600" b="1" i="1"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Dựa</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vào</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dàn</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ý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đã</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lập</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trong</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hoạt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động</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ở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9 ,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theo</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yêu</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cầu</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của</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đề</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8" name="Rounded Rectangle 7"/>
          <p:cNvSpPr/>
          <p:nvPr/>
        </p:nvSpPr>
        <p:spPr>
          <a:xfrm>
            <a:off x="8912506" y="2712964"/>
            <a:ext cx="2599955" cy="2351463"/>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Chia </a:t>
            </a:r>
            <a:r>
              <a:rPr lang="en-US" sz="3200" dirty="0" err="1" smtClean="0">
                <a:solidFill>
                  <a:schemeClr val="tx1"/>
                </a:solidFill>
                <a:latin typeface="Cambria" panose="02040503050406030204" pitchFamily="18" charset="0"/>
                <a:ea typeface="Cambria" panose="02040503050406030204" pitchFamily="18" charset="0"/>
              </a:rPr>
              <a:t>sẻ</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lại</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dàn</a:t>
            </a:r>
            <a:r>
              <a:rPr lang="en-US" sz="3200" dirty="0" smtClean="0">
                <a:solidFill>
                  <a:schemeClr val="tx1"/>
                </a:solidFill>
                <a:latin typeface="Cambria" panose="02040503050406030204" pitchFamily="18" charset="0"/>
                <a:ea typeface="Cambria" panose="02040503050406030204" pitchFamily="18" charset="0"/>
              </a:rPr>
              <a:t> ý </a:t>
            </a:r>
            <a:r>
              <a:rPr lang="en-US" sz="3200" dirty="0" err="1" smtClean="0">
                <a:solidFill>
                  <a:schemeClr val="tx1"/>
                </a:solidFill>
                <a:latin typeface="Cambria" panose="02040503050406030204" pitchFamily="18" charset="0"/>
                <a:ea typeface="Cambria" panose="02040503050406030204" pitchFamily="18" charset="0"/>
              </a:rPr>
              <a:t>em</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đã</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lập</a:t>
            </a:r>
            <a:r>
              <a:rPr lang="en-US" sz="3200" dirty="0" smtClean="0">
                <a:solidFill>
                  <a:schemeClr val="tx1"/>
                </a:solidFill>
                <a:latin typeface="Cambria" panose="02040503050406030204" pitchFamily="18" charset="0"/>
                <a:ea typeface="Cambria" panose="02040503050406030204" pitchFamily="18" charset="0"/>
              </a:rPr>
              <a:t> ở </a:t>
            </a:r>
            <a:r>
              <a:rPr lang="en-US" sz="3200" dirty="0" err="1" smtClean="0">
                <a:solidFill>
                  <a:schemeClr val="tx1"/>
                </a:solidFill>
                <a:latin typeface="Cambria" panose="02040503050406030204" pitchFamily="18" charset="0"/>
                <a:ea typeface="Cambria" panose="02040503050406030204" pitchFamily="18" charset="0"/>
              </a:rPr>
              <a:t>tiết</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học</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trước</a:t>
            </a:r>
            <a:endParaRPr lang="en-US" sz="32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42060" y="1487937"/>
            <a:ext cx="7612573" cy="4801518"/>
          </a:xfrm>
          <a:prstGeom prst="rect">
            <a:avLst/>
          </a:prstGeom>
        </p:spPr>
      </p:pic>
    </p:spTree>
    <p:extLst>
      <p:ext uri="{BB962C8B-B14F-4D97-AF65-F5344CB8AC3E}">
        <p14:creationId xmlns:p14="http://schemas.microsoft.com/office/powerpoint/2010/main" val="24196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89368" y="412650"/>
            <a:ext cx="11702004" cy="6247864"/>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Rectangle 8"/>
          <p:cNvSpPr/>
          <p:nvPr/>
        </p:nvSpPr>
        <p:spPr>
          <a:xfrm>
            <a:off x="370607" y="412650"/>
            <a:ext cx="11528168" cy="6247864"/>
          </a:xfrm>
          <a:prstGeom prst="rect">
            <a:avLst/>
          </a:prstGeom>
        </p:spPr>
        <p:txBody>
          <a:bodyPr wrap="square">
            <a:spAutoFit/>
          </a:bodyPr>
          <a:lstStyle/>
          <a:p>
            <a:pPr algn="just" defTabSz="712500"/>
            <a:r>
              <a:rPr lang="en-US" sz="2000" b="1" i="1"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Để </a:t>
            </a:r>
            <a:r>
              <a:rPr lang="vi-VN" sz="2000" dirty="0">
                <a:solidFill>
                  <a:srgbClr val="000000"/>
                </a:solidFill>
                <a:latin typeface="Cambria" panose="02040503050406030204" pitchFamily="18" charset="0"/>
                <a:ea typeface="Cambria" panose="02040503050406030204" pitchFamily="18" charset="0"/>
              </a:rPr>
              <a:t>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Một </a:t>
            </a:r>
            <a:r>
              <a:rPr lang="vi-VN" sz="2000" dirty="0">
                <a:solidFill>
                  <a:srgbClr val="000000"/>
                </a:solidFill>
                <a:latin typeface="Cambria" panose="02040503050406030204" pitchFamily="18" charset="0"/>
                <a:ea typeface="Cambria" panose="02040503050406030204" pitchFamily="18" charset="0"/>
              </a:rPr>
              <a:t>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defTabSz="712500"/>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Kim </a:t>
            </a:r>
            <a:r>
              <a:rPr lang="vi-VN" sz="2000" dirty="0">
                <a:solidFill>
                  <a:srgbClr val="000000"/>
                </a:solidFill>
                <a:latin typeface="Cambria" panose="02040503050406030204" pitchFamily="18" charset="0"/>
                <a:ea typeface="Cambria" panose="02040503050406030204" pitchFamily="18" charset="0"/>
              </a:rPr>
              <a:t>Đồng không dừng chân. Giặc bắn theo.</a:t>
            </a:r>
          </a:p>
          <a:p>
            <a:pPr algn="just" defTabSz="712500"/>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Nhờ </a:t>
            </a:r>
            <a:r>
              <a:rPr lang="vi-VN" sz="2000" dirty="0">
                <a:solidFill>
                  <a:srgbClr val="000000"/>
                </a:solidFill>
                <a:latin typeface="Cambria" panose="02040503050406030204" pitchFamily="18" charset="0"/>
                <a:ea typeface="Cambria" panose="02040503050406030204" pitchFamily="18" charset="0"/>
              </a:rPr>
              <a:t>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defTabSz="712500"/>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Em </a:t>
            </a:r>
            <a:r>
              <a:rPr lang="vi-VN" sz="2000" dirty="0">
                <a:solidFill>
                  <a:srgbClr val="000000"/>
                </a:solidFill>
                <a:latin typeface="Cambria" panose="02040503050406030204" pitchFamily="18" charset="0"/>
                <a:ea typeface="Cambria" panose="02040503050406030204" pitchFamily="18" charset="0"/>
              </a:rPr>
              <a:t>rất ngưỡng mộ anh Kim Đồng. Anh đã nêu lên một tấm gương vì cách mạng quên mình, hy sinh khi làm nhiệm vụ bảo vệ cán bộ cách mạng. Sự hy sinh đó là tấm gương sáng chói mở đầu cho nhiều gương cao </a:t>
            </a:r>
            <a:r>
              <a:rPr lang="vi-VN" sz="2000" dirty="0" smtClean="0">
                <a:solidFill>
                  <a:srgbClr val="000000"/>
                </a:solidFill>
                <a:latin typeface="Cambria" panose="02040503050406030204" pitchFamily="18" charset="0"/>
                <a:ea typeface="Cambria" panose="02040503050406030204" pitchFamily="18" charset="0"/>
              </a:rPr>
              <a:t>qu</a:t>
            </a:r>
            <a:r>
              <a:rPr lang="en-US" sz="2000">
                <a:solidFill>
                  <a:srgbClr val="000000"/>
                </a:solidFill>
                <a:latin typeface="Cambria" panose="02040503050406030204" pitchFamily="18" charset="0"/>
                <a:ea typeface="Cambria" panose="02040503050406030204" pitchFamily="18" charset="0"/>
              </a:rPr>
              <a:t>ý</a:t>
            </a:r>
            <a:r>
              <a:rPr lang="vi-VN" sz="2000" smtClean="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khác trong đội ngũ Đội viên Thiếu niên Tiền phong Hồ Chí Minh.</a:t>
            </a:r>
          </a:p>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en-US" sz="2000" b="1" i="1"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Anh </a:t>
            </a:r>
            <a:r>
              <a:rPr lang="vi-VN" sz="2000" dirty="0">
                <a:solidFill>
                  <a:srgbClr val="000000"/>
                </a:solidFill>
                <a:latin typeface="Cambria" panose="02040503050406030204" pitchFamily="18" charset="0"/>
                <a:ea typeface="Cambria" panose="02040503050406030204" pitchFamily="18" charset="0"/>
              </a:rPr>
              <a:t>Kim Đồng xứng đáng là một người anh hùng. Một người chết cho đân tộc, đã dâng cả đời mình để cứu lấy sự hoà bình, ấm no. Anh sẽ luôn sống mãi trong tâm trí của mỗi người theo năm tháng không bao giờ phai.</a:t>
            </a:r>
          </a:p>
        </p:txBody>
      </p:sp>
    </p:spTree>
    <p:extLst>
      <p:ext uri="{BB962C8B-B14F-4D97-AF65-F5344CB8AC3E}">
        <p14:creationId xmlns:p14="http://schemas.microsoft.com/office/powerpoint/2010/main" val="2752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smtClean="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Cambria" panose="02040503050406030204" pitchFamily="18" charset="0"/>
                <a:ea typeface="Cambria" panose="02040503050406030204" pitchFamily="18" charset="0"/>
              </a:rPr>
              <a:t>Yêu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cầu</a:t>
            </a:r>
            <a:r>
              <a:rPr lang="en-US" sz="32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dựa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dàn</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lập</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đủ</a:t>
            </a:r>
            <a:r>
              <a:rPr lang="en-US" sz="3200" dirty="0">
                <a:solidFill>
                  <a:srgbClr val="002060"/>
                </a:solidFill>
                <a:latin typeface="Cambria" panose="02040503050406030204" pitchFamily="18" charset="0"/>
                <a:ea typeface="Cambria" panose="02040503050406030204" pitchFamily="18" charset="0"/>
              </a:rPr>
              <a:t> 3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thuật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lí</a:t>
            </a:r>
            <a:r>
              <a:rPr lang="en-US"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quản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soát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772</Words>
  <Application>Microsoft Office PowerPoint</Application>
  <PresentationFormat>Custom</PresentationFormat>
  <Paragraphs>35</Paragraphs>
  <Slides>13</Slides>
  <Notes>1</Notes>
  <HiddenSlides>0</HiddenSlides>
  <MMClips>1</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Windows User</cp:lastModifiedBy>
  <cp:revision>13</cp:revision>
  <dcterms:created xsi:type="dcterms:W3CDTF">2023-08-23T06:32:56Z</dcterms:created>
  <dcterms:modified xsi:type="dcterms:W3CDTF">2024-02-02T05:24:27Z</dcterms:modified>
</cp:coreProperties>
</file>