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40" r:id="rId2"/>
    <p:sldId id="331" r:id="rId3"/>
    <p:sldId id="296" r:id="rId4"/>
    <p:sldId id="303" r:id="rId5"/>
    <p:sldId id="333" r:id="rId6"/>
    <p:sldId id="343" r:id="rId7"/>
    <p:sldId id="344" r:id="rId8"/>
    <p:sldId id="304" r:id="rId9"/>
    <p:sldId id="346" r:id="rId10"/>
    <p:sldId id="274" r:id="rId11"/>
    <p:sldId id="319" r:id="rId12"/>
    <p:sldId id="308" r:id="rId13"/>
    <p:sldId id="338" r:id="rId14"/>
    <p:sldId id="336" r:id="rId15"/>
    <p:sldId id="337" r:id="rId16"/>
    <p:sldId id="342" r:id="rId17"/>
    <p:sldId id="345" r:id="rId18"/>
    <p:sldId id="309" r:id="rId19"/>
    <p:sldId id="330" r:id="rId20"/>
    <p:sldId id="295" r:id="rId21"/>
    <p:sldId id="302" r:id="rId22"/>
  </p:sldIdLst>
  <p:sldSz cx="18288000" cy="10287000"/>
  <p:notesSz cx="6858000" cy="9144000"/>
  <p:embeddedFontLst>
    <p:embeddedFont>
      <p:font typeface="Livvic Bold" panose="020B0604020202020204" charset="0"/>
      <p:regular r:id="rId23"/>
    </p:embeddedFont>
    <p:embeddedFont>
      <p:font typeface="Calibri" panose="020F0502020204030204" pitchFamily="34" charset="0"/>
      <p:regular r:id="rId24"/>
      <p:bold r:id="rId25"/>
      <p:italic r:id="rId26"/>
      <p:boldItalic r:id="rId27"/>
    </p:embeddedFont>
    <p:embeddedFont>
      <p:font typeface="Now" panose="020B0604020202020204" charset="0"/>
      <p:regular r:id="rId28"/>
    </p:embeddedFont>
    <p:embeddedFont>
      <p:font typeface="Livvic Bold Bold" panose="020B0604020202020204" charset="0"/>
      <p:regular r:id="rId29"/>
    </p:embeddedFont>
    <p:embeddedFont>
      <p:font typeface="Livvic" panose="020B060402020202020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CE1"/>
    <a:srgbClr val="6883A4"/>
    <a:srgbClr val="78A067"/>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22" autoAdjust="0"/>
  </p:normalViewPr>
  <p:slideViewPr>
    <p:cSldViewPr>
      <p:cViewPr varScale="1">
        <p:scale>
          <a:sx n="46" d="100"/>
          <a:sy n="46" d="100"/>
        </p:scale>
        <p:origin x="56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Bộ hình nền &amp;quot;Hoạt hình siêu dễ thương 2&amp;quot; chất lượng cao cho Powerpoint"/>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6112"/>
                    </a14:imgEffect>
                    <a14:imgEffect>
                      <a14:saturation sat="270000"/>
                    </a14:imgEffect>
                  </a14:imgLayer>
                </a14:imgProps>
              </a:ext>
              <a:ext uri="{28A0092B-C50C-407E-A947-70E740481C1C}">
                <a14:useLocalDpi xmlns:a14="http://schemas.microsoft.com/office/drawing/2010/main" val="0"/>
              </a:ext>
            </a:extLst>
          </a:blip>
          <a:srcRect/>
          <a:stretch>
            <a:fillRect/>
          </a:stretch>
        </p:blipFill>
        <p:spPr bwMode="auto">
          <a:xfrm>
            <a:off x="30480" y="4293"/>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09255" y="2288755"/>
            <a:ext cx="15669490" cy="830997"/>
          </a:xfrm>
          <a:prstGeom prst="rect">
            <a:avLst/>
          </a:prstGeom>
        </p:spPr>
        <p:txBody>
          <a:bodyPr wrap="square">
            <a:spAutoFit/>
          </a:bodyPr>
          <a:lstStyle/>
          <a:p>
            <a:pPr algn="ctr"/>
            <a:endParaRPr lang="en-US" sz="4800" b="1"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Rectangle 6"/>
          <p:cNvSpPr/>
          <p:nvPr/>
        </p:nvSpPr>
        <p:spPr>
          <a:xfrm>
            <a:off x="8959304" y="4220170"/>
            <a:ext cx="369395" cy="1846659"/>
          </a:xfrm>
          <a:prstGeom prst="rect">
            <a:avLst/>
          </a:prstGeom>
          <a:noFill/>
        </p:spPr>
        <p:txBody>
          <a:bodyPr wrap="none" lIns="182880" tIns="91440" rIns="182880" bIns="91440">
            <a:spAutoFit/>
          </a:bodyPr>
          <a:lstStyle/>
          <a:p>
            <a:pPr algn="ctr"/>
            <a:endParaRPr lang="en-US" sz="10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8" name="Rectangle 7"/>
          <p:cNvSpPr/>
          <p:nvPr/>
        </p:nvSpPr>
        <p:spPr>
          <a:xfrm>
            <a:off x="4247538" y="2930012"/>
            <a:ext cx="9989572" cy="2379408"/>
          </a:xfrm>
          <a:prstGeom prst="rect">
            <a:avLst/>
          </a:prstGeom>
          <a:noFill/>
        </p:spPr>
        <p:txBody>
          <a:bodyPr spcFirstLastPara="1" wrap="none" lIns="182880" tIns="91440" rIns="182880" bIns="91440" numCol="1">
            <a:prstTxWarp prst="textArchUp">
              <a:avLst>
                <a:gd name="adj" fmla="val 10747613"/>
              </a:avLst>
            </a:prstTxWarp>
            <a:spAutoFit/>
          </a:bodyPr>
          <a:lstStyle/>
          <a:p>
            <a:pPr algn="ctr"/>
            <a:r>
              <a:rPr lang="en-US" sz="119000" b="1"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PHÒNG GIÁO DỤC VÀ ĐÀO TẠO QUẬN LONG BIÊN</a:t>
            </a:r>
            <a:r>
              <a:rPr lang="vi-VN" sz="119000" b="1"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vi-VN" sz="119000" b="1"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US" sz="119000" b="1"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119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9" name="Rectangle 8"/>
          <p:cNvSpPr/>
          <p:nvPr/>
        </p:nvSpPr>
        <p:spPr>
          <a:xfrm>
            <a:off x="2789654" y="3791243"/>
            <a:ext cx="12840930" cy="4031873"/>
          </a:xfrm>
          <a:prstGeom prst="rect">
            <a:avLst/>
          </a:prstGeom>
        </p:spPr>
        <p:txBody>
          <a:bodyPr wrap="square">
            <a:spAutoFit/>
          </a:bodyPr>
          <a:lstStyle/>
          <a:p>
            <a:pPr algn="ctr" defTabSz="2435860" fontAlgn="base">
              <a:spcBef>
                <a:spcPct val="0"/>
              </a:spcBef>
              <a:spcAft>
                <a:spcPct val="0"/>
              </a:spcAft>
              <a:defRPr/>
            </a:pPr>
            <a:r>
              <a:rPr lang="en-US" sz="6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THẦY CÔ</a:t>
            </a:r>
          </a:p>
          <a:p>
            <a:pPr algn="ctr" defTabSz="2435860" fontAlgn="base">
              <a:spcBef>
                <a:spcPct val="0"/>
              </a:spcBef>
              <a:spcAft>
                <a:spcPct val="0"/>
              </a:spcAft>
              <a:defRPr/>
            </a:pPr>
            <a:r>
              <a:rPr lang="en-US" sz="6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 CÁC EM HỌC SINH LỚP 4 </a:t>
            </a:r>
          </a:p>
          <a:p>
            <a:pPr algn="ctr" defTabSz="2435860" fontAlgn="base">
              <a:spcBef>
                <a:spcPct val="0"/>
              </a:spcBef>
              <a:spcAft>
                <a:spcPct val="0"/>
              </a:spcAft>
              <a:defRPr/>
            </a:pPr>
            <a:r>
              <a:rPr lang="en-US" sz="6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 VỚI TIẾT MĨ THUẬT</a:t>
            </a:r>
          </a:p>
          <a:p>
            <a:endParaRPr lang="en-US" sz="6400" dirty="0"/>
          </a:p>
        </p:txBody>
      </p:sp>
      <p:pic>
        <p:nvPicPr>
          <p:cNvPr id="12" name="Picture 4" descr="Heart Sticker by Chellekie Crea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763678" y="-88305"/>
            <a:ext cx="3810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eart Sticker by Chellekie Crea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48326" y="-67949"/>
            <a:ext cx="3810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eart Sticker by Chellekie Crea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20838" y="-44177"/>
            <a:ext cx="3810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eart Sticker by Chellekie Crea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549418" y="-47593"/>
            <a:ext cx="3810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eart Sticker by Chellekie Crea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477998" y="-47591"/>
            <a:ext cx="3810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ew Years Yes Sticker by Nora Fik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4850" y="5902504"/>
            <a:ext cx="4297504" cy="47095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eart Sticker by Chellekie Creation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0970" y="-54935"/>
            <a:ext cx="3810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New Years Yes Sticker by Nora Fiks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845586" y="4833348"/>
            <a:ext cx="3496752" cy="38320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ew York Yes Sticker by Nora Fik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89654" y="2739219"/>
            <a:ext cx="3758048" cy="406275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New York Yes Sticker by Nora Fiks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41026" y="675197"/>
            <a:ext cx="3758048" cy="40627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7">
            <a:extLst>
              <a:ext uri="{FF2B5EF4-FFF2-40B4-BE49-F238E27FC236}">
                <a16:creationId xmlns:a16="http://schemas.microsoft.com/office/drawing/2014/main" id="{65E8800A-BE72-A13B-7D91-FFCAF0541BB2}"/>
              </a:ext>
            </a:extLst>
          </p:cNvPr>
          <p:cNvSpPr txBox="1"/>
          <p:nvPr/>
        </p:nvSpPr>
        <p:spPr>
          <a:xfrm>
            <a:off x="1022472" y="2591439"/>
            <a:ext cx="16654282" cy="628377"/>
          </a:xfrm>
          <a:prstGeom prst="rect">
            <a:avLst/>
          </a:prstGeom>
        </p:spPr>
        <p:txBody>
          <a:bodyPr lIns="0" tIns="0" rIns="0" bIns="0" rtlCol="0" anchor="t">
            <a:spAutoFit/>
          </a:bodyPr>
          <a:lstStyle/>
          <a:p>
            <a:pPr algn="ctr">
              <a:lnSpc>
                <a:spcPts val="4857"/>
              </a:lnSpc>
            </a:pPr>
            <a:r>
              <a:rPr lang="en-US" sz="4400" b="1" dirty="0" err="1">
                <a:solidFill>
                  <a:schemeClr val="accent1">
                    <a:lumMod val="75000"/>
                  </a:schemeClr>
                </a:solidFill>
                <a:latin typeface="Times New Roman" panose="02020603050405020304" pitchFamily="18" charset="0"/>
                <a:cs typeface="Times New Roman" panose="02020603050405020304" pitchFamily="18" charset="0"/>
              </a:rPr>
              <a:t>Trường</a:t>
            </a:r>
            <a:r>
              <a:rPr lang="en-US" sz="4400" b="1" dirty="0">
                <a:solidFill>
                  <a:schemeClr val="accent1">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1">
                    <a:lumMod val="75000"/>
                  </a:schemeClr>
                </a:solidFill>
                <a:latin typeface="Times New Roman" panose="02020603050405020304" pitchFamily="18" charset="0"/>
                <a:cs typeface="Times New Roman" panose="02020603050405020304" pitchFamily="18" charset="0"/>
              </a:rPr>
              <a:t>tiểu</a:t>
            </a:r>
            <a:r>
              <a:rPr lang="en-US" sz="4400" b="1" dirty="0">
                <a:solidFill>
                  <a:schemeClr val="accent1">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1">
                    <a:lumMod val="75000"/>
                  </a:schemeClr>
                </a:solidFill>
                <a:latin typeface="Times New Roman" panose="02020603050405020304" pitchFamily="18" charset="0"/>
                <a:cs typeface="Times New Roman" panose="02020603050405020304" pitchFamily="18" charset="0"/>
              </a:rPr>
              <a:t>học</a:t>
            </a:r>
            <a:r>
              <a:rPr lang="en-US" sz="4400" b="1" dirty="0">
                <a:solidFill>
                  <a:schemeClr val="accent1">
                    <a:lumMod val="75000"/>
                  </a:schemeClr>
                </a:solidFill>
                <a:latin typeface="Times New Roman" panose="02020603050405020304" pitchFamily="18" charset="0"/>
                <a:cs typeface="Times New Roman" panose="02020603050405020304" pitchFamily="18" charset="0"/>
              </a:rPr>
              <a:t> Gia </a:t>
            </a:r>
            <a:r>
              <a:rPr lang="en-US" sz="4400" b="1" dirty="0" err="1">
                <a:solidFill>
                  <a:schemeClr val="accent1">
                    <a:lumMod val="75000"/>
                  </a:schemeClr>
                </a:solidFill>
                <a:latin typeface="Times New Roman" panose="02020603050405020304" pitchFamily="18" charset="0"/>
                <a:cs typeface="Times New Roman" panose="02020603050405020304" pitchFamily="18" charset="0"/>
              </a:rPr>
              <a:t>Thụy</a:t>
            </a:r>
            <a:endParaRPr lang="en-US" sz="44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BBBD"/>
        </a:solidFill>
        <a:effectLst/>
      </p:bgPr>
    </p:bg>
    <p:spTree>
      <p:nvGrpSpPr>
        <p:cNvPr id="1" name=""/>
        <p:cNvGrpSpPr/>
        <p:nvPr/>
      </p:nvGrpSpPr>
      <p:grpSpPr>
        <a:xfrm>
          <a:off x="0" y="0"/>
          <a:ext cx="0" cy="0"/>
          <a:chOff x="0" y="0"/>
          <a:chExt cx="0" cy="0"/>
        </a:xfrm>
      </p:grpSpPr>
      <p:sp>
        <p:nvSpPr>
          <p:cNvPr id="8" name="TextBox 6"/>
          <p:cNvSpPr txBox="1"/>
          <p:nvPr/>
        </p:nvSpPr>
        <p:spPr>
          <a:xfrm>
            <a:off x="838200" y="7488477"/>
            <a:ext cx="5257800" cy="1615827"/>
          </a:xfrm>
          <a:prstGeom prst="rect">
            <a:avLst/>
          </a:prstGeom>
        </p:spPr>
        <p:txBody>
          <a:bodyPr wrap="square" lIns="0" tIns="0" rIns="0" bIns="0" rtlCol="0" anchor="t">
            <a:spAutoFit/>
          </a:bodyPr>
          <a:lstStyle/>
          <a:p>
            <a:pPr algn="ctr">
              <a:lnSpc>
                <a:spcPts val="4158"/>
              </a:lnSpc>
              <a:spcBef>
                <a:spcPct val="0"/>
              </a:spcBef>
            </a:pPr>
            <a:r>
              <a:rPr lang="vi-VN" sz="3200" b="1" dirty="0">
                <a:solidFill>
                  <a:srgbClr val="0070C0"/>
                </a:solidFill>
                <a:latin typeface="Livvic" panose="020B0604020202020204" charset="0"/>
              </a:rPr>
              <a:t>1. </a:t>
            </a:r>
            <a:r>
              <a:rPr lang="en-US" sz="3200" b="1" dirty="0" err="1">
                <a:solidFill>
                  <a:srgbClr val="0070C0"/>
                </a:solidFill>
                <a:latin typeface="Livvic" panose="020B0604020202020204" charset="0"/>
              </a:rPr>
              <a:t>Phác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hình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để</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xác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định</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bố</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cục</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của</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chân</a:t>
            </a:r>
            <a:r>
              <a:rPr lang="en-US" sz="3200" b="1" dirty="0">
                <a:solidFill>
                  <a:srgbClr val="0070C0"/>
                </a:solidFill>
                <a:latin typeface="Livvic" panose="020B0604020202020204" charset="0"/>
              </a:rPr>
              <a:t> dung </a:t>
            </a:r>
            <a:r>
              <a:rPr lang="en-US" sz="3200" b="1" dirty="0" err="1">
                <a:solidFill>
                  <a:srgbClr val="0070C0"/>
                </a:solidFill>
                <a:latin typeface="Livvic" panose="020B0604020202020204" charset="0"/>
              </a:rPr>
              <a:t>trong</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bài</a:t>
            </a:r>
            <a:r>
              <a:rPr lang="en-US" sz="3200" b="1" dirty="0">
                <a:solidFill>
                  <a:srgbClr val="0070C0"/>
                </a:solidFill>
                <a:latin typeface="Livvic" panose="020B0604020202020204" charset="0"/>
              </a:rPr>
              <a:t> </a:t>
            </a:r>
            <a:r>
              <a:rPr lang="en-US" sz="3200" b="1" dirty="0" err="1">
                <a:solidFill>
                  <a:srgbClr val="0070C0"/>
                </a:solidFill>
                <a:latin typeface="Livvic" panose="020B0604020202020204" charset="0"/>
              </a:rPr>
              <a:t>vẽ</a:t>
            </a:r>
            <a:r>
              <a:rPr lang="vi-VN" sz="3200" b="1" dirty="0">
                <a:solidFill>
                  <a:srgbClr val="0070C0"/>
                </a:solidFill>
                <a:latin typeface="Livvic" panose="020B0604020202020204" charset="0"/>
              </a:rPr>
              <a:t>.</a:t>
            </a:r>
            <a:endParaRPr lang="en-US" sz="3200" b="1" dirty="0">
              <a:solidFill>
                <a:srgbClr val="0070C0"/>
              </a:solidFill>
              <a:latin typeface="Livvic" panose="020B0604020202020204" charset="0"/>
            </a:endParaRPr>
          </a:p>
        </p:txBody>
      </p:sp>
      <p:sp>
        <p:nvSpPr>
          <p:cNvPr id="9" name="TextBox 7"/>
          <p:cNvSpPr txBox="1"/>
          <p:nvPr/>
        </p:nvSpPr>
        <p:spPr>
          <a:xfrm>
            <a:off x="6288788" y="7754129"/>
            <a:ext cx="4876799" cy="1538883"/>
          </a:xfrm>
          <a:prstGeom prst="rect">
            <a:avLst/>
          </a:prstGeom>
        </p:spPr>
        <p:txBody>
          <a:bodyPr wrap="square" lIns="0" tIns="0" rIns="0" bIns="0" rtlCol="0" anchor="t">
            <a:spAutoFit/>
          </a:bodyPr>
          <a:lstStyle/>
          <a:p>
            <a:pPr algn="ctr">
              <a:lnSpc>
                <a:spcPts val="4041"/>
              </a:lnSpc>
              <a:spcBef>
                <a:spcPct val="0"/>
              </a:spcBef>
            </a:pPr>
            <a:r>
              <a:rPr lang="vi-VN" sz="3368" b="1" dirty="0">
                <a:solidFill>
                  <a:srgbClr val="FF0000"/>
                </a:solidFill>
                <a:latin typeface="Livvic" panose="020B0604020202020204" charset="0"/>
              </a:rPr>
              <a:t>2</a:t>
            </a:r>
            <a:r>
              <a:rPr lang="vi-VN" sz="3200" b="1" dirty="0">
                <a:solidFill>
                  <a:srgbClr val="FF0000"/>
                </a:solidFill>
                <a:latin typeface="Livvic" panose="020B0604020202020204" charset="0"/>
              </a:rPr>
              <a:t>. </a:t>
            </a:r>
            <a:r>
              <a:rPr lang="en-US" sz="3200" b="1" dirty="0" err="1">
                <a:solidFill>
                  <a:srgbClr val="FF0000"/>
                </a:solidFill>
                <a:latin typeface="Livvic" panose="020B0604020202020204" charset="0"/>
              </a:rPr>
              <a:t>Vẽ</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các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đặc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điểm</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chân</a:t>
            </a:r>
            <a:r>
              <a:rPr lang="en-US" sz="3200" b="1" dirty="0">
                <a:solidFill>
                  <a:srgbClr val="FF0000"/>
                </a:solidFill>
                <a:latin typeface="Livvic" panose="020B0604020202020204" charset="0"/>
              </a:rPr>
              <a:t> dung </a:t>
            </a:r>
            <a:r>
              <a:rPr lang="en-US" sz="3200" b="1" dirty="0" err="1">
                <a:solidFill>
                  <a:srgbClr val="FF0000"/>
                </a:solidFill>
                <a:latin typeface="Livvic" panose="020B0604020202020204" charset="0"/>
              </a:rPr>
              <a:t>và</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trang</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phục</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của</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nhân</a:t>
            </a:r>
            <a:r>
              <a:rPr lang="en-US" sz="3200" b="1" dirty="0">
                <a:solidFill>
                  <a:srgbClr val="FF0000"/>
                </a:solidFill>
                <a:latin typeface="Livvic" panose="020B0604020202020204" charset="0"/>
              </a:rPr>
              <a:t> </a:t>
            </a:r>
            <a:r>
              <a:rPr lang="en-US" sz="3200" b="1" dirty="0" err="1">
                <a:solidFill>
                  <a:srgbClr val="FF0000"/>
                </a:solidFill>
                <a:latin typeface="Livvic" panose="020B0604020202020204" charset="0"/>
              </a:rPr>
              <a:t>vật</a:t>
            </a:r>
            <a:r>
              <a:rPr lang="vi-VN" sz="3200" b="1" dirty="0">
                <a:solidFill>
                  <a:srgbClr val="FF0000"/>
                </a:solidFill>
                <a:latin typeface="Livvic" panose="020B0604020202020204" charset="0"/>
              </a:rPr>
              <a:t>.</a:t>
            </a:r>
            <a:endParaRPr lang="en-US" sz="3368" b="1" dirty="0">
              <a:solidFill>
                <a:srgbClr val="FF0000"/>
              </a:solidFill>
              <a:latin typeface="Livvic" panose="020B0604020202020204" charset="0"/>
            </a:endParaRPr>
          </a:p>
        </p:txBody>
      </p:sp>
      <p:sp>
        <p:nvSpPr>
          <p:cNvPr id="10" name="TextBox 8"/>
          <p:cNvSpPr txBox="1"/>
          <p:nvPr/>
        </p:nvSpPr>
        <p:spPr>
          <a:xfrm>
            <a:off x="2362200" y="230151"/>
            <a:ext cx="13787246" cy="795089"/>
          </a:xfrm>
          <a:prstGeom prst="rect">
            <a:avLst/>
          </a:prstGeom>
        </p:spPr>
        <p:txBody>
          <a:bodyPr wrap="square" lIns="0" tIns="0" rIns="0" bIns="0" rtlCol="0" anchor="t">
            <a:spAutoFit/>
          </a:bodyPr>
          <a:lstStyle/>
          <a:p>
            <a:pPr>
              <a:lnSpc>
                <a:spcPts val="6240"/>
              </a:lnSpc>
            </a:pPr>
            <a:r>
              <a:rPr lang="en-US" sz="5200" dirty="0" err="1">
                <a:solidFill>
                  <a:srgbClr val="C00000"/>
                </a:solidFill>
                <a:latin typeface="Livvic Bold Bold"/>
              </a:rPr>
              <a:t>Hoạt</a:t>
            </a:r>
            <a:r>
              <a:rPr lang="en-US" sz="5200" dirty="0">
                <a:solidFill>
                  <a:srgbClr val="C00000"/>
                </a:solidFill>
                <a:latin typeface="Livvic Bold Bold"/>
              </a:rPr>
              <a:t> </a:t>
            </a:r>
            <a:r>
              <a:rPr lang="en-US" sz="5200" dirty="0" err="1">
                <a:solidFill>
                  <a:srgbClr val="C00000"/>
                </a:solidFill>
                <a:latin typeface="Livvic Bold Bold"/>
              </a:rPr>
              <a:t>động</a:t>
            </a:r>
            <a:r>
              <a:rPr lang="en-US" sz="5200" dirty="0">
                <a:solidFill>
                  <a:srgbClr val="C00000"/>
                </a:solidFill>
                <a:latin typeface="Livvic Bold Bold"/>
              </a:rPr>
              <a:t> 2: </a:t>
            </a:r>
            <a:r>
              <a:rPr lang="en-US" sz="5200" dirty="0" err="1">
                <a:solidFill>
                  <a:srgbClr val="C00000"/>
                </a:solidFill>
                <a:latin typeface="Livvic Bold Bold"/>
              </a:rPr>
              <a:t>Kiến</a:t>
            </a:r>
            <a:r>
              <a:rPr lang="en-US" sz="5200" dirty="0">
                <a:solidFill>
                  <a:srgbClr val="C00000"/>
                </a:solidFill>
                <a:latin typeface="Livvic Bold Bold"/>
              </a:rPr>
              <a:t> </a:t>
            </a:r>
            <a:r>
              <a:rPr lang="en-US" sz="5200" dirty="0" err="1">
                <a:solidFill>
                  <a:srgbClr val="C00000"/>
                </a:solidFill>
                <a:latin typeface="Livvic Bold Bold"/>
              </a:rPr>
              <a:t>tạo</a:t>
            </a:r>
            <a:r>
              <a:rPr lang="en-US" sz="5200" dirty="0">
                <a:solidFill>
                  <a:srgbClr val="C00000"/>
                </a:solidFill>
                <a:latin typeface="Livvic Bold Bold"/>
              </a:rPr>
              <a:t> </a:t>
            </a:r>
            <a:r>
              <a:rPr lang="en-US" sz="5200" dirty="0" err="1">
                <a:solidFill>
                  <a:srgbClr val="C00000"/>
                </a:solidFill>
                <a:latin typeface="Livvic Bold Bold"/>
              </a:rPr>
              <a:t>kiến</a:t>
            </a:r>
            <a:r>
              <a:rPr lang="en-US" sz="5200" dirty="0">
                <a:solidFill>
                  <a:srgbClr val="C00000"/>
                </a:solidFill>
                <a:latin typeface="Livvic Bold Bold"/>
              </a:rPr>
              <a:t> </a:t>
            </a:r>
            <a:r>
              <a:rPr lang="en-US" sz="5200" dirty="0" err="1">
                <a:solidFill>
                  <a:srgbClr val="C00000"/>
                </a:solidFill>
                <a:latin typeface="Livvic Bold Bold"/>
              </a:rPr>
              <a:t>thức</a:t>
            </a:r>
            <a:r>
              <a:rPr lang="en-US" sz="5200" dirty="0">
                <a:solidFill>
                  <a:srgbClr val="C00000"/>
                </a:solidFill>
                <a:latin typeface="Livvic Bold Bold"/>
              </a:rPr>
              <a:t> </a:t>
            </a:r>
            <a:r>
              <a:rPr lang="en-US" sz="5200" dirty="0" err="1">
                <a:solidFill>
                  <a:srgbClr val="C00000"/>
                </a:solidFill>
                <a:latin typeface="Livvic Bold Bold"/>
              </a:rPr>
              <a:t>kĩ</a:t>
            </a:r>
            <a:r>
              <a:rPr lang="en-US" sz="5200" dirty="0">
                <a:solidFill>
                  <a:srgbClr val="C00000"/>
                </a:solidFill>
                <a:latin typeface="Livvic Bold Bold"/>
              </a:rPr>
              <a:t> </a:t>
            </a:r>
            <a:r>
              <a:rPr lang="en-US" sz="5200" dirty="0" err="1">
                <a:solidFill>
                  <a:srgbClr val="C00000"/>
                </a:solidFill>
                <a:latin typeface="Livvic Bold Bold"/>
              </a:rPr>
              <a:t>năng</a:t>
            </a:r>
            <a:endParaRPr lang="en-US" sz="5200" dirty="0">
              <a:solidFill>
                <a:srgbClr val="C00000"/>
              </a:solidFill>
              <a:latin typeface="Livvic Bold Bold"/>
            </a:endParaRPr>
          </a:p>
        </p:txBody>
      </p:sp>
      <p:sp>
        <p:nvSpPr>
          <p:cNvPr id="11" name="TextBox 9"/>
          <p:cNvSpPr txBox="1"/>
          <p:nvPr/>
        </p:nvSpPr>
        <p:spPr>
          <a:xfrm>
            <a:off x="11658600" y="8454469"/>
            <a:ext cx="5181601" cy="1025922"/>
          </a:xfrm>
          <a:prstGeom prst="rect">
            <a:avLst/>
          </a:prstGeom>
        </p:spPr>
        <p:txBody>
          <a:bodyPr wrap="square" lIns="0" tIns="0" rIns="0" bIns="0" rtlCol="0" anchor="t">
            <a:spAutoFit/>
          </a:bodyPr>
          <a:lstStyle/>
          <a:p>
            <a:pPr algn="ctr">
              <a:lnSpc>
                <a:spcPts val="4041"/>
              </a:lnSpc>
              <a:spcBef>
                <a:spcPct val="0"/>
              </a:spcBef>
            </a:pPr>
            <a:r>
              <a:rPr lang="vi-VN" sz="3200" b="1" dirty="0">
                <a:solidFill>
                  <a:srgbClr val="C00000"/>
                </a:solidFill>
                <a:latin typeface="Livvic" panose="020B0604020202020204" charset="0"/>
              </a:rPr>
              <a:t>3. </a:t>
            </a:r>
            <a:r>
              <a:rPr lang="en-US" sz="3200" b="1" dirty="0" err="1">
                <a:solidFill>
                  <a:srgbClr val="C00000"/>
                </a:solidFill>
                <a:latin typeface="Livvic" panose="020B0604020202020204" charset="0"/>
              </a:rPr>
              <a:t>Vẽ</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màu</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và</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hoàn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thiện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sản</a:t>
            </a:r>
            <a:r>
              <a:rPr lang="en-US" sz="3200" b="1" dirty="0">
                <a:solidFill>
                  <a:srgbClr val="C00000"/>
                </a:solidFill>
                <a:latin typeface="Livvic" panose="020B0604020202020204" charset="0"/>
              </a:rPr>
              <a:t> </a:t>
            </a:r>
            <a:r>
              <a:rPr lang="en-US" sz="3200" b="1" dirty="0" err="1">
                <a:solidFill>
                  <a:srgbClr val="C00000"/>
                </a:solidFill>
                <a:latin typeface="Livvic" panose="020B0604020202020204" charset="0"/>
              </a:rPr>
              <a:t>phẩm</a:t>
            </a:r>
            <a:r>
              <a:rPr lang="en-US" sz="3200" b="1" dirty="0">
                <a:solidFill>
                  <a:srgbClr val="C00000"/>
                </a:solidFill>
                <a:latin typeface="Livvic" panose="020B0604020202020204" charset="0"/>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447800" y="1409700"/>
            <a:ext cx="4338131" cy="5847971"/>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3426" y="1733929"/>
            <a:ext cx="4043174" cy="584797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11887200" y="2324100"/>
            <a:ext cx="4354950" cy="5889209"/>
          </a:xfrm>
          <a:prstGeom prst="rect">
            <a:avLst/>
          </a:prstGeom>
        </p:spPr>
      </p:pic>
      <p:sp>
        <p:nvSpPr>
          <p:cNvPr id="5" name="Hình Bầu dục 4">
            <a:extLst>
              <a:ext uri="{FF2B5EF4-FFF2-40B4-BE49-F238E27FC236}">
                <a16:creationId xmlns:a16="http://schemas.microsoft.com/office/drawing/2014/main" id="{CBDBCF9F-CE34-7CC7-D61D-4C0EB986CDE5}"/>
              </a:ext>
            </a:extLst>
          </p:cNvPr>
          <p:cNvSpPr/>
          <p:nvPr/>
        </p:nvSpPr>
        <p:spPr>
          <a:xfrm>
            <a:off x="4940111" y="6533743"/>
            <a:ext cx="624840" cy="66857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a:t>
            </a:r>
            <a:endParaRPr lang="vi-VN" sz="2800" b="1" dirty="0">
              <a:solidFill>
                <a:schemeClr val="tx1"/>
              </a:solidFill>
            </a:endParaRPr>
          </a:p>
        </p:txBody>
      </p:sp>
      <p:sp>
        <p:nvSpPr>
          <p:cNvPr id="6" name="Hình Bầu dục 5">
            <a:extLst>
              <a:ext uri="{FF2B5EF4-FFF2-40B4-BE49-F238E27FC236}">
                <a16:creationId xmlns:a16="http://schemas.microsoft.com/office/drawing/2014/main" id="{CCACF130-71A1-7420-F5DF-90842A3DED56}"/>
              </a:ext>
            </a:extLst>
          </p:cNvPr>
          <p:cNvSpPr/>
          <p:nvPr/>
        </p:nvSpPr>
        <p:spPr>
          <a:xfrm>
            <a:off x="10134600" y="6589094"/>
            <a:ext cx="609600" cy="668577"/>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2</a:t>
            </a:r>
            <a:endParaRPr lang="vi-VN" sz="2800" b="1" dirty="0">
              <a:solidFill>
                <a:schemeClr val="tx1"/>
              </a:solidFill>
            </a:endParaRPr>
          </a:p>
        </p:txBody>
      </p:sp>
      <p:sp>
        <p:nvSpPr>
          <p:cNvPr id="7" name="Hình Bầu dục 6">
            <a:extLst>
              <a:ext uri="{FF2B5EF4-FFF2-40B4-BE49-F238E27FC236}">
                <a16:creationId xmlns:a16="http://schemas.microsoft.com/office/drawing/2014/main" id="{D861ABD3-3474-5292-796C-96BCB83FB05F}"/>
              </a:ext>
            </a:extLst>
          </p:cNvPr>
          <p:cNvSpPr/>
          <p:nvPr/>
        </p:nvSpPr>
        <p:spPr>
          <a:xfrm>
            <a:off x="15468600" y="7240420"/>
            <a:ext cx="680846" cy="68295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3</a:t>
            </a:r>
            <a:endParaRPr lang="vi-VN" sz="2800" b="1" dirty="0">
              <a:solidFill>
                <a:schemeClr val="tx1"/>
              </a:solidFill>
            </a:endParaRPr>
          </a:p>
        </p:txBody>
      </p:sp>
    </p:spTree>
    <p:custDataLst>
      <p:tags r:id="rId1"/>
    </p:custDataLst>
    <p:extLst>
      <p:ext uri="{BB962C8B-B14F-4D97-AF65-F5344CB8AC3E}">
        <p14:creationId xmlns:p14="http://schemas.microsoft.com/office/powerpoint/2010/main" val="985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505200" y="3619500"/>
            <a:ext cx="11353800" cy="2987997"/>
          </a:xfrm>
          <a:prstGeom prst="rect">
            <a:avLst/>
          </a:prstGeom>
        </p:spPr>
        <p:txBody>
          <a:bodyPr wrap="square" lIns="0" tIns="0" rIns="0" bIns="0" rtlCol="0" anchor="t">
            <a:spAutoFit/>
          </a:bodyPr>
          <a:lstStyle/>
          <a:p>
            <a:pPr marL="518163" lvl="1" algn="just">
              <a:lnSpc>
                <a:spcPts val="5760"/>
              </a:lnSpc>
            </a:pPr>
            <a:r>
              <a:rPr lang="en-US" sz="6000" b="1" dirty="0" err="1">
                <a:solidFill>
                  <a:srgbClr val="FF0000"/>
                </a:solidFill>
                <a:latin typeface="Times New Roman" panose="02020603050405020304" pitchFamily="18" charset="0"/>
                <a:cs typeface="Times New Roman" panose="02020603050405020304" pitchFamily="18" charset="0"/>
              </a:rPr>
              <a:t>Tranh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chân</a:t>
            </a:r>
            <a:r>
              <a:rPr lang="en-US" sz="6000" b="1" dirty="0">
                <a:solidFill>
                  <a:srgbClr val="FF0000"/>
                </a:solidFill>
                <a:latin typeface="Times New Roman" panose="02020603050405020304" pitchFamily="18" charset="0"/>
                <a:cs typeface="Times New Roman" panose="02020603050405020304" pitchFamily="18" charset="0"/>
              </a:rPr>
              <a:t> dung </a:t>
            </a:r>
            <a:r>
              <a:rPr lang="en-US" sz="6000" b="1" dirty="0" err="1">
                <a:solidFill>
                  <a:srgbClr val="FF0000"/>
                </a:solidFill>
                <a:latin typeface="Times New Roman" panose="02020603050405020304" pitchFamily="18" charset="0"/>
                <a:cs typeface="Times New Roman" panose="02020603050405020304" pitchFamily="18" charset="0"/>
              </a:rPr>
              <a:t>có</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thể</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diễn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tả</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được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đặc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điểm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về</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hoạt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và</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nghề</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nghiệp</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của</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nhân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vật</a:t>
            </a:r>
            <a:r>
              <a:rPr lang="en-US" sz="6000" b="1" dirty="0">
                <a:solidFill>
                  <a:srgbClr val="FF0000"/>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323565" y="17591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23807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2C841B48-46D9-42A0-9FDE-47D63DD5A7FF}"/>
              </a:ext>
            </a:extLst>
          </p:cNvPr>
          <p:cNvSpPr txBox="1"/>
          <p:nvPr/>
        </p:nvSpPr>
        <p:spPr>
          <a:xfrm>
            <a:off x="152400" y="460279"/>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55CA22C-A248-4BC0-8DAF-5A96331E1EB8}"/>
              </a:ext>
            </a:extLst>
          </p:cNvPr>
          <p:cNvSpPr txBox="1"/>
          <p:nvPr/>
        </p:nvSpPr>
        <p:spPr>
          <a:xfrm>
            <a:off x="1447800" y="1556213"/>
            <a:ext cx="10515601" cy="729880"/>
          </a:xfrm>
          <a:prstGeom prst="rect">
            <a:avLst/>
          </a:prstGeom>
        </p:spPr>
        <p:txBody>
          <a:bodyPr wrap="square" lIns="0" tIns="0" rIns="0" bIns="0" rtlCol="0" anchor="t">
            <a:spAutoFit/>
          </a:bodyPr>
          <a:lstStyle/>
          <a:p>
            <a:pPr>
              <a:lnSpc>
                <a:spcPts val="5981"/>
              </a:lnSpc>
            </a:pPr>
            <a:r>
              <a:rPr lang="vi-VN" sz="4984" dirty="0">
                <a:solidFill>
                  <a:schemeClr val="accent1">
                    <a:lumMod val="75000"/>
                  </a:schemeClr>
                </a:solidFill>
                <a:latin typeface="Livvic Bold"/>
              </a:rPr>
              <a:t>Vẽ </a:t>
            </a:r>
            <a:r>
              <a:rPr lang="en-US" sz="4984" dirty="0" err="1">
                <a:solidFill>
                  <a:schemeClr val="accent1">
                    <a:lumMod val="75000"/>
                  </a:schemeClr>
                </a:solidFill>
                <a:latin typeface="Livvic Bold"/>
              </a:rPr>
              <a:t>tranh</a:t>
            </a:r>
            <a:r>
              <a:rPr lang="en-US" sz="4984" dirty="0">
                <a:solidFill>
                  <a:schemeClr val="accent1">
                    <a:lumMod val="75000"/>
                  </a:schemeClr>
                </a:solidFill>
                <a:latin typeface="Livvic Bold"/>
              </a:rPr>
              <a:t> </a:t>
            </a:r>
            <a:r>
              <a:rPr lang="en-US" sz="4984" dirty="0" err="1">
                <a:solidFill>
                  <a:schemeClr val="accent1">
                    <a:lumMod val="75000"/>
                  </a:schemeClr>
                </a:solidFill>
                <a:latin typeface="Livvic Bold"/>
              </a:rPr>
              <a:t>chân</a:t>
            </a:r>
            <a:r>
              <a:rPr lang="en-US" sz="4984" dirty="0">
                <a:solidFill>
                  <a:schemeClr val="accent1">
                    <a:lumMod val="75000"/>
                  </a:schemeClr>
                </a:solidFill>
                <a:latin typeface="Livvic Bold"/>
              </a:rPr>
              <a:t> dung </a:t>
            </a:r>
            <a:r>
              <a:rPr lang="en-US" sz="4984" dirty="0" err="1">
                <a:solidFill>
                  <a:schemeClr val="accent1">
                    <a:lumMod val="75000"/>
                  </a:schemeClr>
                </a:solidFill>
                <a:latin typeface="Livvic Bold"/>
              </a:rPr>
              <a:t>nhân</a:t>
            </a:r>
            <a:r>
              <a:rPr lang="en-US" sz="4984" dirty="0">
                <a:solidFill>
                  <a:schemeClr val="accent1">
                    <a:lumMod val="75000"/>
                  </a:schemeClr>
                </a:solidFill>
                <a:latin typeface="Livvic Bold"/>
              </a:rPr>
              <a:t> </a:t>
            </a:r>
            <a:r>
              <a:rPr lang="en-US" sz="4984" dirty="0" err="1">
                <a:solidFill>
                  <a:schemeClr val="accent1">
                    <a:lumMod val="75000"/>
                  </a:schemeClr>
                </a:solidFill>
                <a:latin typeface="Livvic Bold"/>
              </a:rPr>
              <a:t>vật</a:t>
            </a:r>
            <a:r>
              <a:rPr lang="en-US" sz="4984" dirty="0">
                <a:solidFill>
                  <a:schemeClr val="accent1">
                    <a:lumMod val="75000"/>
                  </a:schemeClr>
                </a:solidFill>
                <a:latin typeface="Livvic Bold"/>
              </a:rPr>
              <a:t> </a:t>
            </a:r>
            <a:r>
              <a:rPr lang="vi-VN" sz="4984" dirty="0">
                <a:solidFill>
                  <a:schemeClr val="accent1">
                    <a:lumMod val="75000"/>
                  </a:schemeClr>
                </a:solidFill>
                <a:latin typeface="Livvic Bold"/>
              </a:rPr>
              <a:t>!</a:t>
            </a:r>
            <a:endParaRPr lang="en-US" sz="4984" dirty="0">
              <a:solidFill>
                <a:schemeClr val="accent1">
                  <a:lumMod val="75000"/>
                </a:schemeClr>
              </a:solidFill>
              <a:latin typeface="Livvic Bold"/>
            </a:endParaRPr>
          </a:p>
        </p:txBody>
      </p:sp>
      <p:sp>
        <p:nvSpPr>
          <p:cNvPr id="7" name="TextBox 6">
            <a:extLst>
              <a:ext uri="{FF2B5EF4-FFF2-40B4-BE49-F238E27FC236}">
                <a16:creationId xmlns:a16="http://schemas.microsoft.com/office/drawing/2014/main" id="{99E37460-6975-8AE2-171B-A279474DEB09}"/>
              </a:ext>
            </a:extLst>
          </p:cNvPr>
          <p:cNvSpPr txBox="1"/>
          <p:nvPr/>
        </p:nvSpPr>
        <p:spPr>
          <a:xfrm>
            <a:off x="838200" y="2761119"/>
            <a:ext cx="11810999" cy="542712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66919" lvl="1">
              <a:lnSpc>
                <a:spcPts val="5190"/>
              </a:lnSpc>
              <a:defRPr/>
            </a:pPr>
            <a:r>
              <a:rPr lang="vi-VN" sz="4400" b="1" dirty="0">
                <a:solidFill>
                  <a:schemeClr val="accent1">
                    <a:lumMod val="75000"/>
                  </a:schemeClr>
                </a:solidFill>
                <a:latin typeface="Times New Roman" panose="02020603050405020304" pitchFamily="18" charset="0"/>
                <a:cs typeface="Times New Roman" panose="02020603050405020304" pitchFamily="18" charset="0"/>
              </a:rPr>
              <a:t>1. </a:t>
            </a:r>
            <a:r>
              <a:rPr kumimoji="0" lang="vi-VN" sz="4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Em sẽ vẽ chân dung của ai? Đặc điểm đáng nhớ của người đó là gì?</a:t>
            </a:r>
          </a:p>
          <a:p>
            <a:pPr marL="466919" lvl="1">
              <a:lnSpc>
                <a:spcPts val="5190"/>
              </a:lnSpc>
              <a:defRPr/>
            </a:pPr>
            <a:r>
              <a:rPr kumimoji="0" lang="vi-VN" sz="4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2. Em thích vẽ chân dung tới ngang vai hay nửa người?</a:t>
            </a:r>
          </a:p>
          <a:p>
            <a:pPr marL="466919" lvl="1">
              <a:lnSpc>
                <a:spcPts val="5190"/>
              </a:lnSpc>
              <a:defRPr/>
            </a:pPr>
            <a:r>
              <a:rPr lang="vi-VN" sz="4400" b="1" dirty="0">
                <a:solidFill>
                  <a:schemeClr val="accent1">
                    <a:lumMod val="50000"/>
                  </a:schemeClr>
                </a:solidFill>
                <a:latin typeface="Times New Roman" panose="02020603050405020304" pitchFamily="18" charset="0"/>
                <a:cs typeface="Times New Roman" panose="02020603050405020304" pitchFamily="18" charset="0"/>
              </a:rPr>
              <a:t>3</a:t>
            </a:r>
            <a:r>
              <a:rPr kumimoji="0" lang="vi-VN" sz="4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Màu sắc em sử dụng để thể hiện chân dung  như thế nào?</a:t>
            </a:r>
            <a:endParaRPr kumimoji="0" lang="en-US" sz="4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endParaRPr>
          </a:p>
          <a:p>
            <a:pPr marL="466919" marR="0" lvl="1" algn="l" defTabSz="914400" rtl="0" eaLnBrk="1" fontAlgn="auto" latinLnBrk="0" hangingPunct="1">
              <a:lnSpc>
                <a:spcPts val="5190"/>
              </a:lnSpc>
              <a:spcBef>
                <a:spcPts val="0"/>
              </a:spcBef>
              <a:spcAft>
                <a:spcPts val="0"/>
              </a:spcAft>
              <a:buClrTx/>
              <a:buSzTx/>
              <a:tabLst/>
              <a:defRPr/>
            </a:pPr>
            <a:r>
              <a:rPr lang="vi-VN" sz="4400" b="1" dirty="0">
                <a:solidFill>
                  <a:schemeClr val="accent1">
                    <a:lumMod val="50000"/>
                  </a:schemeClr>
                </a:solidFill>
                <a:latin typeface="Times New Roman" panose="02020603050405020304" pitchFamily="18" charset="0"/>
                <a:cs typeface="Times New Roman" panose="02020603050405020304" pitchFamily="18" charset="0"/>
              </a:rPr>
              <a:t>4. Em</a:t>
            </a:r>
            <a:r>
              <a:rPr kumimoji="0" lang="vi-VN" sz="4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mn-ea"/>
                <a:cs typeface="Times New Roman" panose="02020603050405020304" pitchFamily="18" charset="0"/>
              </a:rPr>
              <a:t> sẽ vẽ thêm hình ảnh gì để bài vẽ sinh động hơn?</a:t>
            </a: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4.19753E-6 L -4.86111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0+ hình nền PowerPoint cute siêu dễ thương đầy phong cách, ấn tượng -  Thegioididong.com">
            <a:extLst>
              <a:ext uri="{FF2B5EF4-FFF2-40B4-BE49-F238E27FC236}">
                <a16:creationId xmlns:a16="http://schemas.microsoft.com/office/drawing/2014/main" id="{063762A9-02D2-1DD8-7985-71C1B5215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25146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43685D07-8C94-419B-3AA5-2A13BDDADF9D}"/>
              </a:ext>
            </a:extLst>
          </p:cNvPr>
          <p:cNvSpPr txBox="1"/>
          <p:nvPr/>
        </p:nvSpPr>
        <p:spPr>
          <a:xfrm rot="47337">
            <a:off x="6866236" y="920917"/>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Lưu ý</a:t>
            </a:r>
            <a:endParaRPr lang="en-US" sz="8478" b="1" dirty="0">
              <a:solidFill>
                <a:srgbClr val="FF0000"/>
              </a:solidFill>
              <a:latin typeface="Livvic Bold" panose="020B0604020202020204" charset="0"/>
            </a:endParaRPr>
          </a:p>
        </p:txBody>
      </p:sp>
      <p:sp>
        <p:nvSpPr>
          <p:cNvPr id="4" name="TextBox 4">
            <a:extLst>
              <a:ext uri="{FF2B5EF4-FFF2-40B4-BE49-F238E27FC236}">
                <a16:creationId xmlns:a16="http://schemas.microsoft.com/office/drawing/2014/main" id="{30C52DD3-22F2-D7DB-07E0-D9227916AE2D}"/>
              </a:ext>
            </a:extLst>
          </p:cNvPr>
          <p:cNvSpPr txBox="1"/>
          <p:nvPr/>
        </p:nvSpPr>
        <p:spPr>
          <a:xfrm>
            <a:off x="3449323" y="2476500"/>
            <a:ext cx="11358874" cy="4446217"/>
          </a:xfrm>
          <a:prstGeom prst="rect">
            <a:avLst/>
          </a:prstGeom>
        </p:spPr>
        <p:txBody>
          <a:bodyPr wrap="square" lIns="0" tIns="0" rIns="0" bIns="0" rtlCol="0" anchor="t">
            <a:spAutoFit/>
          </a:bodyPr>
          <a:lstStyle/>
          <a:p>
            <a:pPr marL="518163" lvl="1" algn="just"/>
            <a:r>
              <a:rPr lang="en-US" sz="6000" b="1" dirty="0" err="1">
                <a:solidFill>
                  <a:schemeClr val="accent1">
                    <a:lumMod val="50000"/>
                  </a:schemeClr>
                </a:solidFill>
                <a:latin typeface="Times New Roman" panose="02020603050405020304" pitchFamily="18" charset="0"/>
                <a:cs typeface="Times New Roman" panose="02020603050405020304" pitchFamily="18" charset="0"/>
              </a:rPr>
              <a:t>Nên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hiện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hình</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chân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dung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nhân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vật</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với</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nửa</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phần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trên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người</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p>
          <a:p>
            <a:pPr marL="518163" lvl="1" algn="just"/>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Chân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dung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bán</a:t>
            </a:r>
            <a:r>
              <a:rPr lang="en-US" sz="6000" b="1" dirty="0">
                <a:solidFill>
                  <a:schemeClr val="accent1">
                    <a:lumMod val="50000"/>
                  </a:schemeClr>
                </a:solidFill>
                <a:latin typeface="Times New Roman" panose="02020603050405020304" pitchFamily="18" charset="0"/>
                <a:cs typeface="Times New Roman" panose="02020603050405020304" pitchFamily="18" charset="0"/>
              </a:rPr>
              <a:t> </a:t>
            </a:r>
            <a:r>
              <a:rPr lang="en-US" sz="6000" b="1" dirty="0" err="1">
                <a:solidFill>
                  <a:schemeClr val="accent1">
                    <a:lumMod val="50000"/>
                  </a:schemeClr>
                </a:solidFill>
                <a:latin typeface="Times New Roman" panose="02020603050405020304" pitchFamily="18" charset="0"/>
                <a:cs typeface="Times New Roman" panose="02020603050405020304" pitchFamily="18" charset="0"/>
              </a:rPr>
              <a:t>thân</a:t>
            </a:r>
            <a:r>
              <a:rPr lang="en-US" sz="6000" b="1" dirty="0">
                <a:solidFill>
                  <a:schemeClr val="accent1">
                    <a:lumMod val="50000"/>
                  </a:schemeClr>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8913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4">
                                            <p:txEl>
                                              <p:pRg st="0" end="0"/>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4">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E2DF796A-17BA-FEAC-D2AD-65B100CC86EA}"/>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Picture 1">
            <a:extLst>
              <a:ext uri="{FF2B5EF4-FFF2-40B4-BE49-F238E27FC236}">
                <a16:creationId xmlns:a16="http://schemas.microsoft.com/office/drawing/2014/main" id="{A85F1C83-9E21-C9D3-BD4C-66DAD065D154}"/>
              </a:ext>
            </a:extLst>
          </p:cNvPr>
          <p:cNvPicPr>
            <a:picLocks noChangeAspect="1"/>
          </p:cNvPicPr>
          <p:nvPr/>
        </p:nvPicPr>
        <p:blipFill>
          <a:blip r:embed="rId2"/>
          <a:stretch>
            <a:fillRect/>
          </a:stretch>
        </p:blipFill>
        <p:spPr>
          <a:xfrm>
            <a:off x="6143160" y="2057399"/>
            <a:ext cx="5715000" cy="7588464"/>
          </a:xfrm>
          <a:prstGeom prst="rect">
            <a:avLst/>
          </a:prstGeom>
          <a:ln w="88900" cap="sq" cmpd="thickThin">
            <a:solidFill>
              <a:srgbClr val="000000"/>
            </a:solidFill>
            <a:prstDash val="solid"/>
            <a:miter lim="800000"/>
          </a:ln>
          <a:effectLst>
            <a:innerShdw blurRad="76200">
              <a:srgbClr val="000000"/>
            </a:innerShdw>
          </a:effectLst>
        </p:spPr>
      </p:pic>
      <p:pic>
        <p:nvPicPr>
          <p:cNvPr id="5" name="Picture 1">
            <a:extLst>
              <a:ext uri="{FF2B5EF4-FFF2-40B4-BE49-F238E27FC236}">
                <a16:creationId xmlns:a16="http://schemas.microsoft.com/office/drawing/2014/main" id="{B46F5EFE-18EE-D5D0-1B2F-3778796216A6}"/>
              </a:ext>
            </a:extLst>
          </p:cNvPr>
          <p:cNvPicPr>
            <a:picLocks noChangeAspect="1"/>
          </p:cNvPicPr>
          <p:nvPr/>
        </p:nvPicPr>
        <p:blipFill>
          <a:blip r:embed="rId3"/>
          <a:stretch>
            <a:fillRect/>
          </a:stretch>
        </p:blipFill>
        <p:spPr>
          <a:xfrm>
            <a:off x="12160081" y="2057399"/>
            <a:ext cx="5775010" cy="7596084"/>
          </a:xfrm>
          <a:prstGeom prst="rect">
            <a:avLst/>
          </a:prstGeom>
          <a:ln w="88900" cap="sq" cmpd="thickThin">
            <a:solidFill>
              <a:srgbClr val="000000"/>
            </a:solidFill>
            <a:prstDash val="solid"/>
            <a:miter lim="800000"/>
          </a:ln>
          <a:effectLst>
            <a:innerShdw blurRad="76200">
              <a:srgbClr val="000000"/>
            </a:innerShdw>
          </a:effectLst>
        </p:spPr>
      </p:pic>
      <p:pic>
        <p:nvPicPr>
          <p:cNvPr id="6" name="Hình ảnh 5" descr="Ảnh có chứa hình vẽ, Tác phẩm nghệ thuật của trẻ con, minh họa, phim hoạt hình&#10;&#10;Mô tả được tạo tự động">
            <a:extLst>
              <a:ext uri="{FF2B5EF4-FFF2-40B4-BE49-F238E27FC236}">
                <a16:creationId xmlns:a16="http://schemas.microsoft.com/office/drawing/2014/main" id="{A5F18118-9E93-D4EA-DC4C-7799849F34DB}"/>
              </a:ext>
            </a:extLst>
          </p:cNvPr>
          <p:cNvPicPr>
            <a:picLocks noChangeAspect="1"/>
          </p:cNvPicPr>
          <p:nvPr/>
        </p:nvPicPr>
        <p:blipFill rotWithShape="1">
          <a:blip r:embed="rId4">
            <a:extLst>
              <a:ext uri="{28A0092B-C50C-407E-A947-70E740481C1C}">
                <a14:useLocalDpi xmlns:a14="http://schemas.microsoft.com/office/drawing/2010/main" val="0"/>
              </a:ext>
            </a:extLst>
          </a:blip>
          <a:srcRect l="4943" t="1926" r="5087" b="4278"/>
          <a:stretch/>
        </p:blipFill>
        <p:spPr>
          <a:xfrm>
            <a:off x="383389" y="2095499"/>
            <a:ext cx="5453531" cy="758846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3799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E2DF796A-17BA-FEAC-D2AD-65B100CC86EA}"/>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6" name="Hình ảnh 5" descr="Ảnh có chứa hình vẽ, minh họa, Tác phẩm nghệ thuật của trẻ con, phim hoạt hình&#10;&#10;Mô tả được tạo tự động">
            <a:extLst>
              <a:ext uri="{FF2B5EF4-FFF2-40B4-BE49-F238E27FC236}">
                <a16:creationId xmlns:a16="http://schemas.microsoft.com/office/drawing/2014/main" id="{86B30834-0866-FEEA-78A2-45232FE1D8FF}"/>
              </a:ext>
            </a:extLst>
          </p:cNvPr>
          <p:cNvPicPr>
            <a:picLocks noChangeAspect="1"/>
          </p:cNvPicPr>
          <p:nvPr/>
        </p:nvPicPr>
        <p:blipFill rotWithShape="1">
          <a:blip r:embed="rId2">
            <a:extLst>
              <a:ext uri="{28A0092B-C50C-407E-A947-70E740481C1C}">
                <a14:useLocalDpi xmlns:a14="http://schemas.microsoft.com/office/drawing/2010/main" val="0"/>
              </a:ext>
            </a:extLst>
          </a:blip>
          <a:srcRect l="7486" t="2593" r="3334" b="1852"/>
          <a:stretch/>
        </p:blipFill>
        <p:spPr>
          <a:xfrm>
            <a:off x="6306067" y="1866395"/>
            <a:ext cx="5429932" cy="7925305"/>
          </a:xfrm>
          <a:prstGeom prst="rect">
            <a:avLst/>
          </a:prstGeom>
          <a:ln w="88900" cap="sq" cmpd="thickThin">
            <a:solidFill>
              <a:srgbClr val="000000"/>
            </a:solidFill>
            <a:prstDash val="solid"/>
            <a:miter lim="800000"/>
          </a:ln>
          <a:effectLst>
            <a:innerShdw blurRad="76200">
              <a:srgbClr val="000000"/>
            </a:innerShdw>
          </a:effectLst>
        </p:spPr>
      </p:pic>
      <p:pic>
        <p:nvPicPr>
          <p:cNvPr id="8" name="Hình ảnh 7" descr="Ảnh có chứa hình vẽ, Tác phẩm nghệ thuật của trẻ con, bản phác thảo, Mặt người&#10;&#10;Mô tả được tạo tự động">
            <a:extLst>
              <a:ext uri="{FF2B5EF4-FFF2-40B4-BE49-F238E27FC236}">
                <a16:creationId xmlns:a16="http://schemas.microsoft.com/office/drawing/2014/main" id="{D9D783A5-1E0C-1596-20CE-B87BD9F857C1}"/>
              </a:ext>
            </a:extLst>
          </p:cNvPr>
          <p:cNvPicPr>
            <a:picLocks noChangeAspect="1"/>
          </p:cNvPicPr>
          <p:nvPr/>
        </p:nvPicPr>
        <p:blipFill rotWithShape="1">
          <a:blip r:embed="rId3">
            <a:extLst>
              <a:ext uri="{28A0092B-C50C-407E-A947-70E740481C1C}">
                <a14:useLocalDpi xmlns:a14="http://schemas.microsoft.com/office/drawing/2010/main" val="0"/>
              </a:ext>
            </a:extLst>
          </a:blip>
          <a:srcRect l="6498" t="1112" r="5509" b="4352"/>
          <a:stretch/>
        </p:blipFill>
        <p:spPr>
          <a:xfrm>
            <a:off x="425323" y="1897219"/>
            <a:ext cx="5429932" cy="7894481"/>
          </a:xfrm>
          <a:prstGeom prst="rect">
            <a:avLst/>
          </a:prstGeom>
          <a:ln w="88900" cap="sq" cmpd="thickThin">
            <a:solidFill>
              <a:srgbClr val="000000"/>
            </a:solidFill>
            <a:prstDash val="solid"/>
            <a:miter lim="800000"/>
          </a:ln>
          <a:effectLst>
            <a:innerShdw blurRad="76200">
              <a:srgbClr val="000000"/>
            </a:innerShdw>
          </a:effectLst>
        </p:spPr>
      </p:pic>
      <p:pic>
        <p:nvPicPr>
          <p:cNvPr id="2" name="Hình ảnh 1" descr="Ảnh có chứa hình vẽ, Tác phẩm nghệ thuật của trẻ con, tác phẩm nghệ thuật, bức vẽ&#10;&#10;Mô tả được tạo tự động">
            <a:extLst>
              <a:ext uri="{FF2B5EF4-FFF2-40B4-BE49-F238E27FC236}">
                <a16:creationId xmlns:a16="http://schemas.microsoft.com/office/drawing/2014/main" id="{21223A5C-0106-E4E5-7443-8CB6F89912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6811" y="1804134"/>
            <a:ext cx="5720189" cy="803514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9232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a:extLst>
              <a:ext uri="{FF2B5EF4-FFF2-40B4-BE49-F238E27FC236}">
                <a16:creationId xmlns:a16="http://schemas.microsoft.com/office/drawing/2014/main" id="{E2DF796A-17BA-FEAC-D2AD-65B100CC86EA}"/>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9" name="Hình ảnh 8" descr="Ảnh có chứa hình vẽ, Tác phẩm nghệ thuật của trẻ con, bức vẽ, tác phẩm nghệ thuật&#10;&#10;Mô tả được tạo tự động">
            <a:extLst>
              <a:ext uri="{FF2B5EF4-FFF2-40B4-BE49-F238E27FC236}">
                <a16:creationId xmlns:a16="http://schemas.microsoft.com/office/drawing/2014/main" id="{3670FA1C-60F2-5B6B-32BD-C1693FCDA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082" y="1760538"/>
            <a:ext cx="5567341" cy="77955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Picture 1">
            <a:extLst>
              <a:ext uri="{FF2B5EF4-FFF2-40B4-BE49-F238E27FC236}">
                <a16:creationId xmlns:a16="http://schemas.microsoft.com/office/drawing/2014/main" id="{EA2E7A47-7106-35C0-7DC1-2ED7EB48B9E2}"/>
              </a:ext>
            </a:extLst>
          </p:cNvPr>
          <p:cNvPicPr>
            <a:picLocks noChangeAspect="1"/>
          </p:cNvPicPr>
          <p:nvPr/>
        </p:nvPicPr>
        <p:blipFill>
          <a:blip r:embed="rId3"/>
          <a:stretch>
            <a:fillRect/>
          </a:stretch>
        </p:blipFill>
        <p:spPr>
          <a:xfrm>
            <a:off x="343485" y="1760538"/>
            <a:ext cx="5567340" cy="780887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Hình ảnh 5" descr="Ảnh có chứa hình vẽ, Tác phẩm nghệ thuật của trẻ con, bức vẽ, Mặt người&#10;&#10;Mô tả được tạo tự động">
            <a:extLst>
              <a:ext uri="{FF2B5EF4-FFF2-40B4-BE49-F238E27FC236}">
                <a16:creationId xmlns:a16="http://schemas.microsoft.com/office/drawing/2014/main" id="{97AD3E0A-9EF5-0E37-4F6F-8E8CBC565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8200" y="1774506"/>
            <a:ext cx="5567341" cy="77955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6619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53" presetClass="entr" presetSubtype="16"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ải Hình Nền Động Đẹp Cho Powerpoint - Hình nền Laptop đẹp nhất">
            <a:extLst>
              <a:ext uri="{FF2B5EF4-FFF2-40B4-BE49-F238E27FC236}">
                <a16:creationId xmlns:a16="http://schemas.microsoft.com/office/drawing/2014/main" id="{3FF0B9A3-55D4-2744-B78D-5EAC0F19224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03C45B8F-9F9F-E31D-DA1C-B225F0452E4B}"/>
              </a:ext>
            </a:extLst>
          </p:cNvPr>
          <p:cNvSpPr txBox="1"/>
          <p:nvPr/>
        </p:nvSpPr>
        <p:spPr>
          <a:xfrm>
            <a:off x="838200" y="342900"/>
            <a:ext cx="14173200" cy="982257"/>
          </a:xfrm>
          <a:prstGeom prst="rect">
            <a:avLst/>
          </a:prstGeom>
        </p:spPr>
        <p:txBody>
          <a:bodyPr wrap="square" lIns="0" tIns="0" rIns="0" bIns="0" rtlCol="0" anchor="t">
            <a:spAutoFit/>
          </a:bodyPr>
          <a:lstStyle/>
          <a:p>
            <a:pPr algn="ctr">
              <a:lnSpc>
                <a:spcPts val="8341"/>
              </a:lnSpc>
            </a:pPr>
            <a:r>
              <a:rPr lang="en-US" sz="6000" dirty="0" err="1">
                <a:solidFill>
                  <a:srgbClr val="FF0000"/>
                </a:solidFill>
                <a:latin typeface="Livvic Bold Bold"/>
              </a:rPr>
              <a:t>Hoạt</a:t>
            </a:r>
            <a:r>
              <a:rPr lang="en-US" sz="6000" dirty="0">
                <a:solidFill>
                  <a:srgbClr val="FF0000"/>
                </a:solidFill>
                <a:latin typeface="Livvic Bold Bold"/>
              </a:rPr>
              <a:t> </a:t>
            </a:r>
            <a:r>
              <a:rPr lang="en-US" sz="6000" dirty="0" err="1">
                <a:solidFill>
                  <a:srgbClr val="FF0000"/>
                </a:solidFill>
                <a:latin typeface="Livvic Bold Bold"/>
              </a:rPr>
              <a:t>động</a:t>
            </a:r>
            <a:r>
              <a:rPr lang="en-US" sz="6000" dirty="0">
                <a:solidFill>
                  <a:srgbClr val="FF0000"/>
                </a:solidFill>
                <a:latin typeface="Livvic Bold Bold"/>
              </a:rPr>
              <a:t> 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a16="http://schemas.microsoft.com/office/drawing/2014/main" id="{A895E6F5-4F43-8B4B-B439-48FDD02DBB94}"/>
              </a:ext>
            </a:extLst>
          </p:cNvPr>
          <p:cNvSpPr txBox="1"/>
          <p:nvPr/>
        </p:nvSpPr>
        <p:spPr>
          <a:xfrm>
            <a:off x="2057400" y="1943100"/>
            <a:ext cx="14401800" cy="779381"/>
          </a:xfrm>
          <a:prstGeom prst="rect">
            <a:avLst/>
          </a:prstGeom>
        </p:spPr>
        <p:txBody>
          <a:bodyPr wrap="square" lIns="0" tIns="0" rIns="0" bIns="0" rtlCol="0" anchor="t">
            <a:spAutoFit/>
          </a:bodyPr>
          <a:lstStyle/>
          <a:p>
            <a:pPr>
              <a:lnSpc>
                <a:spcPts val="5981"/>
              </a:lnSpc>
            </a:pPr>
            <a:r>
              <a:rPr lang="vi-VN" sz="6600" dirty="0">
                <a:solidFill>
                  <a:srgbClr val="7030A0"/>
                </a:solidFill>
                <a:latin typeface="Livvic Bold"/>
              </a:rPr>
              <a:t>Vẽ </a:t>
            </a:r>
            <a:r>
              <a:rPr lang="en-US" sz="6600" dirty="0" err="1">
                <a:solidFill>
                  <a:srgbClr val="7030A0"/>
                </a:solidFill>
                <a:latin typeface="Livvic Bold"/>
              </a:rPr>
              <a:t>tranh</a:t>
            </a:r>
            <a:r>
              <a:rPr lang="en-US" sz="6600" dirty="0">
                <a:solidFill>
                  <a:srgbClr val="7030A0"/>
                </a:solidFill>
                <a:latin typeface="Livvic Bold"/>
              </a:rPr>
              <a:t> </a:t>
            </a:r>
            <a:r>
              <a:rPr lang="en-US" sz="6600" dirty="0" err="1">
                <a:solidFill>
                  <a:srgbClr val="7030A0"/>
                </a:solidFill>
                <a:latin typeface="Livvic Bold"/>
              </a:rPr>
              <a:t>chân</a:t>
            </a:r>
            <a:r>
              <a:rPr lang="en-US" sz="6600" dirty="0">
                <a:solidFill>
                  <a:srgbClr val="7030A0"/>
                </a:solidFill>
                <a:latin typeface="Livvic Bold"/>
              </a:rPr>
              <a:t> dung </a:t>
            </a:r>
            <a:r>
              <a:rPr lang="en-US" sz="6600" dirty="0" err="1">
                <a:solidFill>
                  <a:srgbClr val="7030A0"/>
                </a:solidFill>
                <a:latin typeface="Livvic Bold"/>
              </a:rPr>
              <a:t>nhân</a:t>
            </a:r>
            <a:r>
              <a:rPr lang="en-US" sz="6600" dirty="0">
                <a:solidFill>
                  <a:srgbClr val="7030A0"/>
                </a:solidFill>
                <a:latin typeface="Livvic Bold"/>
              </a:rPr>
              <a:t> </a:t>
            </a:r>
            <a:r>
              <a:rPr lang="en-US" sz="6600" dirty="0" err="1">
                <a:solidFill>
                  <a:srgbClr val="7030A0"/>
                </a:solidFill>
                <a:latin typeface="Livvic Bold"/>
              </a:rPr>
              <a:t>vật</a:t>
            </a:r>
            <a:r>
              <a:rPr lang="en-US" sz="6600" dirty="0">
                <a:solidFill>
                  <a:srgbClr val="7030A0"/>
                </a:solidFill>
                <a:latin typeface="Livvic Bold"/>
              </a:rPr>
              <a:t> </a:t>
            </a:r>
            <a:r>
              <a:rPr lang="vi-VN" sz="6600" dirty="0">
                <a:solidFill>
                  <a:srgbClr val="7030A0"/>
                </a:solidFill>
                <a:latin typeface="Livvic Bold"/>
              </a:rPr>
              <a:t>!</a:t>
            </a:r>
            <a:endParaRPr lang="en-US" sz="6600" dirty="0">
              <a:solidFill>
                <a:srgbClr val="7030A0"/>
              </a:solidFill>
              <a:latin typeface="Livvic Bold"/>
            </a:endParaRPr>
          </a:p>
        </p:txBody>
      </p:sp>
    </p:spTree>
    <p:extLst>
      <p:ext uri="{BB962C8B-B14F-4D97-AF65-F5344CB8AC3E}">
        <p14:creationId xmlns:p14="http://schemas.microsoft.com/office/powerpoint/2010/main" val="227523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33333E-6 1.48148E-6 L -3.33333E-6 -0.07207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7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a16="http://schemas.microsoft.com/office/drawing/2014/main" id="{79559C8E-72AF-413E-A113-017E3F4E4423}"/>
              </a:ext>
            </a:extLst>
          </p:cNvPr>
          <p:cNvGrpSpPr/>
          <p:nvPr/>
        </p:nvGrpSpPr>
        <p:grpSpPr>
          <a:xfrm>
            <a:off x="3314700" y="853880"/>
            <a:ext cx="13982700" cy="7646056"/>
            <a:chOff x="-1036525" y="-117239"/>
            <a:chExt cx="14089061" cy="10194733"/>
          </a:xfrm>
        </p:grpSpPr>
        <p:sp>
          <p:nvSpPr>
            <p:cNvPr id="10" name="TextBox 9">
              <a:extLst>
                <a:ext uri="{FF2B5EF4-FFF2-40B4-BE49-F238E27FC236}">
                  <a16:creationId xmlns:a16="http://schemas.microsoft.com/office/drawing/2014/main" id="{2E9AE2EB-4293-42F5-9D85-24EEE48766EC}"/>
                </a:ext>
              </a:extLst>
            </p:cNvPr>
            <p:cNvSpPr txBox="1"/>
            <p:nvPr/>
          </p:nvSpPr>
          <p:spPr>
            <a:xfrm>
              <a:off x="1151694" y="1254574"/>
              <a:ext cx="11429418" cy="8822920"/>
            </a:xfrm>
            <a:prstGeom prst="rect">
              <a:avLst/>
            </a:prstGeom>
          </p:spPr>
          <p:txBody>
            <a:bodyPr wrap="square" lIns="0" tIns="0" rIns="0" bIns="0" rtlCol="0" anchor="t">
              <a:spAutoFit/>
            </a:bodyPr>
            <a:lstStyle/>
            <a:p>
              <a:pPr>
                <a:lnSpc>
                  <a:spcPts val="3817"/>
                </a:lnSpc>
              </a:pPr>
              <a:endParaRPr lang="vi-VN" sz="4000" b="1" dirty="0">
                <a:solidFill>
                  <a:srgbClr val="0070C0"/>
                </a:solidFill>
                <a:latin typeface="+mj-lt"/>
              </a:endParaRPr>
            </a:p>
            <a:p>
              <a:pPr>
                <a:lnSpc>
                  <a:spcPts val="3817"/>
                </a:lnSpc>
              </a:pPr>
              <a:r>
                <a:rPr lang="vi-VN" sz="4000" b="1" dirty="0">
                  <a:solidFill>
                    <a:srgbClr val="0070C0"/>
                  </a:solidFill>
                  <a:latin typeface="+mj-lt"/>
                </a:rPr>
                <a:t>*</a:t>
              </a:r>
              <a:r>
                <a:rPr lang="vi-VN" sz="4800" b="1" dirty="0">
                  <a:solidFill>
                    <a:srgbClr val="C00000"/>
                  </a:solidFill>
                  <a:latin typeface="+mj-lt"/>
                </a:rPr>
                <a:t>Trưng bày, thảo luận và chia sẻ</a:t>
              </a:r>
            </a:p>
            <a:p>
              <a:pPr>
                <a:lnSpc>
                  <a:spcPts val="3817"/>
                </a:lnSpc>
              </a:pPr>
              <a:endParaRPr lang="vi-VN" sz="4000" b="1" dirty="0">
                <a:solidFill>
                  <a:srgbClr val="0070C0"/>
                </a:solidFill>
                <a:latin typeface="+mj-lt"/>
              </a:endParaRPr>
            </a:p>
            <a:p>
              <a:pPr marL="514350" indent="-514350">
                <a:buAutoNum type="arabicPeriod"/>
              </a:pPr>
              <a:r>
                <a:rPr lang="vi-VN" sz="4000" b="1" dirty="0">
                  <a:solidFill>
                    <a:schemeClr val="accent1">
                      <a:lumMod val="50000"/>
                    </a:schemeClr>
                  </a:solidFill>
                  <a:latin typeface="+mj-lt"/>
                </a:rPr>
                <a:t>Em thích bài vẽ nào? Vì sao?</a:t>
              </a:r>
            </a:p>
            <a:p>
              <a:pPr marL="514350" indent="-514350">
                <a:buFontTx/>
                <a:buAutoNum type="arabicPeriod"/>
              </a:pPr>
              <a:r>
                <a:rPr lang="vi-VN" sz="4000" b="1" dirty="0">
                  <a:solidFill>
                    <a:schemeClr val="accent1">
                      <a:lumMod val="50000"/>
                    </a:schemeClr>
                  </a:solidFill>
                  <a:latin typeface="+mj-lt"/>
                </a:rPr>
                <a:t>Bài vẽ sử dụng hòa sắc nóng hay lạnh? </a:t>
              </a:r>
            </a:p>
            <a:p>
              <a:pPr marL="514350" indent="-514350">
                <a:buFontTx/>
                <a:buAutoNum type="arabicPeriod"/>
              </a:pPr>
              <a:r>
                <a:rPr lang="vi-VN" sz="4000" b="1" dirty="0">
                  <a:solidFill>
                    <a:schemeClr val="accent1">
                      <a:lumMod val="50000"/>
                    </a:schemeClr>
                  </a:solidFill>
                  <a:latin typeface="+mj-lt"/>
                </a:rPr>
                <a:t>Chi tiết nào thể hiện rõ công việc của nhân vật trong bài vẽ?</a:t>
              </a:r>
            </a:p>
            <a:p>
              <a:pPr marL="514350" indent="-514350">
                <a:buFontTx/>
                <a:buAutoNum type="arabicPeriod"/>
              </a:pPr>
              <a:r>
                <a:rPr lang="vi-VN" sz="4000" b="1" dirty="0">
                  <a:solidFill>
                    <a:schemeClr val="accent1">
                      <a:lumMod val="50000"/>
                    </a:schemeClr>
                  </a:solidFill>
                  <a:latin typeface="+mj-lt"/>
                </a:rPr>
                <a:t>Em có ý tưởng gì để điều chỉnh bài vẽ của bạn/ của em hoàn thiện sinh động hơn?</a:t>
              </a:r>
              <a:endParaRPr lang="vi-VN" sz="3181" dirty="0">
                <a:solidFill>
                  <a:schemeClr val="accent1">
                    <a:lumMod val="50000"/>
                  </a:schemeClr>
                </a:solidFill>
                <a:latin typeface="+mj-lt"/>
              </a:endParaRPr>
            </a:p>
            <a:p>
              <a:pPr marL="514350" indent="-514350">
                <a:lnSpc>
                  <a:spcPts val="3817"/>
                </a:lnSpc>
                <a:buAutoNum type="arabicPeriod"/>
              </a:pPr>
              <a:endParaRPr lang="vi-VN" sz="3181" dirty="0">
                <a:solidFill>
                  <a:schemeClr val="accent1">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a16="http://schemas.microsoft.com/office/drawing/2014/main" id="{F76DB242-4109-4BF2-852D-3BA99DE16661}"/>
                </a:ext>
              </a:extLst>
            </p:cNvPr>
            <p:cNvSpPr txBox="1"/>
            <p:nvPr/>
          </p:nvSpPr>
          <p:spPr>
            <a:xfrm>
              <a:off x="-1036525" y="-117239"/>
              <a:ext cx="14089061" cy="1271203"/>
            </a:xfrm>
            <a:prstGeom prst="rect">
              <a:avLst/>
            </a:prstGeom>
          </p:spPr>
          <p:txBody>
            <a:bodyPr wrap="square" lIns="0" tIns="0" rIns="0" bIns="0" rtlCol="0" anchor="t">
              <a:spAutoFit/>
            </a:bodyPr>
            <a:lstStyle/>
            <a:p>
              <a:pPr algn="ctr">
                <a:lnSpc>
                  <a:spcPts val="7952"/>
                </a:lnSpc>
              </a:pPr>
              <a:r>
                <a:rPr lang="en-US" sz="6000" dirty="0" err="1">
                  <a:solidFill>
                    <a:srgbClr val="7030A0"/>
                  </a:solidFill>
                  <a:latin typeface="Livvic Bold Bold"/>
                </a:rPr>
                <a:t>Hoạt</a:t>
              </a:r>
              <a:r>
                <a:rPr lang="en-US" sz="6000" dirty="0">
                  <a:solidFill>
                    <a:srgbClr val="7030A0"/>
                  </a:solidFill>
                  <a:latin typeface="Livvic Bold Bold"/>
                </a:rPr>
                <a:t> </a:t>
              </a:r>
              <a:r>
                <a:rPr lang="en-US" sz="6000" dirty="0" err="1">
                  <a:solidFill>
                    <a:srgbClr val="7030A0"/>
                  </a:solidFill>
                  <a:latin typeface="Livvic Bold Bold"/>
                </a:rPr>
                <a:t>động</a:t>
              </a:r>
              <a:r>
                <a:rPr lang="en-US" sz="6000" dirty="0">
                  <a:solidFill>
                    <a:srgbClr val="7030A0"/>
                  </a:solidFill>
                  <a:latin typeface="Livvic Bold Bold"/>
                </a:rPr>
                <a:t> 4: </a:t>
              </a:r>
              <a:r>
                <a:rPr lang="en-US" sz="6000" dirty="0" err="1">
                  <a:solidFill>
                    <a:srgbClr val="7030A0"/>
                  </a:solidFill>
                  <a:latin typeface="Livvic Bold Bold"/>
                </a:rPr>
                <a:t>Phân</a:t>
              </a:r>
              <a:r>
                <a:rPr lang="en-US" sz="6000" dirty="0">
                  <a:solidFill>
                    <a:srgbClr val="7030A0"/>
                  </a:solidFill>
                  <a:latin typeface="Livvic Bold Bold"/>
                </a:rPr>
                <a:t> </a:t>
              </a:r>
              <a:r>
                <a:rPr lang="en-US" sz="6000" dirty="0" err="1">
                  <a:solidFill>
                    <a:srgbClr val="7030A0"/>
                  </a:solidFill>
                  <a:latin typeface="Livvic Bold Bold"/>
                </a:rPr>
                <a:t>tích</a:t>
              </a:r>
              <a:r>
                <a:rPr lang="en-US" sz="6000" dirty="0">
                  <a:solidFill>
                    <a:srgbClr val="7030A0"/>
                  </a:solidFill>
                  <a:latin typeface="Livvic Bold Bold"/>
                </a:rPr>
                <a:t> </a:t>
              </a:r>
              <a:r>
                <a:rPr lang="en-US" sz="6000" dirty="0" err="1">
                  <a:solidFill>
                    <a:srgbClr val="7030A0"/>
                  </a:solidFill>
                  <a:latin typeface="Livvic Bold Bold"/>
                </a:rPr>
                <a:t>đánh</a:t>
              </a:r>
              <a:r>
                <a:rPr lang="en-US" sz="6000" dirty="0">
                  <a:solidFill>
                    <a:srgbClr val="7030A0"/>
                  </a:solidFill>
                  <a:latin typeface="Livvic Bold Bold"/>
                </a:rPr>
                <a:t> </a:t>
              </a:r>
              <a:r>
                <a:rPr lang="en-US" sz="6000" dirty="0" err="1">
                  <a:solidFill>
                    <a:srgbClr val="7030A0"/>
                  </a:solidFill>
                  <a:latin typeface="Livvic Bold Bold"/>
                </a:rPr>
                <a:t>giá</a:t>
              </a:r>
              <a:endParaRPr lang="en-US" sz="6000" dirty="0">
                <a:solidFill>
                  <a:srgbClr val="7030A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 hình nền PowerPoint cute siêu dễ thương đầy phong cách, ấn tượng -  Thegioididong.com">
            <a:extLst>
              <a:ext uri="{FF2B5EF4-FFF2-40B4-BE49-F238E27FC236}">
                <a16:creationId xmlns:a16="http://schemas.microsoft.com/office/drawing/2014/main" id="{B8AE0020-7032-4B63-AA73-EF5275D31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3E3EB5F-8215-46B5-AF0A-CD50FC4DEF39}"/>
              </a:ext>
            </a:extLst>
          </p:cNvPr>
          <p:cNvSpPr txBox="1"/>
          <p:nvPr/>
        </p:nvSpPr>
        <p:spPr>
          <a:xfrm>
            <a:off x="3657600" y="2533811"/>
            <a:ext cx="10591800" cy="5215659"/>
          </a:xfrm>
          <a:prstGeom prst="rect">
            <a:avLst/>
          </a:prstGeom>
        </p:spPr>
        <p:txBody>
          <a:bodyPr wrap="square" lIns="0" tIns="0" rIns="0" bIns="0" rtlCol="0" anchor="t">
            <a:spAutoFit/>
          </a:bodyPr>
          <a:lstStyle/>
          <a:p>
            <a:pPr marL="518163" lvl="1" algn="just">
              <a:lnSpc>
                <a:spcPts val="5760"/>
              </a:lnSpc>
            </a:pPr>
            <a:r>
              <a:rPr lang="en-US" sz="54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trường</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có</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rất</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nhiều</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cô</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bác</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tận</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tụy</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với</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công</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việc</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để</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đem</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đến</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các</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em</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một</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môi</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trường</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tập</a:t>
            </a:r>
            <a:r>
              <a:rPr lang="en-US" sz="5400" b="1" dirty="0">
                <a:solidFill>
                  <a:schemeClr val="tx2">
                    <a:lumMod val="75000"/>
                  </a:schemeClr>
                </a:solidFill>
                <a:latin typeface="Times New Roman" panose="02020603050405020304" pitchFamily="18" charset="0"/>
                <a:cs typeface="Times New Roman" panose="02020603050405020304" pitchFamily="18" charset="0"/>
              </a:rPr>
              <a:t> an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toàn</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Chúng</a:t>
            </a:r>
            <a:r>
              <a:rPr lang="en-US" sz="5400" b="1" dirty="0">
                <a:solidFill>
                  <a:schemeClr val="tx2">
                    <a:lumMod val="75000"/>
                  </a:schemeClr>
                </a:solidFill>
                <a:latin typeface="Times New Roman" panose="02020603050405020304" pitchFamily="18" charset="0"/>
                <a:cs typeface="Times New Roman" panose="02020603050405020304" pitchFamily="18" charset="0"/>
              </a:rPr>
              <a:t> ta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cần</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trân</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trọng</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biết</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ơn</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5400" b="1" dirty="0">
                <a:solidFill>
                  <a:schemeClr val="tx2">
                    <a:lumMod val="75000"/>
                  </a:schemeClr>
                </a:solidFill>
                <a:latin typeface="Times New Roman" panose="02020603050405020304" pitchFamily="18" charset="0"/>
                <a:cs typeface="Times New Roman" panose="02020603050405020304" pitchFamily="18" charset="0"/>
              </a:rPr>
              <a:t> con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đáng</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quý</a:t>
            </a:r>
            <a:r>
              <a:rPr lang="en-US" sz="5400" b="1" dirty="0">
                <a:solidFill>
                  <a:schemeClr val="tx2">
                    <a:lumMod val="75000"/>
                  </a:schemeClr>
                </a:solidFill>
                <a:latin typeface="Times New Roman" panose="02020603050405020304" pitchFamily="18" charset="0"/>
                <a:cs typeface="Times New Roman" panose="02020603050405020304" pitchFamily="18" charset="0"/>
              </a:rPr>
              <a:t> </a:t>
            </a:r>
            <a:r>
              <a:rPr lang="en-US" sz="5400" b="1" dirty="0" err="1">
                <a:solidFill>
                  <a:schemeClr val="tx2">
                    <a:lumMod val="75000"/>
                  </a:schemeClr>
                </a:solidFill>
                <a:latin typeface="Times New Roman" panose="02020603050405020304" pitchFamily="18" charset="0"/>
                <a:cs typeface="Times New Roman" panose="02020603050405020304" pitchFamily="18" charset="0"/>
              </a:rPr>
              <a:t>ấy</a:t>
            </a:r>
            <a:r>
              <a:rPr lang="en-US" sz="5400" b="1" dirty="0">
                <a:solidFill>
                  <a:schemeClr val="tx2">
                    <a:lumMod val="75000"/>
                  </a:schemeClr>
                </a:solidFill>
                <a:latin typeface="Times New Roman" panose="02020603050405020304" pitchFamily="18" charset="0"/>
                <a:cs typeface="Times New Roman" panose="02020603050405020304" pitchFamily="18" charset="0"/>
              </a:rPr>
              <a:t>…</a:t>
            </a:r>
          </a:p>
          <a:p>
            <a:pPr marL="1057914" lvl="1" indent="-528957">
              <a:lnSpc>
                <a:spcPts val="5880"/>
              </a:lnSpc>
              <a:buFont typeface="Arial"/>
              <a:buChar char="•"/>
            </a:pPr>
            <a:endParaRPr lang="en-US" sz="4900" dirty="0">
              <a:solidFill>
                <a:srgbClr val="000000"/>
              </a:solidFill>
              <a:latin typeface="Now"/>
            </a:endParaRPr>
          </a:p>
        </p:txBody>
      </p:sp>
      <p:sp>
        <p:nvSpPr>
          <p:cNvPr id="6" name="TextBox 9">
            <a:extLst>
              <a:ext uri="{FF2B5EF4-FFF2-40B4-BE49-F238E27FC236}">
                <a16:creationId xmlns:a16="http://schemas.microsoft.com/office/drawing/2014/main" id="{94E152BC-FB49-4F91-8648-EBF569F2FDC5}"/>
              </a:ext>
            </a:extLst>
          </p:cNvPr>
          <p:cNvSpPr txBox="1"/>
          <p:nvPr/>
        </p:nvSpPr>
        <p:spPr>
          <a:xfrm rot="47337">
            <a:off x="6104235" y="1073317"/>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150265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hong Cách Hàn Quốc Tươi Hạnh Phúc Gia đình Gia đình đoàn Tụ áp  Phích Nền, Hàn Quốc, Tươi, Gia đình Hạnh Phúc Vector để tải xuống miễn phí">
            <a:extLst>
              <a:ext uri="{FF2B5EF4-FFF2-40B4-BE49-F238E27FC236}">
                <a16:creationId xmlns:a16="http://schemas.microsoft.com/office/drawing/2014/main" id="{916DE8F9-E967-A83B-4694-56C076D2D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a16="http://schemas.microsoft.com/office/drawing/2014/main" id="{8088FF40-A8D8-CAA9-EF6B-B95A740E5B0D}"/>
              </a:ext>
            </a:extLst>
          </p:cNvPr>
          <p:cNvSpPr txBox="1"/>
          <p:nvPr/>
        </p:nvSpPr>
        <p:spPr>
          <a:xfrm>
            <a:off x="5562600" y="3936407"/>
            <a:ext cx="7940251" cy="1111843"/>
          </a:xfrm>
          <a:prstGeom prst="rect">
            <a:avLst/>
          </a:prstGeom>
        </p:spPr>
        <p:txBody>
          <a:bodyPr lIns="0" tIns="0" rIns="0" bIns="0" rtlCol="0" anchor="t">
            <a:spAutoFit/>
          </a:bodyPr>
          <a:lstStyle/>
          <a:p>
            <a:pPr algn="ctr">
              <a:lnSpc>
                <a:spcPts val="8461"/>
              </a:lnSpc>
            </a:pPr>
            <a:r>
              <a:rPr lang="vi-VN" sz="9600" dirty="0">
                <a:solidFill>
                  <a:srgbClr val="FF0000"/>
                </a:solidFill>
                <a:latin typeface="Livvic Bold Bold"/>
              </a:rPr>
              <a:t>KHỞI ĐỘNG</a:t>
            </a:r>
            <a:endParaRPr lang="en-US" sz="9600" dirty="0">
              <a:solidFill>
                <a:srgbClr val="FF0000"/>
              </a:solidFill>
              <a:latin typeface="Livvic Bold Bold"/>
            </a:endParaRPr>
          </a:p>
        </p:txBody>
      </p:sp>
    </p:spTree>
    <p:extLst>
      <p:ext uri="{BB962C8B-B14F-4D97-AF65-F5344CB8AC3E}">
        <p14:creationId xmlns:p14="http://schemas.microsoft.com/office/powerpoint/2010/main" val="256911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ownload file vector mầm non – download menu file vector">
            <a:extLst>
              <a:ext uri="{FF2B5EF4-FFF2-40B4-BE49-F238E27FC236}">
                <a16:creationId xmlns:a16="http://schemas.microsoft.com/office/drawing/2014/main" id="{2810C98E-8D85-4655-A0FE-4C2A074A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0" y="38100"/>
            <a:ext cx="18300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a16="http://schemas.microsoft.com/office/drawing/2014/main" id="{0A74E434-0C9D-4092-820C-C3F8E3776929}"/>
              </a:ext>
            </a:extLst>
          </p:cNvPr>
          <p:cNvSpPr txBox="1"/>
          <p:nvPr/>
        </p:nvSpPr>
        <p:spPr>
          <a:xfrm>
            <a:off x="1363185" y="1866900"/>
            <a:ext cx="9076215" cy="1760221"/>
          </a:xfrm>
          <a:prstGeom prst="rect">
            <a:avLst/>
          </a:prstGeom>
        </p:spPr>
        <p:txBody>
          <a:bodyPr lIns="0" tIns="0" rIns="0" bIns="0" rtlCol="0" anchor="t">
            <a:spAutoFit/>
          </a:bodyPr>
          <a:lstStyle/>
          <a:p>
            <a:pPr algn="ctr">
              <a:lnSpc>
                <a:spcPts val="13880"/>
              </a:lnSpc>
            </a:pPr>
            <a:r>
              <a:rPr lang="en-US" sz="11567" dirty="0" err="1">
                <a:solidFill>
                  <a:srgbClr val="035457"/>
                </a:solidFill>
                <a:latin typeface="Livvic Bold Bold"/>
              </a:rPr>
              <a:t>Dặn</a:t>
            </a:r>
            <a:r>
              <a:rPr lang="en-US" sz="11567" dirty="0">
                <a:solidFill>
                  <a:srgbClr val="035457"/>
                </a:solidFill>
                <a:latin typeface="Livvic Bold Bold"/>
              </a:rPr>
              <a:t> </a:t>
            </a:r>
            <a:r>
              <a:rPr lang="en-US" sz="11567" dirty="0" err="1">
                <a:solidFill>
                  <a:srgbClr val="035457"/>
                </a:solidFill>
                <a:latin typeface="Livvic Bold Bold"/>
              </a:rPr>
              <a:t>dò</a:t>
            </a:r>
            <a:endParaRPr lang="en-US" sz="11567" dirty="0">
              <a:solidFill>
                <a:srgbClr val="035457"/>
              </a:solidFill>
              <a:latin typeface="Livvic Bold Bold"/>
            </a:endParaRPr>
          </a:p>
        </p:txBody>
      </p:sp>
      <p:sp>
        <p:nvSpPr>
          <p:cNvPr id="7" name="TextBox 7">
            <a:extLst>
              <a:ext uri="{FF2B5EF4-FFF2-40B4-BE49-F238E27FC236}">
                <a16:creationId xmlns:a16="http://schemas.microsoft.com/office/drawing/2014/main" id="{348013EE-038B-4954-9651-C16AA9F138CA}"/>
              </a:ext>
            </a:extLst>
          </p:cNvPr>
          <p:cNvSpPr txBox="1"/>
          <p:nvPr/>
        </p:nvSpPr>
        <p:spPr>
          <a:xfrm>
            <a:off x="8908641" y="3199457"/>
            <a:ext cx="9760359" cy="651589"/>
          </a:xfrm>
          <a:prstGeom prst="rect">
            <a:avLst/>
          </a:prstGeom>
        </p:spPr>
        <p:txBody>
          <a:bodyPr lIns="0" tIns="0" rIns="0" bIns="0" rtlCol="0" anchor="t">
            <a:spAutoFit/>
          </a:bodyPr>
          <a:lstStyle/>
          <a:p>
            <a:pPr marL="995938" lvl="1" indent="-497969">
              <a:lnSpc>
                <a:spcPts val="5535"/>
              </a:lnSpc>
              <a:buFont typeface="Arial"/>
              <a:buChar char="•"/>
            </a:pPr>
            <a:r>
              <a:rPr lang="vi-VN" sz="4000" b="1" dirty="0" err="1">
                <a:solidFill>
                  <a:srgbClr val="002060"/>
                </a:solidFill>
                <a:latin typeface="Livvic" panose="020B0604020202020204" charset="0"/>
              </a:rPr>
              <a:t>Chuẩn</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bị</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đồ</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dùng</a:t>
            </a:r>
            <a:r>
              <a:rPr lang="vi-VN" sz="4000" b="1" dirty="0">
                <a:solidFill>
                  <a:srgbClr val="002060"/>
                </a:solidFill>
                <a:latin typeface="Livvic" panose="020B0604020202020204" charset="0"/>
              </a:rPr>
              <a:t> cho </a:t>
            </a:r>
            <a:r>
              <a:rPr lang="vi-VN" sz="4000" b="1" dirty="0" err="1">
                <a:solidFill>
                  <a:srgbClr val="002060"/>
                </a:solidFill>
                <a:latin typeface="Livvic" panose="020B0604020202020204" charset="0"/>
              </a:rPr>
              <a:t>bài</a:t>
            </a:r>
            <a:r>
              <a:rPr lang="vi-VN" sz="4000" b="1" dirty="0">
                <a:solidFill>
                  <a:srgbClr val="002060"/>
                </a:solidFill>
                <a:latin typeface="Livvic" panose="020B0604020202020204" charset="0"/>
              </a:rPr>
              <a:t> </a:t>
            </a:r>
            <a:r>
              <a:rPr lang="vi-VN" sz="4000" b="1" dirty="0" err="1">
                <a:solidFill>
                  <a:srgbClr val="002060"/>
                </a:solidFill>
                <a:latin typeface="Livvic" panose="020B0604020202020204" charset="0"/>
              </a:rPr>
              <a:t>học</a:t>
            </a:r>
            <a:r>
              <a:rPr lang="vi-VN" sz="4000" b="1" dirty="0">
                <a:solidFill>
                  <a:srgbClr val="002060"/>
                </a:solidFill>
                <a:latin typeface="Livvic" panose="020B0604020202020204" charset="0"/>
              </a:rPr>
              <a:t> sau</a:t>
            </a:r>
            <a:r>
              <a:rPr lang="en-US" sz="4000" b="1" dirty="0">
                <a:solidFill>
                  <a:srgbClr val="002060"/>
                </a:solidFill>
                <a:latin typeface="Livvic" panose="020B0604020202020204" charset="0"/>
              </a:rPr>
              <a:t> </a:t>
            </a:r>
          </a:p>
        </p:txBody>
      </p:sp>
    </p:spTree>
    <p:extLst>
      <p:ext uri="{BB962C8B-B14F-4D97-AF65-F5344CB8AC3E}">
        <p14:creationId xmlns:p14="http://schemas.microsoft.com/office/powerpoint/2010/main" val="38532751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EACA2BE-7E28-4E50-BB65-3408931DBC0C}"/>
              </a:ext>
            </a:extLst>
          </p:cNvPr>
          <p:cNvSpPr txBox="1"/>
          <p:nvPr/>
        </p:nvSpPr>
        <p:spPr>
          <a:xfrm>
            <a:off x="5698130" y="2324100"/>
            <a:ext cx="8856070" cy="2626995"/>
          </a:xfrm>
          <a:prstGeom prst="rect">
            <a:avLst/>
          </a:prstGeom>
        </p:spPr>
        <p:txBody>
          <a:bodyPr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pic>
        <p:nvPicPr>
          <p:cNvPr id="4" name="Picture 2" descr="Hình nền Phong Cách Hàn Quốc Hạnh Phúc Gia đình đoàn Tụ Gia đình Tình Yêu  áp Phích Nền, Hàn Quốc, Tươi, Gia đình Hạnh Phúc Vector để tải xuống miễn  phí">
            <a:extLst>
              <a:ext uri="{FF2B5EF4-FFF2-40B4-BE49-F238E27FC236}">
                <a16:creationId xmlns:a16="http://schemas.microsoft.com/office/drawing/2014/main" id="{E7F0DC15-33E3-14BD-3560-CF2C89DCB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8409920" cy="10267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
            <a:extLst>
              <a:ext uri="{FF2B5EF4-FFF2-40B4-BE49-F238E27FC236}">
                <a16:creationId xmlns:a16="http://schemas.microsoft.com/office/drawing/2014/main" id="{80232275-CF1B-5314-ECD1-E5AFC663A8DA}"/>
              </a:ext>
            </a:extLst>
          </p:cNvPr>
          <p:cNvSpPr txBox="1"/>
          <p:nvPr/>
        </p:nvSpPr>
        <p:spPr>
          <a:xfrm>
            <a:off x="2819400" y="2476500"/>
            <a:ext cx="11887200" cy="2626995"/>
          </a:xfrm>
          <a:prstGeom prst="rect">
            <a:avLst/>
          </a:prstGeom>
        </p:spPr>
        <p:txBody>
          <a:bodyPr wrap="square" lIns="0" tIns="0" rIns="0" bIns="0" rtlCol="0" anchor="t">
            <a:spAutoFit/>
          </a:bodyPr>
          <a:lstStyle/>
          <a:p>
            <a:pPr algn="ctr">
              <a:lnSpc>
                <a:spcPts val="10393"/>
              </a:lnSpc>
            </a:pPr>
            <a:r>
              <a:rPr lang="en-US" sz="8661" dirty="0">
                <a:solidFill>
                  <a:srgbClr val="C00000"/>
                </a:solidFill>
                <a:latin typeface="Livvic Bold Bold"/>
              </a:rPr>
              <a:t>Xin </a:t>
            </a:r>
            <a:r>
              <a:rPr lang="en-US" sz="8661" dirty="0" err="1">
                <a:solidFill>
                  <a:srgbClr val="C00000"/>
                </a:solidFill>
                <a:latin typeface="Livvic Bold Bold"/>
              </a:rPr>
              <a:t>chào</a:t>
            </a:r>
            <a:r>
              <a:rPr lang="en-US" sz="8661" dirty="0">
                <a:solidFill>
                  <a:srgbClr val="C00000"/>
                </a:solidFill>
                <a:latin typeface="Livvic Bold Bold"/>
              </a:rPr>
              <a:t> </a:t>
            </a:r>
            <a:r>
              <a:rPr lang="en-US" sz="8661" dirty="0" err="1">
                <a:solidFill>
                  <a:srgbClr val="C00000"/>
                </a:solidFill>
                <a:latin typeface="Livvic Bold Bold"/>
              </a:rPr>
              <a:t>và</a:t>
            </a:r>
            <a:r>
              <a:rPr lang="en-US" sz="8661" dirty="0">
                <a:solidFill>
                  <a:srgbClr val="C00000"/>
                </a:solidFill>
                <a:latin typeface="Livvic Bold Bold"/>
              </a:rPr>
              <a:t> </a:t>
            </a:r>
            <a:r>
              <a:rPr lang="en-US" sz="8661" dirty="0" err="1">
                <a:solidFill>
                  <a:srgbClr val="C00000"/>
                </a:solidFill>
                <a:latin typeface="Livvic Bold Bold"/>
              </a:rPr>
              <a:t>hẹn</a:t>
            </a:r>
            <a:r>
              <a:rPr lang="en-US" sz="8661" dirty="0">
                <a:solidFill>
                  <a:srgbClr val="C00000"/>
                </a:solidFill>
                <a:latin typeface="Livvic Bold Bold"/>
              </a:rPr>
              <a:t> </a:t>
            </a:r>
            <a:r>
              <a:rPr lang="en-US" sz="8661" dirty="0" err="1">
                <a:solidFill>
                  <a:srgbClr val="C00000"/>
                </a:solidFill>
                <a:latin typeface="Livvic Bold Bold"/>
              </a:rPr>
              <a:t>gặp</a:t>
            </a:r>
            <a:r>
              <a:rPr lang="en-US" sz="8661" dirty="0">
                <a:solidFill>
                  <a:srgbClr val="C00000"/>
                </a:solidFill>
                <a:latin typeface="Livvic Bold Bold"/>
              </a:rPr>
              <a:t> </a:t>
            </a:r>
            <a:r>
              <a:rPr lang="en-US" sz="8661" dirty="0" err="1">
                <a:solidFill>
                  <a:srgbClr val="C00000"/>
                </a:solidFill>
                <a:latin typeface="Livvic Bold Bold"/>
              </a:rPr>
              <a:t>lại</a:t>
            </a:r>
            <a:r>
              <a:rPr lang="en-US" sz="8661" dirty="0">
                <a:solidFill>
                  <a:srgbClr val="C00000"/>
                </a:solidFill>
                <a:latin typeface="Livvic Bold Bold"/>
              </a:rPr>
              <a:t> </a:t>
            </a:r>
            <a:r>
              <a:rPr lang="en-US" sz="8661" dirty="0" err="1">
                <a:solidFill>
                  <a:srgbClr val="C00000"/>
                </a:solidFill>
                <a:latin typeface="Livvic Bold Bold"/>
              </a:rPr>
              <a:t>các</a:t>
            </a:r>
            <a:r>
              <a:rPr lang="en-US" sz="8661" dirty="0">
                <a:solidFill>
                  <a:srgbClr val="C00000"/>
                </a:solidFill>
                <a:latin typeface="Livvic Bold Bold"/>
              </a:rPr>
              <a:t> </a:t>
            </a:r>
            <a:r>
              <a:rPr lang="en-US" sz="8661" dirty="0" err="1">
                <a:solidFill>
                  <a:srgbClr val="C00000"/>
                </a:solidFill>
                <a:latin typeface="Livvic Bold Bold"/>
              </a:rPr>
              <a:t>em</a:t>
            </a:r>
            <a:r>
              <a:rPr lang="en-US" sz="8661" dirty="0">
                <a:solidFill>
                  <a:srgbClr val="C00000"/>
                </a:solidFill>
                <a:latin typeface="Livvic Bold Bold"/>
              </a:rPr>
              <a:t>!</a:t>
            </a:r>
          </a:p>
        </p:txBody>
      </p:sp>
    </p:spTree>
    <p:extLst>
      <p:ext uri="{BB962C8B-B14F-4D97-AF65-F5344CB8AC3E}">
        <p14:creationId xmlns:p14="http://schemas.microsoft.com/office/powerpoint/2010/main" val="414367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Tranh dán tường trượt tuyết mùa đông K0001">
            <a:extLst>
              <a:ext uri="{FF2B5EF4-FFF2-40B4-BE49-F238E27FC236}">
                <a16:creationId xmlns:a16="http://schemas.microsoft.com/office/drawing/2014/main" id="{E7AF3561-9DC5-4BB2-8988-C47DD9C6EB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7879"/>
          <a:stretch/>
        </p:blipFill>
        <p:spPr bwMode="auto">
          <a:xfrm>
            <a:off x="-13447" y="27777"/>
            <a:ext cx="18288000" cy="10259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7">
            <a:extLst>
              <a:ext uri="{FF2B5EF4-FFF2-40B4-BE49-F238E27FC236}">
                <a16:creationId xmlns:a16="http://schemas.microsoft.com/office/drawing/2014/main" id="{E7D7953C-8F10-4B99-A2AE-1BFE0FAF2562}"/>
              </a:ext>
            </a:extLst>
          </p:cNvPr>
          <p:cNvSpPr txBox="1"/>
          <p:nvPr/>
        </p:nvSpPr>
        <p:spPr>
          <a:xfrm>
            <a:off x="832099" y="7046160"/>
            <a:ext cx="15773400" cy="3497432"/>
          </a:xfrm>
          <a:prstGeom prst="rect">
            <a:avLst/>
          </a:prstGeom>
          <a:noFill/>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algn="ctr">
              <a:lnSpc>
                <a:spcPts val="9499"/>
              </a:lnSpc>
            </a:pPr>
            <a:r>
              <a:rPr lang="vi-VN" sz="3600" dirty="0">
                <a:solidFill>
                  <a:srgbClr val="0070C0"/>
                </a:solidFill>
                <a:latin typeface="Livvic Bold Bold"/>
              </a:rPr>
              <a:t>CHỦ ĐỀ : </a:t>
            </a:r>
            <a:r>
              <a:rPr lang="en-US" sz="3600" dirty="0">
                <a:solidFill>
                  <a:srgbClr val="0070C0"/>
                </a:solidFill>
                <a:latin typeface="Livvic Bold Bold"/>
              </a:rPr>
              <a:t>NGÔI TRƯỜNG HẠNH PHÚC </a:t>
            </a:r>
            <a:endParaRPr lang="vi-VN" sz="3600" dirty="0">
              <a:solidFill>
                <a:srgbClr val="0070C0"/>
              </a:solidFill>
              <a:latin typeface="Livvic Bold Bold"/>
            </a:endParaRPr>
          </a:p>
          <a:p>
            <a:pPr algn="ctr">
              <a:lnSpc>
                <a:spcPts val="9499"/>
              </a:lnSpc>
            </a:pPr>
            <a:r>
              <a:rPr lang="vi-VN" sz="4800" dirty="0">
                <a:solidFill>
                  <a:srgbClr val="FF0000"/>
                </a:solidFill>
                <a:latin typeface="Livvic Bold Bold"/>
              </a:rPr>
              <a:t>BÀI </a:t>
            </a:r>
            <a:r>
              <a:rPr lang="en-US" sz="4800" dirty="0">
                <a:solidFill>
                  <a:srgbClr val="FF0000"/>
                </a:solidFill>
                <a:latin typeface="Livvic Bold Bold"/>
              </a:rPr>
              <a:t>3</a:t>
            </a:r>
            <a:r>
              <a:rPr lang="vi-VN" sz="4800" dirty="0">
                <a:solidFill>
                  <a:srgbClr val="FF0000"/>
                </a:solidFill>
                <a:latin typeface="Livvic Bold Bold"/>
              </a:rPr>
              <a:t>: </a:t>
            </a:r>
            <a:r>
              <a:rPr lang="en-US" sz="4800" dirty="0">
                <a:solidFill>
                  <a:srgbClr val="FF0000"/>
                </a:solidFill>
                <a:latin typeface="Livvic Bold Bold"/>
              </a:rPr>
              <a:t>Tranh </a:t>
            </a:r>
            <a:r>
              <a:rPr lang="en-US" sz="4800" dirty="0" err="1">
                <a:solidFill>
                  <a:srgbClr val="FF0000"/>
                </a:solidFill>
                <a:latin typeface="Livvic Bold Bold"/>
              </a:rPr>
              <a:t>chân</a:t>
            </a:r>
            <a:r>
              <a:rPr lang="en-US" sz="4800" dirty="0">
                <a:solidFill>
                  <a:srgbClr val="FF0000"/>
                </a:solidFill>
                <a:latin typeface="Livvic Bold Bold"/>
              </a:rPr>
              <a:t> dung </a:t>
            </a:r>
            <a:r>
              <a:rPr lang="en-US" sz="4800" dirty="0" err="1">
                <a:solidFill>
                  <a:srgbClr val="FF0000"/>
                </a:solidFill>
                <a:latin typeface="Livvic Bold Bold"/>
              </a:rPr>
              <a:t>nhân</a:t>
            </a:r>
            <a:r>
              <a:rPr lang="en-US" sz="4800" dirty="0">
                <a:solidFill>
                  <a:srgbClr val="FF0000"/>
                </a:solidFill>
                <a:latin typeface="Livvic Bold Bold"/>
              </a:rPr>
              <a:t> </a:t>
            </a:r>
            <a:r>
              <a:rPr lang="en-US" sz="4800" dirty="0" err="1">
                <a:solidFill>
                  <a:srgbClr val="FF0000"/>
                </a:solidFill>
                <a:latin typeface="Livvic Bold Bold"/>
              </a:rPr>
              <a:t>vật</a:t>
            </a:r>
            <a:r>
              <a:rPr lang="en-US" sz="4800" dirty="0">
                <a:solidFill>
                  <a:srgbClr val="FF0000"/>
                </a:solidFill>
                <a:latin typeface="Livvic Bold Bold"/>
              </a:rPr>
              <a:t> ( </a:t>
            </a:r>
            <a:r>
              <a:rPr lang="en-US" sz="4800" dirty="0" err="1">
                <a:solidFill>
                  <a:srgbClr val="FF0000"/>
                </a:solidFill>
                <a:latin typeface="Livvic Bold"/>
              </a:rPr>
              <a:t>Tiết</a:t>
            </a:r>
            <a:r>
              <a:rPr lang="en-US" sz="4800" dirty="0">
                <a:solidFill>
                  <a:srgbClr val="FF0000"/>
                </a:solidFill>
                <a:latin typeface="Livvic Bold"/>
              </a:rPr>
              <a:t> 1)</a:t>
            </a:r>
          </a:p>
          <a:p>
            <a:pPr algn="ctr">
              <a:lnSpc>
                <a:spcPts val="9499"/>
              </a:lnSpc>
            </a:pPr>
            <a:endParaRPr lang="en-US" sz="4800" dirty="0">
              <a:solidFill>
                <a:srgbClr val="FF0000"/>
              </a:solidFill>
              <a:latin typeface="Livvic Bold Bold"/>
            </a:endParaRPr>
          </a:p>
        </p:txBody>
      </p:sp>
      <p:sp>
        <p:nvSpPr>
          <p:cNvPr id="6" name="TextBox 8">
            <a:extLst>
              <a:ext uri="{FF2B5EF4-FFF2-40B4-BE49-F238E27FC236}">
                <a16:creationId xmlns:a16="http://schemas.microsoft.com/office/drawing/2014/main" id="{F473659D-EF80-4CE9-862F-9FE339CE0D5F}"/>
              </a:ext>
            </a:extLst>
          </p:cNvPr>
          <p:cNvSpPr txBox="1"/>
          <p:nvPr/>
        </p:nvSpPr>
        <p:spPr>
          <a:xfrm>
            <a:off x="6601293" y="179070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4</a:t>
            </a:r>
          </a:p>
        </p:txBody>
      </p:sp>
      <p:sp>
        <p:nvSpPr>
          <p:cNvPr id="7" name="TextBox 9">
            <a:extLst>
              <a:ext uri="{FF2B5EF4-FFF2-40B4-BE49-F238E27FC236}">
                <a16:creationId xmlns:a16="http://schemas.microsoft.com/office/drawing/2014/main" id="{14D4B18B-049D-49D7-A76A-6FE30287B7F8}"/>
              </a:ext>
            </a:extLst>
          </p:cNvPr>
          <p:cNvSpPr txBox="1"/>
          <p:nvPr/>
        </p:nvSpPr>
        <p:spPr>
          <a:xfrm>
            <a:off x="816859" y="182555"/>
            <a:ext cx="16654282" cy="581634"/>
          </a:xfrm>
          <a:prstGeom prst="rect">
            <a:avLst/>
          </a:prstGeom>
        </p:spPr>
        <p:txBody>
          <a:bodyPr lIns="0" tIns="0" rIns="0" bIns="0" rtlCol="0" anchor="t">
            <a:spAutoFit/>
          </a:bodyPr>
          <a:lstStyle/>
          <a:p>
            <a:pPr algn="ctr">
              <a:lnSpc>
                <a:spcPts val="4857"/>
              </a:lnSpc>
            </a:pPr>
            <a:r>
              <a:rPr lang="en-US" sz="3600" dirty="0">
                <a:solidFill>
                  <a:schemeClr val="tx2">
                    <a:lumMod val="75000"/>
                  </a:schemeClr>
                </a:solidFill>
                <a:latin typeface="Livvic Bold" panose="020B0604020202020204" charset="0"/>
              </a:rPr>
              <a:t>PHÒNG GIÁO DỤC VÀ ĐÀO TẠO QUẬN LONG BIÊN</a:t>
            </a:r>
          </a:p>
        </p:txBody>
      </p:sp>
      <p:sp>
        <p:nvSpPr>
          <p:cNvPr id="2" name="TextBox 7">
            <a:extLst>
              <a:ext uri="{FF2B5EF4-FFF2-40B4-BE49-F238E27FC236}">
                <a16:creationId xmlns:a16="http://schemas.microsoft.com/office/drawing/2014/main" id="{5C09A75F-5249-998F-B9A0-433ED2F1FA36}"/>
              </a:ext>
            </a:extLst>
          </p:cNvPr>
          <p:cNvSpPr txBox="1"/>
          <p:nvPr/>
        </p:nvSpPr>
        <p:spPr>
          <a:xfrm>
            <a:off x="990600" y="905731"/>
            <a:ext cx="16654282" cy="628377"/>
          </a:xfrm>
          <a:prstGeom prst="rect">
            <a:avLst/>
          </a:prstGeom>
        </p:spPr>
        <p:txBody>
          <a:bodyPr lIns="0" tIns="0" rIns="0" bIns="0" rtlCol="0" anchor="t">
            <a:spAutoFit/>
          </a:bodyPr>
          <a:lstStyle/>
          <a:p>
            <a:pPr algn="ctr">
              <a:lnSpc>
                <a:spcPts val="4857"/>
              </a:lnSpc>
            </a:pPr>
            <a:r>
              <a:rPr lang="en-US" sz="4400" b="1" dirty="0" err="1">
                <a:solidFill>
                  <a:schemeClr val="tx2">
                    <a:lumMod val="75000"/>
                  </a:schemeClr>
                </a:solidFill>
                <a:latin typeface="Times New Roman" panose="02020603050405020304" pitchFamily="18" charset="0"/>
                <a:cs typeface="Times New Roman" panose="02020603050405020304" pitchFamily="18" charset="0"/>
              </a:rPr>
              <a:t>Trường</a:t>
            </a:r>
            <a:r>
              <a:rPr lang="en-US" sz="4400" b="1" dirty="0">
                <a:solidFill>
                  <a:schemeClr val="tx2">
                    <a:lumMod val="75000"/>
                  </a:schemeClr>
                </a:solidFill>
                <a:latin typeface="Times New Roman" panose="02020603050405020304" pitchFamily="18" charset="0"/>
                <a:cs typeface="Times New Roman" panose="02020603050405020304" pitchFamily="18" charset="0"/>
              </a:rPr>
              <a:t> </a:t>
            </a:r>
            <a:r>
              <a:rPr lang="en-US" sz="4400" b="1" dirty="0" err="1">
                <a:solidFill>
                  <a:schemeClr val="tx2">
                    <a:lumMod val="75000"/>
                  </a:schemeClr>
                </a:solidFill>
                <a:latin typeface="Times New Roman" panose="02020603050405020304" pitchFamily="18" charset="0"/>
                <a:cs typeface="Times New Roman" panose="02020603050405020304" pitchFamily="18" charset="0"/>
              </a:rPr>
              <a:t>tiểu</a:t>
            </a:r>
            <a:r>
              <a:rPr lang="en-US" sz="4400" b="1" dirty="0">
                <a:solidFill>
                  <a:schemeClr val="tx2">
                    <a:lumMod val="75000"/>
                  </a:schemeClr>
                </a:solidFill>
                <a:latin typeface="Times New Roman" panose="02020603050405020304" pitchFamily="18" charset="0"/>
                <a:cs typeface="Times New Roman" panose="02020603050405020304" pitchFamily="18" charset="0"/>
              </a:rPr>
              <a:t> </a:t>
            </a:r>
            <a:r>
              <a:rPr lang="en-US" sz="44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4400" b="1" dirty="0">
                <a:solidFill>
                  <a:schemeClr val="tx2">
                    <a:lumMod val="75000"/>
                  </a:schemeClr>
                </a:solidFill>
                <a:latin typeface="Times New Roman" panose="02020603050405020304" pitchFamily="18" charset="0"/>
                <a:cs typeface="Times New Roman" panose="02020603050405020304" pitchFamily="18" charset="0"/>
              </a:rPr>
              <a:t> Gia </a:t>
            </a:r>
            <a:r>
              <a:rPr lang="en-US" sz="4400" b="1" dirty="0" err="1">
                <a:solidFill>
                  <a:schemeClr val="tx2">
                    <a:lumMod val="75000"/>
                  </a:schemeClr>
                </a:solidFill>
                <a:latin typeface="Times New Roman" panose="02020603050405020304" pitchFamily="18" charset="0"/>
                <a:cs typeface="Times New Roman" panose="02020603050405020304" pitchFamily="18" charset="0"/>
              </a:rPr>
              <a:t>Thụy</a:t>
            </a:r>
            <a:endParaRPr lang="en-US" sz="44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1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F2498EA-A402-4189-979C-E1471BB942E2}"/>
              </a:ext>
            </a:extLst>
          </p:cNvPr>
          <p:cNvGrpSpPr/>
          <p:nvPr/>
        </p:nvGrpSpPr>
        <p:grpSpPr>
          <a:xfrm>
            <a:off x="2590800" y="495300"/>
            <a:ext cx="15544800" cy="8181156"/>
            <a:chOff x="-139204" y="-1699321"/>
            <a:chExt cx="14198854" cy="10908206"/>
          </a:xfrm>
        </p:grpSpPr>
        <p:sp>
          <p:nvSpPr>
            <p:cNvPr id="8" name="TextBox 7">
              <a:extLst>
                <a:ext uri="{FF2B5EF4-FFF2-40B4-BE49-F238E27FC236}">
                  <a16:creationId xmlns:a16="http://schemas.microsoft.com/office/drawing/2014/main" id="{85FECCFF-52E1-4E93-91EB-9E5D77577AFA}"/>
                </a:ext>
              </a:extLst>
            </p:cNvPr>
            <p:cNvSpPr txBox="1"/>
            <p:nvPr/>
          </p:nvSpPr>
          <p:spPr>
            <a:xfrm>
              <a:off x="835227" y="129479"/>
              <a:ext cx="13139842" cy="9079406"/>
            </a:xfrm>
            <a:prstGeom prst="rect">
              <a:avLst/>
            </a:prstGeom>
          </p:spPr>
          <p:txBody>
            <a:bodyPr wrap="square" lIns="0" tIns="0" rIns="0" bIns="0" rtlCol="0" anchor="t">
              <a:spAutoFit/>
            </a:bodyPr>
            <a:lstStyle/>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Nêu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cách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để</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diễn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tả</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nghề</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nghiệp</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vi-VN" sz="4921" b="1" dirty="0">
                  <a:solidFill>
                    <a:srgbClr val="0070C0"/>
                  </a:solidFill>
                  <a:latin typeface="Times New Roman" panose="02020603050405020304" pitchFamily="18" charset="0"/>
                  <a:cs typeface="Times New Roman" panose="02020603050405020304" pitchFamily="18" charset="0"/>
                </a:rPr>
                <a:t>.</a:t>
              </a: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chân</a:t>
              </a:r>
              <a:r>
                <a:rPr lang="en-US" sz="4921" b="1" dirty="0">
                  <a:solidFill>
                    <a:srgbClr val="0070C0"/>
                  </a:solidFill>
                  <a:latin typeface="Times New Roman" panose="02020603050405020304" pitchFamily="18" charset="0"/>
                  <a:cs typeface="Times New Roman" panose="02020603050405020304" pitchFamily="18" charset="0"/>
                </a:rPr>
                <a:t> dung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một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làm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học</a:t>
              </a:r>
              <a:r>
                <a:rPr lang="vi-VN" sz="4921" b="1" dirty="0">
                  <a:solidFill>
                    <a:srgbClr val="0070C0"/>
                  </a:solidFill>
                  <a:latin typeface="Times New Roman" panose="02020603050405020304" pitchFamily="18" charset="0"/>
                  <a:cs typeface="Times New Roman" panose="02020603050405020304" pitchFamily="18" charset="0"/>
                </a:rPr>
                <a:t>.</a:t>
              </a:r>
              <a:endParaRPr lang="en-US"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en-US" sz="4921" b="1" dirty="0" err="1">
                  <a:solidFill>
                    <a:srgbClr val="0070C0"/>
                  </a:solidFill>
                  <a:latin typeface="Times New Roman" panose="02020603050405020304" pitchFamily="18" charset="0"/>
                  <a:cs typeface="Times New Roman" panose="02020603050405020304" pitchFamily="18" charset="0"/>
                </a:rPr>
                <a:t>Chỉ</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ra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được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màu</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nóng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lạnh</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đặc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điểm</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vật</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bài</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vẽ</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r>
                <a:rPr lang="vi-VN" sz="4921" b="1" dirty="0">
                  <a:solidFill>
                    <a:srgbClr val="0070C0"/>
                  </a:solidFill>
                  <a:latin typeface="Times New Roman" panose="02020603050405020304" pitchFamily="18" charset="0"/>
                  <a:cs typeface="Times New Roman" panose="02020603050405020304" pitchFamily="18" charset="0"/>
                </a:rPr>
                <a:t>Chia sẻ được </a:t>
              </a:r>
              <a:r>
                <a:rPr lang="en-US" sz="4921" b="1" dirty="0">
                  <a:solidFill>
                    <a:srgbClr val="0070C0"/>
                  </a:solidFill>
                  <a:latin typeface="Times New Roman" panose="02020603050405020304" pitchFamily="18" charset="0"/>
                  <a:cs typeface="Times New Roman" panose="02020603050405020304" pitchFamily="18" charset="0"/>
                </a:rPr>
                <a:t>ý </a:t>
              </a:r>
              <a:r>
                <a:rPr lang="en-US" sz="4921" b="1" dirty="0" err="1">
                  <a:solidFill>
                    <a:srgbClr val="0070C0"/>
                  </a:solidFill>
                  <a:latin typeface="Times New Roman" panose="02020603050405020304" pitchFamily="18" charset="0"/>
                  <a:cs typeface="Times New Roman" panose="02020603050405020304" pitchFamily="18" charset="0"/>
                </a:rPr>
                <a:t>nghĩa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giá</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trị</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công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việc</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của</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nhân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viên</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trong</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nhà</a:t>
              </a:r>
              <a:r>
                <a:rPr lang="en-US" sz="4921" b="1" dirty="0">
                  <a:solidFill>
                    <a:srgbClr val="0070C0"/>
                  </a:solidFill>
                  <a:latin typeface="Times New Roman" panose="02020603050405020304" pitchFamily="18" charset="0"/>
                  <a:cs typeface="Times New Roman" panose="02020603050405020304" pitchFamily="18" charset="0"/>
                </a:rPr>
                <a:t> </a:t>
              </a:r>
              <a:r>
                <a:rPr lang="en-US" sz="4921" b="1" dirty="0" err="1">
                  <a:solidFill>
                    <a:srgbClr val="0070C0"/>
                  </a:solidFill>
                  <a:latin typeface="Times New Roman" panose="02020603050405020304" pitchFamily="18" charset="0"/>
                  <a:cs typeface="Times New Roman" panose="02020603050405020304" pitchFamily="18" charset="0"/>
                </a:rPr>
                <a:t>trường</a:t>
              </a:r>
              <a:r>
                <a:rPr lang="en-US" sz="4921" b="1" dirty="0">
                  <a:solidFill>
                    <a:srgbClr val="0070C0"/>
                  </a:solidFill>
                  <a:latin typeface="Times New Roman" panose="02020603050405020304" pitchFamily="18" charset="0"/>
                  <a:cs typeface="Times New Roman" panose="02020603050405020304" pitchFamily="18" charset="0"/>
                </a:rPr>
                <a:t>.</a:t>
              </a:r>
              <a:endParaRPr lang="vi-VN" sz="4921" b="1" dirty="0">
                <a:solidFill>
                  <a:srgbClr val="0070C0"/>
                </a:solidFill>
                <a:latin typeface="Times New Roman" panose="02020603050405020304" pitchFamily="18" charset="0"/>
                <a:cs typeface="Times New Roman" panose="02020603050405020304" pitchFamily="18" charset="0"/>
              </a:endParaRPr>
            </a:p>
            <a:p>
              <a:pPr marL="1062597" lvl="1" indent="-531299">
                <a:lnSpc>
                  <a:spcPts val="5906"/>
                </a:lnSpc>
                <a:buFont typeface="Arial"/>
                <a:buChar char="•"/>
              </a:pPr>
              <a:endParaRPr lang="en-US" sz="4921" b="1" dirty="0">
                <a:solidFill>
                  <a:schemeClr val="accent3">
                    <a:lumMod val="50000"/>
                  </a:schemeClr>
                </a:solidFill>
                <a:latin typeface="Livvic" panose="020B0604020202020204" charset="0"/>
              </a:endParaRPr>
            </a:p>
          </p:txBody>
        </p:sp>
        <p:sp>
          <p:nvSpPr>
            <p:cNvPr id="9" name="TextBox 8">
              <a:extLst>
                <a:ext uri="{FF2B5EF4-FFF2-40B4-BE49-F238E27FC236}">
                  <a16:creationId xmlns:a16="http://schemas.microsoft.com/office/drawing/2014/main" id="{AD823483-D6EB-403D-AB3B-6D40B50A3665}"/>
                </a:ext>
              </a:extLst>
            </p:cNvPr>
            <p:cNvSpPr txBox="1"/>
            <p:nvPr/>
          </p:nvSpPr>
          <p:spPr>
            <a:xfrm>
              <a:off x="-139204" y="-1699321"/>
              <a:ext cx="14198854" cy="1627346"/>
            </a:xfrm>
            <a:prstGeom prst="rect">
              <a:avLst/>
            </a:prstGeom>
          </p:spPr>
          <p:txBody>
            <a:bodyPr lIns="0" tIns="0" rIns="0" bIns="0" rtlCol="0" anchor="t">
              <a:spAutoFit/>
            </a:bodyPr>
            <a:lstStyle/>
            <a:p>
              <a:pPr algn="ctr">
                <a:lnSpc>
                  <a:spcPts val="9610"/>
                </a:lnSpc>
              </a:pPr>
              <a:r>
                <a:rPr lang="en-US" sz="8009" dirty="0" err="1">
                  <a:solidFill>
                    <a:srgbClr val="0070C0"/>
                  </a:solidFill>
                  <a:latin typeface="Livvic Bold Bold"/>
                </a:rPr>
                <a:t>Yêu</a:t>
              </a:r>
              <a:r>
                <a:rPr lang="en-US" sz="8009" dirty="0">
                  <a:solidFill>
                    <a:srgbClr val="0070C0"/>
                  </a:solidFill>
                  <a:latin typeface="Livvic Bold Bold"/>
                </a:rPr>
                <a:t> </a:t>
              </a:r>
              <a:r>
                <a:rPr lang="en-US" sz="8009" dirty="0" err="1">
                  <a:solidFill>
                    <a:srgbClr val="0070C0"/>
                  </a:solidFill>
                  <a:latin typeface="Livvic Bold Bold"/>
                </a:rPr>
                <a:t>cầu</a:t>
              </a:r>
              <a:r>
                <a:rPr lang="en-US" sz="8009" dirty="0">
                  <a:solidFill>
                    <a:srgbClr val="0070C0"/>
                  </a:solidFill>
                  <a:latin typeface="Livvic Bold Bold"/>
                </a:rPr>
                <a:t> </a:t>
              </a:r>
              <a:r>
                <a:rPr lang="en-US" sz="8009" dirty="0" err="1">
                  <a:solidFill>
                    <a:srgbClr val="0070C0"/>
                  </a:solidFill>
                  <a:latin typeface="Livvic Bold Bold"/>
                </a:rPr>
                <a:t>cần</a:t>
              </a:r>
              <a:r>
                <a:rPr lang="en-US" sz="8009" dirty="0">
                  <a:solidFill>
                    <a:srgbClr val="0070C0"/>
                  </a:solidFill>
                  <a:latin typeface="Livvic Bold Bold"/>
                </a:rPr>
                <a:t> </a:t>
              </a:r>
              <a:r>
                <a:rPr lang="en-US" sz="8009" dirty="0" err="1">
                  <a:solidFill>
                    <a:srgbClr val="0070C0"/>
                  </a:solidFill>
                  <a:latin typeface="Livvic Bold Bold"/>
                </a:rPr>
                <a:t>đạt</a:t>
              </a:r>
              <a:endParaRPr lang="en-US" sz="8009" dirty="0">
                <a:solidFill>
                  <a:srgbClr val="0070C0"/>
                </a:solidFill>
                <a:latin typeface="Livvic Bold Bold"/>
              </a:endParaRPr>
            </a:p>
          </p:txBody>
        </p:sp>
      </p:grpSp>
    </p:spTree>
    <p:extLst>
      <p:ext uri="{BB962C8B-B14F-4D97-AF65-F5344CB8AC3E}">
        <p14:creationId xmlns:p14="http://schemas.microsoft.com/office/powerpoint/2010/main" val="21641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422FC633-DB3E-105E-8A77-5A6BB61D0521}"/>
              </a:ext>
            </a:extLst>
          </p:cNvPr>
          <p:cNvSpPr txBox="1"/>
          <p:nvPr/>
        </p:nvSpPr>
        <p:spPr>
          <a:xfrm>
            <a:off x="-304800" y="342900"/>
            <a:ext cx="7481173" cy="1240917"/>
          </a:xfrm>
          <a:prstGeom prst="rect">
            <a:avLst/>
          </a:prstGeom>
        </p:spPr>
        <p:txBody>
          <a:bodyPr lIns="0" tIns="0" rIns="0" bIns="0" rtlCol="0" anchor="t">
            <a:spAutoFit/>
          </a:bodyPr>
          <a:lstStyle/>
          <a:p>
            <a:pPr marL="915208" lvl="1">
              <a:lnSpc>
                <a:spcPts val="10173"/>
              </a:lnSpc>
            </a:pPr>
            <a:r>
              <a:rPr lang="en-US" sz="8478" b="1" dirty="0" err="1">
                <a:solidFill>
                  <a:srgbClr val="FF0000"/>
                </a:solidFill>
                <a:latin typeface="Livvic Bold" panose="020B0604020202020204" charset="0"/>
              </a:rPr>
              <a:t>Khám</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phá</a:t>
            </a:r>
            <a:endParaRPr lang="en-US" sz="8478" b="1" dirty="0">
              <a:solidFill>
                <a:srgbClr val="FF0000"/>
              </a:solidFill>
              <a:latin typeface="Livvic Bold" panose="020B0604020202020204" charset="0"/>
            </a:endParaRPr>
          </a:p>
        </p:txBody>
      </p:sp>
      <p:pic>
        <p:nvPicPr>
          <p:cNvPr id="5" name="Picture 2" descr="Pin em otro mio">
            <a:extLst>
              <a:ext uri="{FF2B5EF4-FFF2-40B4-BE49-F238E27FC236}">
                <a16:creationId xmlns:a16="http://schemas.microsoft.com/office/drawing/2014/main" id="{F31E5BC2-FA51-DC40-F175-6E44A9A85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50711" cy="105995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8D33FE53-FC5E-CED9-5583-B6874856CAC0}"/>
              </a:ext>
            </a:extLst>
          </p:cNvPr>
          <p:cNvSpPr txBox="1"/>
          <p:nvPr/>
        </p:nvSpPr>
        <p:spPr>
          <a:xfrm>
            <a:off x="1981200" y="1349883"/>
            <a:ext cx="13944600" cy="1240917"/>
          </a:xfrm>
          <a:prstGeom prst="rect">
            <a:avLst/>
          </a:prstGeom>
        </p:spPr>
        <p:txBody>
          <a:bodyPr wrap="square" lIns="0" tIns="0" rIns="0" bIns="0" rtlCol="0" anchor="t">
            <a:spAutoFit/>
          </a:bodyPr>
          <a:lstStyle/>
          <a:p>
            <a:pPr marL="915208" lvl="1">
              <a:lnSpc>
                <a:spcPts val="10173"/>
              </a:lnSpc>
            </a:pP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Hoạt</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động</a:t>
            </a:r>
            <a:r>
              <a:rPr lang="en-US" sz="8478" b="1" dirty="0">
                <a:solidFill>
                  <a:srgbClr val="FF0000"/>
                </a:solidFill>
                <a:latin typeface="Livvic Bold" panose="020B0604020202020204" charset="0"/>
              </a:rPr>
              <a:t> 1: </a:t>
            </a:r>
            <a:r>
              <a:rPr lang="en-US" sz="8478" b="1" dirty="0" err="1">
                <a:solidFill>
                  <a:srgbClr val="FF0000"/>
                </a:solidFill>
                <a:latin typeface="Livvic Bold" panose="020B0604020202020204" charset="0"/>
              </a:rPr>
              <a:t>Khám</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phá</a:t>
            </a:r>
            <a:endParaRPr lang="en-US" sz="8478" b="1" dirty="0">
              <a:solidFill>
                <a:srgbClr val="FF0000"/>
              </a:solidFill>
              <a:latin typeface="Livvic Bold" panose="020B0604020202020204" charset="0"/>
            </a:endParaRPr>
          </a:p>
        </p:txBody>
      </p:sp>
      <p:sp>
        <p:nvSpPr>
          <p:cNvPr id="2" name="TextBox 8">
            <a:extLst>
              <a:ext uri="{FF2B5EF4-FFF2-40B4-BE49-F238E27FC236}">
                <a16:creationId xmlns:a16="http://schemas.microsoft.com/office/drawing/2014/main" id="{BB52D0BB-7759-106B-28F5-AFC55CABB155}"/>
              </a:ext>
            </a:extLst>
          </p:cNvPr>
          <p:cNvSpPr txBox="1"/>
          <p:nvPr/>
        </p:nvSpPr>
        <p:spPr>
          <a:xfrm>
            <a:off x="5029200" y="2989403"/>
            <a:ext cx="8991600" cy="2598788"/>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marL="466919" lvl="1">
              <a:lnSpc>
                <a:spcPts val="5190"/>
              </a:lnSpc>
            </a:pPr>
            <a:r>
              <a:rPr lang="en-US" sz="3600" b="1" dirty="0" err="1">
                <a:solidFill>
                  <a:srgbClr val="0070C0"/>
                </a:solidFill>
                <a:latin typeface="Livvic" panose="020B0604020202020204" charset="0"/>
              </a:rPr>
              <a:t>Mời</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các</a:t>
            </a:r>
            <a:r>
              <a:rPr lang="en-US" sz="3600" b="1" dirty="0">
                <a:solidFill>
                  <a:srgbClr val="0070C0"/>
                </a:solidFill>
                <a:latin typeface="Livvic" panose="020B0604020202020204" charset="0"/>
              </a:rPr>
              <a:t> con </a:t>
            </a:r>
            <a:r>
              <a:rPr lang="en-US" sz="3600" b="1" dirty="0" err="1">
                <a:solidFill>
                  <a:srgbClr val="0070C0"/>
                </a:solidFill>
                <a:latin typeface="Livvic" panose="020B0604020202020204" charset="0"/>
              </a:rPr>
              <a:t>xem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một</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đoạn</a:t>
            </a:r>
            <a:r>
              <a:rPr lang="en-US" sz="3600" b="1" dirty="0">
                <a:solidFill>
                  <a:srgbClr val="0070C0"/>
                </a:solidFill>
                <a:latin typeface="Livvic" panose="020B0604020202020204" charset="0"/>
              </a:rPr>
              <a:t> video </a:t>
            </a:r>
            <a:r>
              <a:rPr lang="en-US" sz="3600" b="1" dirty="0" err="1">
                <a:solidFill>
                  <a:srgbClr val="0070C0"/>
                </a:solidFill>
                <a:latin typeface="Livvic" panose="020B0604020202020204" charset="0"/>
              </a:rPr>
              <a:t>và</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quan</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sát</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xem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những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nhân</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vật</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nào</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xuất</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hiện</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trong</a:t>
            </a:r>
            <a:r>
              <a:rPr lang="en-US" sz="3600" b="1" dirty="0">
                <a:solidFill>
                  <a:srgbClr val="0070C0"/>
                </a:solidFill>
                <a:latin typeface="Livvic" panose="020B0604020202020204" charset="0"/>
              </a:rPr>
              <a:t> video.</a:t>
            </a:r>
            <a:endParaRPr lang="vi-VN" sz="3600" b="1" dirty="0">
              <a:solidFill>
                <a:srgbClr val="0070C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Tree>
    <p:extLst>
      <p:ext uri="{BB962C8B-B14F-4D97-AF65-F5344CB8AC3E}">
        <p14:creationId xmlns:p14="http://schemas.microsoft.com/office/powerpoint/2010/main" val="269026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em otro mio">
            <a:extLst>
              <a:ext uri="{FF2B5EF4-FFF2-40B4-BE49-F238E27FC236}">
                <a16:creationId xmlns:a16="http://schemas.microsoft.com/office/drawing/2014/main" id="{52F2343D-9DF8-7DDA-FA0B-FFF9977A4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A318DE07-E2D6-C8A1-14EF-132DAE384D55}"/>
              </a:ext>
            </a:extLst>
          </p:cNvPr>
          <p:cNvSpPr txBox="1"/>
          <p:nvPr/>
        </p:nvSpPr>
        <p:spPr>
          <a:xfrm>
            <a:off x="1828800" y="2857500"/>
            <a:ext cx="13944600" cy="1240917"/>
          </a:xfrm>
          <a:prstGeom prst="rect">
            <a:avLst/>
          </a:prstGeom>
        </p:spPr>
        <p:txBody>
          <a:bodyPr wrap="square" lIns="0" tIns="0" rIns="0" bIns="0" rtlCol="0" anchor="t">
            <a:spAutoFit/>
          </a:bodyPr>
          <a:lstStyle/>
          <a:p>
            <a:pPr marL="915208" lvl="1">
              <a:lnSpc>
                <a:spcPts val="10173"/>
              </a:lnSpc>
            </a:pP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Hoạt</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động</a:t>
            </a:r>
            <a:r>
              <a:rPr lang="en-US" sz="8478" b="1" dirty="0">
                <a:solidFill>
                  <a:srgbClr val="FF0000"/>
                </a:solidFill>
                <a:latin typeface="Livvic Bold" panose="020B0604020202020204" charset="0"/>
              </a:rPr>
              <a:t> 1: </a:t>
            </a:r>
            <a:r>
              <a:rPr lang="en-US" sz="8478" b="1" dirty="0" err="1">
                <a:solidFill>
                  <a:srgbClr val="FF0000"/>
                </a:solidFill>
                <a:latin typeface="Livvic Bold" panose="020B0604020202020204" charset="0"/>
              </a:rPr>
              <a:t>Khám</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phá</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3760590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trang phục, người, giày dép, đàn ông&#10;&#10;Mô tả được tạo tự động">
            <a:extLst>
              <a:ext uri="{FF2B5EF4-FFF2-40B4-BE49-F238E27FC236}">
                <a16:creationId xmlns:a16="http://schemas.microsoft.com/office/drawing/2014/main" id="{2BB18B89-7A57-CEF7-1DD2-929A358C0B12}"/>
              </a:ext>
            </a:extLst>
          </p:cNvPr>
          <p:cNvPicPr>
            <a:picLocks noChangeAspect="1"/>
          </p:cNvPicPr>
          <p:nvPr/>
        </p:nvPicPr>
        <p:blipFill rotWithShape="1">
          <a:blip r:embed="rId2">
            <a:extLst>
              <a:ext uri="{28A0092B-C50C-407E-A947-70E740481C1C}">
                <a14:useLocalDpi xmlns:a14="http://schemas.microsoft.com/office/drawing/2010/main" val="0"/>
              </a:ext>
            </a:extLst>
          </a:blip>
          <a:srcRect t="23042" r="13477" b="-1"/>
          <a:stretch/>
        </p:blipFill>
        <p:spPr>
          <a:xfrm>
            <a:off x="3629282" y="186164"/>
            <a:ext cx="4222582" cy="51097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Hình ảnh 2" descr="Ảnh có chứa người, trang phục, Mặt người, văn bản&#10;&#10;Mô tả được tạo tự động">
            <a:extLst>
              <a:ext uri="{FF2B5EF4-FFF2-40B4-BE49-F238E27FC236}">
                <a16:creationId xmlns:a16="http://schemas.microsoft.com/office/drawing/2014/main" id="{58DA16CA-D33E-6C35-4EE1-1FB11967B935}"/>
              </a:ext>
            </a:extLst>
          </p:cNvPr>
          <p:cNvPicPr>
            <a:picLocks noChangeAspect="1"/>
          </p:cNvPicPr>
          <p:nvPr/>
        </p:nvPicPr>
        <p:blipFill rotWithShape="1">
          <a:blip r:embed="rId3">
            <a:extLst>
              <a:ext uri="{28A0092B-C50C-407E-A947-70E740481C1C}">
                <a14:useLocalDpi xmlns:a14="http://schemas.microsoft.com/office/drawing/2010/main" val="0"/>
              </a:ext>
            </a:extLst>
          </a:blip>
          <a:srcRect t="21092" r="24303" b="11035"/>
          <a:stretch/>
        </p:blipFill>
        <p:spPr>
          <a:xfrm>
            <a:off x="8685578" y="209024"/>
            <a:ext cx="4306313" cy="49573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Hình ảnh 3" descr="Ảnh có chứa trang phục, Mặt người, người, trong nhà&#10;&#10;Mô tả được tạo tự động">
            <a:extLst>
              <a:ext uri="{FF2B5EF4-FFF2-40B4-BE49-F238E27FC236}">
                <a16:creationId xmlns:a16="http://schemas.microsoft.com/office/drawing/2014/main" id="{BAF93566-5317-630E-4A8A-4EF472BFE6DA}"/>
              </a:ext>
            </a:extLst>
          </p:cNvPr>
          <p:cNvPicPr>
            <a:picLocks noChangeAspect="1"/>
          </p:cNvPicPr>
          <p:nvPr/>
        </p:nvPicPr>
        <p:blipFill rotWithShape="1">
          <a:blip r:embed="rId4">
            <a:extLst>
              <a:ext uri="{28A0092B-C50C-407E-A947-70E740481C1C}">
                <a14:useLocalDpi xmlns:a14="http://schemas.microsoft.com/office/drawing/2010/main" val="0"/>
              </a:ext>
            </a:extLst>
          </a:blip>
          <a:srcRect l="7388" r="22531"/>
          <a:stretch/>
        </p:blipFill>
        <p:spPr>
          <a:xfrm>
            <a:off x="3612982" y="5643443"/>
            <a:ext cx="4238882" cy="43145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Hình ảnh 4" descr="Ảnh có chứa trong nhà, Đồ nấu ăn và đồ nướng, Đầu bếp, người&#10;&#10;Mô tả được tạo tự động">
            <a:extLst>
              <a:ext uri="{FF2B5EF4-FFF2-40B4-BE49-F238E27FC236}">
                <a16:creationId xmlns:a16="http://schemas.microsoft.com/office/drawing/2014/main" id="{20E23EF1-2E43-7CC7-DA0D-EE9E57A589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371"/>
          <a:stretch/>
        </p:blipFill>
        <p:spPr>
          <a:xfrm>
            <a:off x="8719293" y="5524500"/>
            <a:ext cx="4238882" cy="4553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Oval 7">
            <a:extLst>
              <a:ext uri="{FF2B5EF4-FFF2-40B4-BE49-F238E27FC236}">
                <a16:creationId xmlns:a16="http://schemas.microsoft.com/office/drawing/2014/main" id="{CE8A1C9F-14BE-79A1-12AF-8976E86FD452}"/>
              </a:ext>
            </a:extLst>
          </p:cNvPr>
          <p:cNvSpPr/>
          <p:nvPr/>
        </p:nvSpPr>
        <p:spPr>
          <a:xfrm>
            <a:off x="3886200" y="9121802"/>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7" name="Oval 7">
            <a:extLst>
              <a:ext uri="{FF2B5EF4-FFF2-40B4-BE49-F238E27FC236}">
                <a16:creationId xmlns:a16="http://schemas.microsoft.com/office/drawing/2014/main" id="{780D8A5C-F6D0-25AC-CA7B-0C47311E741E}"/>
              </a:ext>
            </a:extLst>
          </p:cNvPr>
          <p:cNvSpPr/>
          <p:nvPr/>
        </p:nvSpPr>
        <p:spPr>
          <a:xfrm>
            <a:off x="12115800" y="430139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8" name="Oval 7">
            <a:extLst>
              <a:ext uri="{FF2B5EF4-FFF2-40B4-BE49-F238E27FC236}">
                <a16:creationId xmlns:a16="http://schemas.microsoft.com/office/drawing/2014/main" id="{DE6F96B8-5D46-2C58-F30C-0573D21DDC10}"/>
              </a:ext>
            </a:extLst>
          </p:cNvPr>
          <p:cNvSpPr/>
          <p:nvPr/>
        </p:nvSpPr>
        <p:spPr>
          <a:xfrm>
            <a:off x="3886200" y="430530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9" name="Oval 7">
            <a:extLst>
              <a:ext uri="{FF2B5EF4-FFF2-40B4-BE49-F238E27FC236}">
                <a16:creationId xmlns:a16="http://schemas.microsoft.com/office/drawing/2014/main" id="{732DDE67-F398-0356-8859-A6E0551182E5}"/>
              </a:ext>
            </a:extLst>
          </p:cNvPr>
          <p:cNvSpPr/>
          <p:nvPr/>
        </p:nvSpPr>
        <p:spPr>
          <a:xfrm>
            <a:off x="11953535" y="9331144"/>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63186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1000" fill="hold"/>
                                        <p:tgtEl>
                                          <p:spTgt spid="6"/>
                                        </p:tgtEl>
                                        <p:attrNameLst>
                                          <p:attrName>ppt_w</p:attrName>
                                        </p:attrNameLst>
                                      </p:cBhvr>
                                      <p:tavLst>
                                        <p:tav tm="0">
                                          <p:val>
                                            <p:fltVal val="0"/>
                                          </p:val>
                                        </p:tav>
                                        <p:tav tm="100000">
                                          <p:val>
                                            <p:strVal val="#ppt_w"/>
                                          </p:val>
                                        </p:tav>
                                      </p:tavLst>
                                    </p:anim>
                                    <p:anim calcmode="lin" valueType="num">
                                      <p:cBhvr>
                                        <p:cTn id="44" dur="1000" fill="hold"/>
                                        <p:tgtEl>
                                          <p:spTgt spid="6"/>
                                        </p:tgtEl>
                                        <p:attrNameLst>
                                          <p:attrName>ppt_h</p:attrName>
                                        </p:attrNameLst>
                                      </p:cBhvr>
                                      <p:tavLst>
                                        <p:tav tm="0">
                                          <p:val>
                                            <p:fltVal val="0"/>
                                          </p:val>
                                        </p:tav>
                                        <p:tav tm="100000">
                                          <p:val>
                                            <p:strVal val="#ppt_h"/>
                                          </p:val>
                                        </p:tav>
                                      </p:tavLst>
                                    </p:anim>
                                    <p:anim calcmode="lin" valueType="num">
                                      <p:cBhvr>
                                        <p:cTn id="45" dur="1000" fill="hold"/>
                                        <p:tgtEl>
                                          <p:spTgt spid="6"/>
                                        </p:tgtEl>
                                        <p:attrNameLst>
                                          <p:attrName>style.rotation</p:attrName>
                                        </p:attrNameLst>
                                      </p:cBhvr>
                                      <p:tavLst>
                                        <p:tav tm="0">
                                          <p:val>
                                            <p:fltVal val="90"/>
                                          </p:val>
                                        </p:tav>
                                        <p:tav tm="100000">
                                          <p:val>
                                            <p:fltVal val="0"/>
                                          </p:val>
                                        </p:tav>
                                      </p:tavLst>
                                    </p:anim>
                                    <p:animEffect transition="in" filter="fade">
                                      <p:cBhvr>
                                        <p:cTn id="46" dur="1000"/>
                                        <p:tgtEl>
                                          <p:spTgt spid="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a:extLst>
              <a:ext uri="{FF2B5EF4-FFF2-40B4-BE49-F238E27FC236}">
                <a16:creationId xmlns:a16="http://schemas.microsoft.com/office/drawing/2014/main" id="{7F8BFFB9-4321-4163-805D-E1B260EEF5BB}"/>
              </a:ext>
            </a:extLst>
          </p:cNvPr>
          <p:cNvSpPr txBox="1"/>
          <p:nvPr/>
        </p:nvSpPr>
        <p:spPr>
          <a:xfrm>
            <a:off x="10326701" y="3648819"/>
            <a:ext cx="7481173" cy="2611036"/>
          </a:xfrm>
          <a:prstGeom prst="rect">
            <a:avLst/>
          </a:prstGeom>
        </p:spPr>
        <p:style>
          <a:lnRef idx="1">
            <a:schemeClr val="accent3"/>
          </a:lnRef>
          <a:fillRef idx="2">
            <a:schemeClr val="accent3"/>
          </a:fillRef>
          <a:effectRef idx="1">
            <a:schemeClr val="accent3"/>
          </a:effectRef>
          <a:fontRef idx="minor">
            <a:schemeClr val="dk1"/>
          </a:fontRef>
        </p:style>
        <p:txBody>
          <a:bodyPr wrap="square" lIns="0" tIns="0" rIns="0" bIns="0" rtlCol="0" anchor="t">
            <a:spAutoFit/>
          </a:bodyPr>
          <a:lstStyle/>
          <a:p>
            <a:pPr marL="1209869" lvl="1" indent="-742950">
              <a:lnSpc>
                <a:spcPts val="5190"/>
              </a:lnSpc>
              <a:buAutoNum type="arabicPeriod"/>
            </a:pPr>
            <a:r>
              <a:rPr lang="en-US" sz="3600" b="1" dirty="0" err="1">
                <a:solidFill>
                  <a:srgbClr val="0070C0"/>
                </a:solidFill>
                <a:latin typeface="Livvic" panose="020B0604020202020204" charset="0"/>
              </a:rPr>
              <a:t>Hình</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dáng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trang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phục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của</a:t>
            </a:r>
            <a:r>
              <a:rPr lang="en-US" sz="3600" b="1" dirty="0">
                <a:solidFill>
                  <a:srgbClr val="0070C0"/>
                </a:solidFill>
                <a:latin typeface="Livvic" panose="020B0604020202020204" charset="0"/>
              </a:rPr>
              <a:t> </a:t>
            </a:r>
            <a:r>
              <a:rPr lang="vi-VN" sz="3600" b="1" dirty="0">
                <a:solidFill>
                  <a:srgbClr val="0070C0"/>
                </a:solidFill>
                <a:latin typeface="Livvic" panose="020B0604020202020204" charset="0"/>
              </a:rPr>
              <a:t>các nhân viên như thế nào?</a:t>
            </a:r>
          </a:p>
          <a:p>
            <a:pPr marL="1209869" lvl="1" indent="-742950">
              <a:lnSpc>
                <a:spcPts val="5190"/>
              </a:lnSpc>
              <a:buFontTx/>
              <a:buAutoNum type="arabicPeriod"/>
            </a:pPr>
            <a:r>
              <a:rPr lang="en-US" sz="3600" b="1" dirty="0" err="1">
                <a:solidFill>
                  <a:srgbClr val="0070C0"/>
                </a:solidFill>
                <a:latin typeface="Livvic" panose="020B0604020202020204" charset="0"/>
              </a:rPr>
              <a:t>Nhân</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viên</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đó</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thường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làm</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công</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việc</a:t>
            </a:r>
            <a:r>
              <a:rPr lang="en-US" sz="3600" b="1" dirty="0">
                <a:solidFill>
                  <a:srgbClr val="0070C0"/>
                </a:solidFill>
                <a:latin typeface="Livvic" panose="020B0604020202020204" charset="0"/>
              </a:rPr>
              <a:t> </a:t>
            </a:r>
            <a:r>
              <a:rPr lang="en-US" sz="3600" b="1" dirty="0" err="1">
                <a:solidFill>
                  <a:srgbClr val="0070C0"/>
                </a:solidFill>
                <a:latin typeface="Livvic" panose="020B0604020202020204" charset="0"/>
              </a:rPr>
              <a:t>gì</a:t>
            </a:r>
            <a:r>
              <a:rPr lang="en-US" sz="3600" b="1" dirty="0">
                <a:solidFill>
                  <a:srgbClr val="0070C0"/>
                </a:solidFill>
                <a:latin typeface="Livvic" panose="020B0604020202020204" charset="0"/>
              </a:rPr>
              <a:t>? </a:t>
            </a:r>
            <a:endParaRPr lang="vi-VN" sz="3600" b="1" dirty="0">
              <a:solidFill>
                <a:srgbClr val="0070C0"/>
              </a:solidFill>
              <a:latin typeface="Livvic" panose="020B0604020202020204" charset="0"/>
            </a:endParaRPr>
          </a:p>
        </p:txBody>
      </p:sp>
      <p:pic>
        <p:nvPicPr>
          <p:cNvPr id="9" name="Hình ảnh 8" descr="Ảnh có chứa trong nhà, Đồ nấu ăn và đồ nướng, Đầu bếp, người&#10;&#10;Mô tả được tạo tự động">
            <a:extLst>
              <a:ext uri="{FF2B5EF4-FFF2-40B4-BE49-F238E27FC236}">
                <a16:creationId xmlns:a16="http://schemas.microsoft.com/office/drawing/2014/main" id="{6E9791DA-9C72-75FC-22B4-AA784C173B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371"/>
          <a:stretch/>
        </p:blipFill>
        <p:spPr>
          <a:xfrm>
            <a:off x="5453661" y="5903911"/>
            <a:ext cx="3982076" cy="42274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Hình ảnh 16" descr="Ảnh có chứa người, trang phục, Mặt người, văn bản&#10;&#10;Mô tả được tạo tự động">
            <a:extLst>
              <a:ext uri="{FF2B5EF4-FFF2-40B4-BE49-F238E27FC236}">
                <a16:creationId xmlns:a16="http://schemas.microsoft.com/office/drawing/2014/main" id="{FF206282-19A1-E39F-ECDB-E13A400FFBE0}"/>
              </a:ext>
            </a:extLst>
          </p:cNvPr>
          <p:cNvPicPr>
            <a:picLocks noChangeAspect="1"/>
          </p:cNvPicPr>
          <p:nvPr/>
        </p:nvPicPr>
        <p:blipFill rotWithShape="1">
          <a:blip r:embed="rId3">
            <a:extLst>
              <a:ext uri="{28A0092B-C50C-407E-A947-70E740481C1C}">
                <a14:useLocalDpi xmlns:a14="http://schemas.microsoft.com/office/drawing/2010/main" val="0"/>
              </a:ext>
            </a:extLst>
          </a:blip>
          <a:srcRect t="21092" r="24303" b="11035"/>
          <a:stretch/>
        </p:blipFill>
        <p:spPr>
          <a:xfrm>
            <a:off x="5453661" y="1195941"/>
            <a:ext cx="3953756" cy="4491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Hình ảnh 18" descr="Ảnh có chứa trang phục, người, giày dép, đàn ông&#10;&#10;Mô tả được tạo tự động">
            <a:extLst>
              <a:ext uri="{FF2B5EF4-FFF2-40B4-BE49-F238E27FC236}">
                <a16:creationId xmlns:a16="http://schemas.microsoft.com/office/drawing/2014/main" id="{D12EDE62-16CE-4C5D-2C16-4815170A5129}"/>
              </a:ext>
            </a:extLst>
          </p:cNvPr>
          <p:cNvPicPr>
            <a:picLocks noChangeAspect="1"/>
          </p:cNvPicPr>
          <p:nvPr/>
        </p:nvPicPr>
        <p:blipFill rotWithShape="1">
          <a:blip r:embed="rId4">
            <a:extLst>
              <a:ext uri="{28A0092B-C50C-407E-A947-70E740481C1C}">
                <a14:useLocalDpi xmlns:a14="http://schemas.microsoft.com/office/drawing/2010/main" val="0"/>
              </a:ext>
            </a:extLst>
          </a:blip>
          <a:srcRect t="23042" r="13477" b="-1"/>
          <a:stretch/>
        </p:blipFill>
        <p:spPr>
          <a:xfrm>
            <a:off x="941531" y="1195941"/>
            <a:ext cx="3927406" cy="44917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Hình ảnh 3" descr="Ảnh có chứa trang phục, Mặt người, người, trong nhà&#10;&#10;Mô tả được tạo tự động">
            <a:extLst>
              <a:ext uri="{FF2B5EF4-FFF2-40B4-BE49-F238E27FC236}">
                <a16:creationId xmlns:a16="http://schemas.microsoft.com/office/drawing/2014/main" id="{5BE3D48C-9F41-F815-2A2A-E77052305127}"/>
              </a:ext>
            </a:extLst>
          </p:cNvPr>
          <p:cNvPicPr>
            <a:picLocks noChangeAspect="1"/>
          </p:cNvPicPr>
          <p:nvPr/>
        </p:nvPicPr>
        <p:blipFill rotWithShape="1">
          <a:blip r:embed="rId5">
            <a:extLst>
              <a:ext uri="{28A0092B-C50C-407E-A947-70E740481C1C}">
                <a14:useLocalDpi xmlns:a14="http://schemas.microsoft.com/office/drawing/2010/main" val="0"/>
              </a:ext>
            </a:extLst>
          </a:blip>
          <a:srcRect l="7388" r="22531"/>
          <a:stretch/>
        </p:blipFill>
        <p:spPr>
          <a:xfrm>
            <a:off x="886861" y="5871107"/>
            <a:ext cx="3982076" cy="42602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Oval 12">
            <a:extLst>
              <a:ext uri="{FF2B5EF4-FFF2-40B4-BE49-F238E27FC236}">
                <a16:creationId xmlns:a16="http://schemas.microsoft.com/office/drawing/2014/main" id="{0ADD37B1-83D5-341D-BC58-DBC42780A49C}"/>
              </a:ext>
            </a:extLst>
          </p:cNvPr>
          <p:cNvSpPr/>
          <p:nvPr/>
        </p:nvSpPr>
        <p:spPr>
          <a:xfrm>
            <a:off x="8606086" y="9682893"/>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
        <p:nvSpPr>
          <p:cNvPr id="6" name="Oval 10">
            <a:extLst>
              <a:ext uri="{FF2B5EF4-FFF2-40B4-BE49-F238E27FC236}">
                <a16:creationId xmlns:a16="http://schemas.microsoft.com/office/drawing/2014/main" id="{919B7AA1-6CB2-4CAD-411E-09F8FE26F10F}"/>
              </a:ext>
            </a:extLst>
          </p:cNvPr>
          <p:cNvSpPr/>
          <p:nvPr/>
        </p:nvSpPr>
        <p:spPr>
          <a:xfrm>
            <a:off x="8424036" y="4908129"/>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sp>
        <p:nvSpPr>
          <p:cNvPr id="7" name="Oval 7">
            <a:extLst>
              <a:ext uri="{FF2B5EF4-FFF2-40B4-BE49-F238E27FC236}">
                <a16:creationId xmlns:a16="http://schemas.microsoft.com/office/drawing/2014/main" id="{64EB000B-363B-8488-B209-5BE68616B276}"/>
              </a:ext>
            </a:extLst>
          </p:cNvPr>
          <p:cNvSpPr/>
          <p:nvPr/>
        </p:nvSpPr>
        <p:spPr>
          <a:xfrm>
            <a:off x="1212183" y="4930905"/>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sp>
        <p:nvSpPr>
          <p:cNvPr id="14" name="Oval 11">
            <a:extLst>
              <a:ext uri="{FF2B5EF4-FFF2-40B4-BE49-F238E27FC236}">
                <a16:creationId xmlns:a16="http://schemas.microsoft.com/office/drawing/2014/main" id="{2A01990D-9F33-DD27-A91C-3BF898F07501}"/>
              </a:ext>
            </a:extLst>
          </p:cNvPr>
          <p:cNvSpPr/>
          <p:nvPr/>
        </p:nvSpPr>
        <p:spPr>
          <a:xfrm>
            <a:off x="1062730" y="9299220"/>
            <a:ext cx="685800" cy="62681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2" name="TextBox 9">
            <a:extLst>
              <a:ext uri="{FF2B5EF4-FFF2-40B4-BE49-F238E27FC236}">
                <a16:creationId xmlns:a16="http://schemas.microsoft.com/office/drawing/2014/main" id="{BAAF6E89-EF18-D5B6-0106-7BFEEC2789A9}"/>
              </a:ext>
            </a:extLst>
          </p:cNvPr>
          <p:cNvSpPr txBox="1"/>
          <p:nvPr/>
        </p:nvSpPr>
        <p:spPr>
          <a:xfrm>
            <a:off x="10326701" y="2191656"/>
            <a:ext cx="7481173" cy="1146596"/>
          </a:xfrm>
          <a:prstGeom prst="rect">
            <a:avLst/>
          </a:prstGeom>
        </p:spPr>
        <p:txBody>
          <a:bodyPr lIns="0" tIns="0" rIns="0" bIns="0" rtlCol="0" anchor="t">
            <a:spAutoFit/>
          </a:bodyPr>
          <a:lstStyle/>
          <a:p>
            <a:pPr marL="915208" lvl="1">
              <a:lnSpc>
                <a:spcPts val="10173"/>
              </a:lnSpc>
            </a:pPr>
            <a:r>
              <a:rPr lang="en-US" sz="5400" b="1" dirty="0" err="1">
                <a:solidFill>
                  <a:srgbClr val="FF0000"/>
                </a:solidFill>
                <a:latin typeface="Livvic Bold" panose="020B0604020202020204" charset="0"/>
              </a:rPr>
              <a:t>Thảo</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luận</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nhóm</a:t>
            </a:r>
            <a:endParaRPr lang="en-US" sz="5400" b="1" dirty="0">
              <a:solidFill>
                <a:srgbClr val="FF0000"/>
              </a:solidFill>
              <a:latin typeface="Livvic Bold" panose="020B0604020202020204" charset="0"/>
            </a:endParaRPr>
          </a:p>
        </p:txBody>
      </p:sp>
      <p:sp>
        <p:nvSpPr>
          <p:cNvPr id="8" name="TextBox 9">
            <a:extLst>
              <a:ext uri="{FF2B5EF4-FFF2-40B4-BE49-F238E27FC236}">
                <a16:creationId xmlns:a16="http://schemas.microsoft.com/office/drawing/2014/main" id="{20B50262-D5F2-DD7D-2512-74BDCF416652}"/>
              </a:ext>
            </a:extLst>
          </p:cNvPr>
          <p:cNvSpPr txBox="1"/>
          <p:nvPr/>
        </p:nvSpPr>
        <p:spPr>
          <a:xfrm>
            <a:off x="0" y="-228418"/>
            <a:ext cx="13944600" cy="1240917"/>
          </a:xfrm>
          <a:prstGeom prst="rect">
            <a:avLst/>
          </a:prstGeom>
        </p:spPr>
        <p:txBody>
          <a:bodyPr wrap="square" lIns="0" tIns="0" rIns="0" bIns="0" rtlCol="0" anchor="t">
            <a:spAutoFit/>
          </a:bodyPr>
          <a:lstStyle/>
          <a:p>
            <a:pPr marL="915208" lvl="1">
              <a:lnSpc>
                <a:spcPts val="10173"/>
              </a:lnSpc>
            </a:pPr>
            <a:r>
              <a:rPr lang="en-US" sz="8478" b="1" dirty="0">
                <a:solidFill>
                  <a:srgbClr val="FF0000"/>
                </a:solidFill>
                <a:latin typeface="Livvic Bold" panose="020B0604020202020204" charset="0"/>
              </a:rPr>
              <a:t> </a:t>
            </a:r>
            <a:r>
              <a:rPr lang="en-US" sz="5400" b="1" dirty="0" err="1">
                <a:solidFill>
                  <a:srgbClr val="FF0000"/>
                </a:solidFill>
                <a:latin typeface="Livvic Bold" panose="020B0604020202020204" charset="0"/>
              </a:rPr>
              <a:t>Hoạt</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động</a:t>
            </a:r>
            <a:r>
              <a:rPr lang="en-US" sz="5400" b="1" dirty="0">
                <a:solidFill>
                  <a:srgbClr val="FF0000"/>
                </a:solidFill>
                <a:latin typeface="Livvic Bold" panose="020B0604020202020204" charset="0"/>
              </a:rPr>
              <a:t> 1: </a:t>
            </a:r>
            <a:r>
              <a:rPr lang="en-US" sz="5400" b="1" dirty="0" err="1">
                <a:solidFill>
                  <a:srgbClr val="FF0000"/>
                </a:solidFill>
                <a:latin typeface="Livvic Bold" panose="020B0604020202020204" charset="0"/>
              </a:rPr>
              <a:t>Khám</a:t>
            </a:r>
            <a:r>
              <a:rPr lang="en-US" sz="5400" b="1" dirty="0">
                <a:solidFill>
                  <a:srgbClr val="FF0000"/>
                </a:solidFill>
                <a:latin typeface="Livvic Bold" panose="020B0604020202020204" charset="0"/>
              </a:rPr>
              <a:t> </a:t>
            </a:r>
            <a:r>
              <a:rPr lang="en-US" sz="5400" b="1" dirty="0" err="1">
                <a:solidFill>
                  <a:srgbClr val="FF0000"/>
                </a:solidFill>
                <a:latin typeface="Livvic Bold" panose="020B0604020202020204" charset="0"/>
              </a:rPr>
              <a:t>phá</a:t>
            </a:r>
            <a:endParaRPr lang="en-US" sz="5400" b="1" dirty="0">
              <a:solidFill>
                <a:srgbClr val="FF0000"/>
              </a:solidFill>
              <a:latin typeface="Livvic Bold" panose="020B0604020202020204" charset="0"/>
            </a:endParaRPr>
          </a:p>
        </p:txBody>
      </p:sp>
    </p:spTree>
    <p:extLst>
      <p:ext uri="{BB962C8B-B14F-4D97-AF65-F5344CB8AC3E}">
        <p14:creationId xmlns:p14="http://schemas.microsoft.com/office/powerpoint/2010/main" val="2427292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par>
                          <p:cTn id="25" fill="hold">
                            <p:stCondLst>
                              <p:cond delay="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P spid="14"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n em otro mio">
            <a:extLst>
              <a:ext uri="{FF2B5EF4-FFF2-40B4-BE49-F238E27FC236}">
                <a16:creationId xmlns:a16="http://schemas.microsoft.com/office/drawing/2014/main" id="{52F2343D-9DF8-7DDA-FA0B-FFF9977A4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89" y="0"/>
            <a:ext cx="182507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a16="http://schemas.microsoft.com/office/drawing/2014/main" id="{A318DE07-E2D6-C8A1-14EF-132DAE384D55}"/>
              </a:ext>
            </a:extLst>
          </p:cNvPr>
          <p:cNvSpPr txBox="1"/>
          <p:nvPr/>
        </p:nvSpPr>
        <p:spPr>
          <a:xfrm>
            <a:off x="1371600" y="2476500"/>
            <a:ext cx="15163800" cy="2548968"/>
          </a:xfrm>
          <a:prstGeom prst="rect">
            <a:avLst/>
          </a:prstGeom>
        </p:spPr>
        <p:txBody>
          <a:bodyPr wrap="square" lIns="0" tIns="0" rIns="0" bIns="0" rtlCol="0" anchor="t">
            <a:spAutoFit/>
          </a:bodyPr>
          <a:lstStyle/>
          <a:p>
            <a:pPr marL="915208" lvl="1" algn="ctr">
              <a:lnSpc>
                <a:spcPts val="10173"/>
              </a:lnSpc>
            </a:pP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Hoạt</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động</a:t>
            </a:r>
            <a:r>
              <a:rPr lang="en-US" sz="8478" b="1" dirty="0">
                <a:solidFill>
                  <a:srgbClr val="FF0000"/>
                </a:solidFill>
                <a:latin typeface="Livvic Bold" panose="020B0604020202020204" charset="0"/>
              </a:rPr>
              <a:t> 2:</a:t>
            </a:r>
          </a:p>
          <a:p>
            <a:pPr marL="915208" lvl="1">
              <a:lnSpc>
                <a:spcPts val="10173"/>
              </a:lnSpc>
            </a:pPr>
            <a:r>
              <a:rPr lang="en-US" sz="8478" b="1" dirty="0" err="1">
                <a:solidFill>
                  <a:srgbClr val="FF0000"/>
                </a:solidFill>
                <a:latin typeface="Livvic Bold" panose="020B0604020202020204" charset="0"/>
              </a:rPr>
              <a:t>Kiến</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tạo</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kiến</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thức</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kĩ</a:t>
            </a:r>
            <a:r>
              <a:rPr lang="en-US" sz="8478" b="1" dirty="0">
                <a:solidFill>
                  <a:srgbClr val="FF0000"/>
                </a:solidFill>
                <a:latin typeface="Livvic Bold" panose="020B0604020202020204" charset="0"/>
              </a:rPr>
              <a:t> </a:t>
            </a:r>
            <a:r>
              <a:rPr lang="en-US" sz="8478" b="1" dirty="0" err="1">
                <a:solidFill>
                  <a:srgbClr val="FF0000"/>
                </a:solidFill>
                <a:latin typeface="Livvic Bold" panose="020B0604020202020204" charset="0"/>
              </a:rPr>
              <a:t>năng</a:t>
            </a:r>
            <a:endParaRPr lang="en-US" sz="8478" b="1" dirty="0">
              <a:solidFill>
                <a:srgbClr val="FF0000"/>
              </a:solidFill>
              <a:latin typeface="Livvic Bold" panose="020B0604020202020204" charset="0"/>
            </a:endParaRPr>
          </a:p>
        </p:txBody>
      </p:sp>
    </p:spTree>
    <p:extLst>
      <p:ext uri="{BB962C8B-B14F-4D97-AF65-F5344CB8AC3E}">
        <p14:creationId xmlns:p14="http://schemas.microsoft.com/office/powerpoint/2010/main" val="30491774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6|3.3|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2305</TotalTime>
  <Words>580</Words>
  <Application>Microsoft Office PowerPoint</Application>
  <PresentationFormat>Custom</PresentationFormat>
  <Paragraphs>72</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Livvic Bold</vt:lpstr>
      <vt:lpstr>Arial</vt:lpstr>
      <vt:lpstr>Times New Roman</vt:lpstr>
      <vt:lpstr>Calibri</vt:lpstr>
      <vt:lpstr>Now</vt:lpstr>
      <vt:lpstr>Livvic Bold Bold</vt:lpstr>
      <vt:lpstr>Livvic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Chiếc bát xinh xắn (T1)</dc:title>
  <dc:subject>Chủ đề 6</dc:subject>
  <dc:creator>Tr. Trương Huyền</dc:creator>
  <cp:lastModifiedBy>MinhThangPC.VN</cp:lastModifiedBy>
  <cp:revision>338</cp:revision>
  <dcterms:created xsi:type="dcterms:W3CDTF">2006-08-16T00:00:00Z</dcterms:created>
  <dcterms:modified xsi:type="dcterms:W3CDTF">2024-11-23T08:58:16Z</dcterms:modified>
  <dc:identifier>DAEwasUvSSg</dc:identifier>
</cp:coreProperties>
</file>