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5C61D-B964-4903-A1CB-48B5C6C00488}"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D45A7-1D64-4AFF-B99D-DE1F4F8F72B2}" type="slidenum">
              <a:rPr lang="en-US" smtClean="0"/>
              <a:t>‹#›</a:t>
            </a:fld>
            <a:endParaRPr lang="en-US"/>
          </a:p>
        </p:txBody>
      </p:sp>
    </p:spTree>
    <p:extLst>
      <p:ext uri="{BB962C8B-B14F-4D97-AF65-F5344CB8AC3E}">
        <p14:creationId xmlns:p14="http://schemas.microsoft.com/office/powerpoint/2010/main" val="160948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7C1138D-89EA-4BDF-A393-E8048E4C39F7}" type="slidenum">
              <a:rPr lang="en-US" smtClean="0"/>
              <a:t>8</a:t>
            </a:fld>
            <a:endParaRPr lang="en-US"/>
          </a:p>
        </p:txBody>
      </p:sp>
    </p:spTree>
    <p:extLst>
      <p:ext uri="{BB962C8B-B14F-4D97-AF65-F5344CB8AC3E}">
        <p14:creationId xmlns:p14="http://schemas.microsoft.com/office/powerpoint/2010/main" val="4257608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398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055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6308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3300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570548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5750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122048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54230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59357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57479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685140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648872"/>
      </p:ext>
    </p:extLst>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FC38-0F3A-4311-9D08-CA72A1F4623D}"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408442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CFC38-0F3A-4311-9D08-CA72A1F4623D}" type="datetimeFigureOut">
              <a:rPr lang="en-US" smtClean="0"/>
              <a:t>9/10/2024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762288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CFC38-0F3A-4311-9D08-CA72A1F4623D}"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11677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CFC38-0F3A-4311-9D08-CA72A1F4623D}" type="datetimeFigureOut">
              <a:rPr lang="en-US" smtClean="0"/>
              <a:t>9/10/2024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443956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CFC38-0F3A-4311-9D08-CA72A1F4623D}" type="datetimeFigureOut">
              <a:rPr lang="en-US" smtClean="0"/>
              <a:t>9/10/2024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87560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CFC38-0F3A-4311-9D08-CA72A1F4623D}" type="datetimeFigureOut">
              <a:rPr lang="en-US" smtClean="0"/>
              <a:t>9/10/2024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2664804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322430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CFC38-0F3A-4311-9D08-CA72A1F4623D}" type="datetimeFigureOut">
              <a:rPr lang="en-US" smtClean="0"/>
              <a:t>9/10/2024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7EBB74-7A33-41ED-BC24-F611C7C31CBF}" type="slidenum">
              <a:rPr lang="en-US" smtClean="0"/>
              <a:t>‹#›</a:t>
            </a:fld>
            <a:endParaRPr lang="en-US"/>
          </a:p>
        </p:txBody>
      </p:sp>
    </p:spTree>
    <p:extLst>
      <p:ext uri="{BB962C8B-B14F-4D97-AF65-F5344CB8AC3E}">
        <p14:creationId xmlns:p14="http://schemas.microsoft.com/office/powerpoint/2010/main" val="3448618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CFC38-0F3A-4311-9D08-CA72A1F4623D}" type="datetimeFigureOut">
              <a:rPr lang="en-US" smtClean="0"/>
              <a:t>9/10/2024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EBB74-7A33-41ED-BC24-F611C7C31CBF}" type="slidenum">
              <a:rPr lang="en-US" smtClean="0"/>
              <a:t>‹#›</a:t>
            </a:fld>
            <a:endParaRPr lang="en-US"/>
          </a:p>
        </p:txBody>
      </p:sp>
    </p:spTree>
    <p:extLst>
      <p:ext uri="{BB962C8B-B14F-4D97-AF65-F5344CB8AC3E}">
        <p14:creationId xmlns:p14="http://schemas.microsoft.com/office/powerpoint/2010/main" val="209080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3.xml"/><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4.xml"/><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5.xml"/><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6.xml"/><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1.xml"/><Relationship Id="rId7" Type="http://schemas.openxmlformats.org/officeDocument/2006/relationships/image" Target="../media/image30.png"/><Relationship Id="rId2" Type="http://schemas.microsoft.com/office/2007/relationships/media" Target="../media/media2.mp3"/><Relationship Id="rId1" Type="http://schemas.openxmlformats.org/officeDocument/2006/relationships/audio" Target="NULL" TargetMode="External"/><Relationship Id="rId6" Type="http://schemas.microsoft.com/office/2007/relationships/hdphoto" Target="../media/hdphoto4.wdp"/><Relationship Id="rId5" Type="http://schemas.openxmlformats.org/officeDocument/2006/relationships/image" Target="../media/image29.png"/><Relationship Id="rId4"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6.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slide" Target="slide11.xml"/><Relationship Id="rId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24.png"/><Relationship Id="rId9" Type="http://schemas.openxmlformats.org/officeDocument/2006/relationships/image" Target="../media/image28.pn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D9D9775-7ACF-4FDA-95A7-19C2FED66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5617"/>
          <a:stretch/>
        </p:blipFill>
        <p:spPr>
          <a:xfrm rot="5400000">
            <a:off x="2667000" y="-2667000"/>
            <a:ext cx="6858000" cy="12192000"/>
          </a:xfrm>
          <a:prstGeom prst="rect">
            <a:avLst/>
          </a:prstGeom>
        </p:spPr>
      </p:pic>
      <p:pic>
        <p:nvPicPr>
          <p:cNvPr id="3" name="图片 2">
            <a:extLst>
              <a:ext uri="{FF2B5EF4-FFF2-40B4-BE49-F238E27FC236}">
                <a16:creationId xmlns:a16="http://schemas.microsoft.com/office/drawing/2014/main" id="{00CE07AF-BDCF-4D67-939F-BD4D3B753FB3}"/>
              </a:ext>
            </a:extLst>
          </p:cNvPr>
          <p:cNvPicPr>
            <a:picLocks noChangeAspect="1"/>
          </p:cNvPicPr>
          <p:nvPr/>
        </p:nvPicPr>
        <p:blipFill rotWithShape="1">
          <a:blip r:embed="rId3">
            <a:extLst>
              <a:ext uri="{28A0092B-C50C-407E-A947-70E740481C1C}">
                <a14:useLocalDpi xmlns:a14="http://schemas.microsoft.com/office/drawing/2010/main" val="0"/>
              </a:ext>
            </a:extLst>
          </a:blip>
          <a:srcRect r="23925"/>
          <a:stretch/>
        </p:blipFill>
        <p:spPr>
          <a:xfrm>
            <a:off x="1394114" y="333799"/>
            <a:ext cx="9274987" cy="5080000"/>
          </a:xfrm>
          <a:prstGeom prst="rect">
            <a:avLst/>
          </a:prstGeom>
        </p:spPr>
      </p:pic>
      <p:pic>
        <p:nvPicPr>
          <p:cNvPr id="4" name="Picture 3"/>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9613880" y="1187498"/>
            <a:ext cx="1161288" cy="3541892"/>
          </a:xfrm>
          <a:prstGeom prst="rect">
            <a:avLst/>
          </a:prstGeom>
        </p:spPr>
      </p:pic>
      <p:pic>
        <p:nvPicPr>
          <p:cNvPr id="16" name="Picture 15"/>
          <p:cNvPicPr>
            <a:picLocks noChangeAspect="1"/>
          </p:cNvPicPr>
          <p:nvPr/>
        </p:nvPicPr>
        <p:blipFill rotWithShape="1">
          <a:blip r:embed="rId4">
            <a:extLst>
              <a:ext uri="{BEBA8EAE-BF5A-486C-A8C5-ECC9F3942E4B}">
                <a14:imgProps xmlns:a14="http://schemas.microsoft.com/office/drawing/2010/main">
                  <a14:imgLayer r:embed="rId5">
                    <a14:imgEffect>
                      <a14:backgroundRemoval t="54459" b="79595" l="34189" r="50946">
                        <a14:foregroundMark x1="40676" y1="65946" x2="40676" y2="68649"/>
                        <a14:foregroundMark x1="38243" y1="72432" x2="38919" y2="74459"/>
                        <a14:foregroundMark x1="46081" y1="68784" x2="46892" y2="70946"/>
                      </a14:backgroundRemoval>
                    </a14:imgEffect>
                  </a14:imgLayer>
                </a14:imgProps>
              </a:ext>
            </a:extLst>
          </a:blip>
          <a:srcRect l="34407" t="49750" r="49117" b="-1"/>
          <a:stretch/>
        </p:blipFill>
        <p:spPr>
          <a:xfrm>
            <a:off x="-79777" y="-583448"/>
            <a:ext cx="1161288" cy="3541892"/>
          </a:xfrm>
          <a:prstGeom prst="rect">
            <a:avLst/>
          </a:prstGeom>
        </p:spPr>
      </p:pic>
      <p:sp>
        <p:nvSpPr>
          <p:cNvPr id="24" name="TextBox 23">
            <a:extLst>
              <a:ext uri="{FF2B5EF4-FFF2-40B4-BE49-F238E27FC236}">
                <a16:creationId xmlns:a16="http://schemas.microsoft.com/office/drawing/2014/main" id="{191F72DA-56F2-45B7-A1C9-1C3819EFABA6}"/>
              </a:ext>
            </a:extLst>
          </p:cNvPr>
          <p:cNvSpPr txBox="1"/>
          <p:nvPr/>
        </p:nvSpPr>
        <p:spPr>
          <a:xfrm>
            <a:off x="5419529" y="1200678"/>
            <a:ext cx="161134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0B3">
                    <a:lumMod val="10000"/>
                  </a:srgbClr>
                </a:solidFill>
                <a:effectLst/>
                <a:uLnTx/>
                <a:uFillTx/>
                <a:latin typeface="Times New Roman" panose="02020603050405020304" pitchFamily="18" charset="0"/>
                <a:cs typeface="Times New Roman" panose="02020603050405020304" pitchFamily="18" charset="0"/>
              </a:rPr>
              <a:t>CHỦ ĐỀ:</a:t>
            </a:r>
          </a:p>
        </p:txBody>
      </p:sp>
      <p:pic>
        <p:nvPicPr>
          <p:cNvPr id="6" name="Picture 5"/>
          <p:cNvPicPr>
            <a:picLocks noChangeAspect="1"/>
          </p:cNvPicPr>
          <p:nvPr/>
        </p:nvPicPr>
        <p:blipFill>
          <a:blip r:embed="rId6">
            <a:extLst>
              <a:ext uri="{BEBA8EAE-BF5A-486C-A8C5-ECC9F3942E4B}">
                <a14:imgProps xmlns:a14="http://schemas.microsoft.com/office/drawing/2010/main">
                  <a14:imgLayer r:embed="rId7">
                    <a14:imgEffect>
                      <a14:backgroundRemoval t="9986" b="89733" l="2300" r="100000"/>
                    </a14:imgEffect>
                  </a14:imgLayer>
                </a14:imgProps>
              </a:ext>
            </a:extLst>
          </a:blip>
          <a:stretch>
            <a:fillRect/>
          </a:stretch>
        </p:blipFill>
        <p:spPr>
          <a:xfrm>
            <a:off x="6933646" y="3271519"/>
            <a:ext cx="6785993" cy="4824841"/>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E568AC8F-6CC7-42AB-B244-D52CFB56F0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8808" y="2814319"/>
            <a:ext cx="4104609" cy="4104609"/>
          </a:xfrm>
          <a:prstGeom prst="rect">
            <a:avLst/>
          </a:prstGeom>
        </p:spPr>
      </p:pic>
      <p:pic>
        <p:nvPicPr>
          <p:cNvPr id="5" name="Picture 4">
            <a:extLst>
              <a:ext uri="{FF2B5EF4-FFF2-40B4-BE49-F238E27FC236}">
                <a16:creationId xmlns:a16="http://schemas.microsoft.com/office/drawing/2014/main" id="{3D7F0720-1D12-482D-94E6-43C60B5509F5}"/>
              </a:ext>
            </a:extLst>
          </p:cNvPr>
          <p:cNvPicPr>
            <a:picLocks noChangeAspect="1"/>
          </p:cNvPicPr>
          <p:nvPr/>
        </p:nvPicPr>
        <p:blipFill>
          <a:blip r:embed="rId9"/>
          <a:stretch>
            <a:fillRect/>
          </a:stretch>
        </p:blipFill>
        <p:spPr>
          <a:xfrm>
            <a:off x="2704454" y="1812273"/>
            <a:ext cx="7041490" cy="2700762"/>
          </a:xfrm>
          <a:prstGeom prst="rect">
            <a:avLst/>
          </a:prstGeom>
        </p:spPr>
      </p:pic>
    </p:spTree>
    <p:extLst>
      <p:ext uri="{BB962C8B-B14F-4D97-AF65-F5344CB8AC3E}">
        <p14:creationId xmlns:p14="http://schemas.microsoft.com/office/powerpoint/2010/main" val="2800921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là tên một nước.</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r>
                <a:rPr lang="vi-VN" sz="3600" dirty="0">
                  <a:solidFill>
                    <a:srgbClr val="C00000"/>
                  </a:solidFill>
                  <a:latin typeface="Times New Roman" panose="02020603050405020304" pitchFamily="18" charset="0"/>
                  <a:cs typeface="Times New Roman" panose="02020603050405020304" pitchFamily="18" charset="0"/>
                </a:rPr>
                <a:t>Quốc hiệu của nước ta là nước Cộng hoà xã hội chủ nghĩa Việt Nam</a:t>
              </a:r>
              <a:endParaRPr lang="en-US" sz="3600" dirty="0">
                <a:solidFill>
                  <a:srgbClr val="C00000"/>
                </a:solidFill>
                <a:latin typeface="Times New Roman" panose="02020603050405020304" pitchFamily="18" charset="0"/>
                <a:cs typeface="Times New Roman" panose="02020603050405020304" pitchFamily="18" charset="0"/>
              </a:endParaRPr>
            </a:p>
            <a:p>
              <a:pPr marL="457200" indent="-457200" defTabSz="914126">
                <a:buFont typeface="Arial" panose="020B0604020202020204" pitchFamily="34" charset="0"/>
                <a:buChar char="•"/>
              </a:pPr>
              <a:endParaRPr lang="en-US" sz="3600" dirty="0">
                <a:solidFill>
                  <a:srgbClr val="C00000"/>
                </a:solidFill>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66208" y="417086"/>
            <a:ext cx="10158742" cy="769441"/>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1. </a:t>
            </a:r>
            <a:r>
              <a:rPr lang="vi-VN"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 hiệu của nước ta là gì?</a:t>
            </a:r>
          </a:p>
        </p:txBody>
      </p:sp>
      <p:pic>
        <p:nvPicPr>
          <p:cNvPr id="1026" name="Picture 2" descr="Quốc hiệu Việt Nam qua các thời kỳ lịch sử">
            <a:extLst>
              <a:ext uri="{FF2B5EF4-FFF2-40B4-BE49-F238E27FC236}">
                <a16:creationId xmlns:a16="http://schemas.microsoft.com/office/drawing/2014/main" id="{83B8C5BE-86CC-4F2C-9B7B-F86304515FA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8692" y="1815493"/>
            <a:ext cx="32004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39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defTabSz="914126"/>
              <a:r>
                <a:rPr lang="en-US" sz="4800" dirty="0" err="1">
                  <a:solidFill>
                    <a:srgbClr val="C00000"/>
                  </a:solidFill>
                  <a:latin typeface="Times New Roman" panose="02020603050405020304" pitchFamily="18" charset="0"/>
                  <a:cs typeface="Times New Roman" panose="02020603050405020304" pitchFamily="18" charset="0"/>
                </a:rPr>
                <a:t>Quốc</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kì</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Việt</a:t>
              </a:r>
              <a:r>
                <a:rPr lang="en-US" sz="4800" dirty="0">
                  <a:solidFill>
                    <a:srgbClr val="C00000"/>
                  </a:solidFill>
                  <a:latin typeface="Times New Roman" panose="02020603050405020304" pitchFamily="18" charset="0"/>
                  <a:cs typeface="Times New Roman" panose="02020603050405020304" pitchFamily="18" charset="0"/>
                </a:rPr>
                <a:t> Nam </a:t>
              </a:r>
              <a:r>
                <a:rPr lang="en-US" sz="4800" dirty="0" err="1">
                  <a:solidFill>
                    <a:srgbClr val="C00000"/>
                  </a:solidFill>
                  <a:latin typeface="Times New Roman" panose="02020603050405020304" pitchFamily="18" charset="0"/>
                  <a:cs typeface="Times New Roman" panose="02020603050405020304" pitchFamily="18" charset="0"/>
                </a:rPr>
                <a:t>là</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lá</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cờ</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đỏ</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sao</a:t>
              </a:r>
              <a:r>
                <a:rPr lang="en-US" sz="4800" dirty="0">
                  <a:solidFill>
                    <a:srgbClr val="C00000"/>
                  </a:solidFill>
                  <a:latin typeface="Times New Roman" panose="02020603050405020304" pitchFamily="18" charset="0"/>
                  <a:cs typeface="Times New Roman" panose="02020603050405020304" pitchFamily="18" charset="0"/>
                </a:rPr>
                <a:t> </a:t>
              </a:r>
              <a:r>
                <a:rPr lang="en-US" sz="4800" dirty="0" err="1">
                  <a:solidFill>
                    <a:srgbClr val="C00000"/>
                  </a:solidFill>
                  <a:latin typeface="Times New Roman" panose="02020603050405020304" pitchFamily="18" charset="0"/>
                  <a:cs typeface="Times New Roman" panose="02020603050405020304" pitchFamily="18" charset="0"/>
                </a:rPr>
                <a:t>vàng</a:t>
              </a:r>
              <a:r>
                <a:rPr lang="en-US" sz="48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975297" y="352455"/>
            <a:ext cx="10158742" cy="830997"/>
          </a:xfrm>
          <a:prstGeom prst="rect">
            <a:avLst/>
          </a:prstGeom>
          <a:noFill/>
        </p:spPr>
        <p:txBody>
          <a:bodyPr wrap="square" rtlCol="0">
            <a:spAutoFit/>
          </a:bodyPr>
          <a:lstStyle/>
          <a:p>
            <a:pPr algn="ctr" defTabSz="914126"/>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2.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Hãy</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mô</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tả</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kì</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8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050" name="Picture 2" descr="Ý nghĩa lá cờ đỏ sao vàng - quốc kỳ Việt Nam - Thông Tin - Tin Tức">
            <a:extLst>
              <a:ext uri="{FF2B5EF4-FFF2-40B4-BE49-F238E27FC236}">
                <a16:creationId xmlns:a16="http://schemas.microsoft.com/office/drawing/2014/main" id="{FDE6C869-0806-4D77-8067-AE9E2C8DBA1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216" y="2676475"/>
            <a:ext cx="4318000" cy="240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0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02273" y="1496066"/>
            <a:ext cx="6391473" cy="4308579"/>
            <a:chOff x="7619064" y="1451179"/>
            <a:chExt cx="6393137" cy="430970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err="1">
                  <a:solidFill>
                    <a:prstClr val="black"/>
                  </a:solidFill>
                  <a:latin typeface="Times New Roman" panose="02020603050405020304" pitchFamily="18" charset="0"/>
                  <a:cs typeface="Times New Roman" panose="02020603050405020304" pitchFamily="18" charset="0"/>
                </a:rPr>
                <a:t>Quốc</a:t>
              </a:r>
              <a:r>
                <a:rPr lang="en-US" sz="4400" dirty="0">
                  <a:solidFill>
                    <a:prstClr val="black"/>
                  </a:solidFill>
                  <a:latin typeface="Times New Roman" panose="02020603050405020304" pitchFamily="18" charset="0"/>
                  <a:cs typeface="Times New Roman" panose="02020603050405020304" pitchFamily="18" charset="0"/>
                </a:rPr>
                <a:t> ca </a:t>
              </a:r>
              <a:r>
                <a:rPr lang="en-US" sz="4400" dirty="0" err="1">
                  <a:solidFill>
                    <a:prstClr val="black"/>
                  </a:solidFill>
                  <a:latin typeface="Times New Roman" panose="02020603050405020304" pitchFamily="18" charset="0"/>
                  <a:cs typeface="Times New Roman" panose="02020603050405020304" pitchFamily="18" charset="0"/>
                </a:rPr>
                <a:t>Việt</a:t>
              </a:r>
              <a:r>
                <a:rPr lang="en-US" sz="4400" dirty="0">
                  <a:solidFill>
                    <a:prstClr val="black"/>
                  </a:solidFill>
                  <a:latin typeface="Times New Roman" panose="02020603050405020304" pitchFamily="18" charset="0"/>
                  <a:cs typeface="Times New Roman" panose="02020603050405020304" pitchFamily="18" charset="0"/>
                </a:rPr>
                <a:t> Nam </a:t>
              </a:r>
              <a:r>
                <a:rPr lang="en-US" sz="4400" dirty="0" err="1">
                  <a:solidFill>
                    <a:prstClr val="black"/>
                  </a:solidFill>
                  <a:latin typeface="Times New Roman" panose="02020603050405020304" pitchFamily="18" charset="0"/>
                  <a:cs typeface="Times New Roman" panose="02020603050405020304" pitchFamily="18" charset="0"/>
                </a:rPr>
                <a:t>là</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bái</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hát</a:t>
              </a:r>
              <a:r>
                <a:rPr lang="en-US" sz="4400"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Tiến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quân</a:t>
              </a:r>
              <a:r>
                <a:rPr lang="en-US" sz="4400" b="1" dirty="0">
                  <a:solidFill>
                    <a:prstClr val="black"/>
                  </a:solidFill>
                  <a:latin typeface="Times New Roman" panose="02020603050405020304" pitchFamily="18" charset="0"/>
                  <a:cs typeface="Times New Roman" panose="02020603050405020304" pitchFamily="18" charset="0"/>
                </a:rPr>
                <a:t> ca</a:t>
              </a:r>
              <a:r>
                <a:rPr lang="en-US" sz="4400" dirty="0">
                  <a:solidFill>
                    <a:prstClr val="black"/>
                  </a:solidFill>
                  <a:latin typeface="Times New Roman" panose="02020603050405020304" pitchFamily="18" charset="0"/>
                  <a:cs typeface="Times New Roman" panose="02020603050405020304" pitchFamily="18" charset="0"/>
                </a:rPr>
                <a:t>” do </a:t>
              </a:r>
              <a:r>
                <a:rPr lang="en-US" sz="4400" dirty="0" err="1">
                  <a:solidFill>
                    <a:prstClr val="black"/>
                  </a:solidFill>
                  <a:latin typeface="Times New Roman" panose="02020603050405020304" pitchFamily="18" charset="0"/>
                  <a:cs typeface="Times New Roman" panose="02020603050405020304" pitchFamily="18" charset="0"/>
                </a:rPr>
                <a:t>cố</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nhạc</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sĩ</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Văn</a:t>
              </a:r>
              <a:r>
                <a:rPr lang="en-US" sz="4400" dirty="0">
                  <a:solidFill>
                    <a:prstClr val="black"/>
                  </a:solidFill>
                  <a:latin typeface="Times New Roman" panose="02020603050405020304" pitchFamily="18" charset="0"/>
                  <a:cs typeface="Times New Roman" panose="02020603050405020304" pitchFamily="18" charset="0"/>
                </a:rPr>
                <a:t> Cao </a:t>
              </a:r>
              <a:r>
                <a:rPr lang="en-US" sz="4400" dirty="0" err="1">
                  <a:solidFill>
                    <a:prstClr val="black"/>
                  </a:solidFill>
                  <a:latin typeface="Times New Roman" panose="02020603050405020304" pitchFamily="18" charset="0"/>
                  <a:cs typeface="Times New Roman" panose="02020603050405020304" pitchFamily="18" charset="0"/>
                </a:rPr>
                <a:t>sáng</a:t>
              </a:r>
              <a:r>
                <a:rPr lang="en-US" sz="4400" dirty="0">
                  <a:solidFill>
                    <a:prstClr val="black"/>
                  </a:solidFill>
                  <a:latin typeface="Times New Roman" panose="02020603050405020304" pitchFamily="18" charset="0"/>
                  <a:cs typeface="Times New Roman" panose="02020603050405020304" pitchFamily="18" charset="0"/>
                </a:rPr>
                <a:t> </a:t>
              </a:r>
              <a:r>
                <a:rPr lang="en-US" sz="4400" dirty="0" err="1">
                  <a:solidFill>
                    <a:prstClr val="black"/>
                  </a:solidFill>
                  <a:latin typeface="Times New Roman" panose="02020603050405020304" pitchFamily="18" charset="0"/>
                  <a:cs typeface="Times New Roman" panose="02020603050405020304" pitchFamily="18" charset="0"/>
                </a:rPr>
                <a:t>tác</a:t>
              </a:r>
              <a:r>
                <a:rPr lang="en-US" sz="4400" dirty="0">
                  <a:solidFill>
                    <a:prstClr val="black"/>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19064" y="145117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Times New Roman" panose="02020603050405020304" pitchFamily="18" charset="0"/>
                <a:cs typeface="Times New Roman" panose="02020603050405020304" pitchFamily="18" charset="0"/>
              </a:rPr>
              <a:t>Quay </a:t>
            </a:r>
            <a:r>
              <a:rPr lang="en-US" sz="2399" dirty="0" err="1">
                <a:solidFill>
                  <a:prstClr val="white"/>
                </a:solidFill>
                <a:latin typeface="Times New Roman" panose="02020603050405020304" pitchFamily="18" charset="0"/>
                <a:cs typeface="Times New Roman" panose="02020603050405020304" pitchFamily="18" charset="0"/>
              </a:rPr>
              <a:t>về</a:t>
            </a:r>
            <a:endParaRPr lang="en-US" sz="2399" dirty="0">
              <a:solidFill>
                <a:prstClr val="white"/>
              </a:solidFill>
              <a:latin typeface="Times New Roman" panose="02020603050405020304" pitchFamily="18" charset="0"/>
              <a:cs typeface="Times New Roman" panose="02020603050405020304" pitchFamily="18" charset="0"/>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692216" y="83110"/>
            <a:ext cx="10158742" cy="1446550"/>
          </a:xfrm>
          <a:prstGeom prst="rect">
            <a:avLst/>
          </a:prstGeom>
          <a:noFill/>
        </p:spPr>
        <p:txBody>
          <a:bodyPr wrap="square" rtlCol="0">
            <a:spAutoFit/>
          </a:bodyPr>
          <a:lstStyle/>
          <a:p>
            <a:pPr algn="ctr" defTabSz="914126"/>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Nêu</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tên</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hát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và</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tác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giả</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Quốc</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ca </a:t>
            </a:r>
          </a:p>
          <a:p>
            <a:pPr algn="ctr" defTabSz="914126"/>
            <a:r>
              <a:rPr lang="en-US" altLang="zh-CN" sz="44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rPr>
              <a:t>Việt</a:t>
            </a:r>
            <a:r>
              <a:rPr lang="en-US" altLang="zh-CN" sz="44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Nam</a:t>
            </a:r>
            <a:endParaRPr lang="zh-CN" altLang="en-US" sz="44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3074" name="Picture 2" descr="Đừng “nghịch dại” với Quốc ca! | Văn hóa xã hội">
            <a:extLst>
              <a:ext uri="{FF2B5EF4-FFF2-40B4-BE49-F238E27FC236}">
                <a16:creationId xmlns:a16="http://schemas.microsoft.com/office/drawing/2014/main" id="{86D55996-8923-4F48-ABB4-C5B1DEF5CF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86187" y="1890465"/>
            <a:ext cx="2645410" cy="3555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lang="nl-NL" sz="4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Nghiêm trang khi chào cờ và hát Quốc ca là thể hiện tình yêu Tổ quốc và niềm tự hào dân tộc.</a:t>
              </a:r>
              <a:endParaRPr kumimoji="0" lang="en-US" sz="40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7" name="Left Arrow 16">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Quay </a:t>
            </a:r>
            <a:r>
              <a:rPr kumimoji="0" lang="en-US" sz="2399" b="0"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về</a:t>
            </a:r>
            <a:endParaRPr kumimoji="0" lang="en-US" sz="2399"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3" name="文本框 18">
            <a:extLst>
              <a:ext uri="{FF2B5EF4-FFF2-40B4-BE49-F238E27FC236}">
                <a16:creationId xmlns:a16="http://schemas.microsoft.com/office/drawing/2014/main" id="{94AAAAED-4D83-41E3-BB60-D604328DBD4C}"/>
              </a:ext>
            </a:extLst>
          </p:cNvPr>
          <p:cNvSpPr txBox="1"/>
          <p:nvPr/>
        </p:nvSpPr>
        <p:spPr>
          <a:xfrm>
            <a:off x="894017" y="161852"/>
            <a:ext cx="10158742" cy="132343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4.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sao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nghiêm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trang</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hát</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Quốc</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ca?</a:t>
            </a:r>
            <a:endParaRPr kumimoji="0" lang="zh-CN"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122" name="Picture 2" descr="chào cờ tranh vẽ paint - Tư liệu phim ảnh - Phạm Văn Phúc - Website của  Phạm Văn Phúc- Tuy Hòa- Phú Yên">
            <a:extLst>
              <a:ext uri="{FF2B5EF4-FFF2-40B4-BE49-F238E27FC236}">
                <a16:creationId xmlns:a16="http://schemas.microsoft.com/office/drawing/2014/main" id="{21C8FEA3-0F07-49B0-A0AF-816A2011D6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255" y="2590483"/>
            <a:ext cx="3958110" cy="25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07906" y="1782618"/>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những việc cần làm khi chào cờ và hát Quốc ca. </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714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7FFD6A8-19C1-465D-897C-6337C539D147}"/>
              </a:ext>
            </a:extLst>
          </p:cNvPr>
          <p:cNvPicPr>
            <a:picLocks noChangeAspect="1"/>
          </p:cNvPicPr>
          <p:nvPr/>
        </p:nvPicPr>
        <p:blipFill>
          <a:blip r:embed="rId2"/>
          <a:stretch>
            <a:fillRect/>
          </a:stretch>
        </p:blipFill>
        <p:spPr>
          <a:xfrm>
            <a:off x="4801802" y="3935484"/>
            <a:ext cx="2848529" cy="2312958"/>
          </a:xfrm>
          <a:prstGeom prst="rect">
            <a:avLst/>
          </a:prstGeom>
        </p:spPr>
      </p:pic>
      <p:grpSp>
        <p:nvGrpSpPr>
          <p:cNvPr id="20" name="Group 19">
            <a:extLst>
              <a:ext uri="{FF2B5EF4-FFF2-40B4-BE49-F238E27FC236}">
                <a16:creationId xmlns:a16="http://schemas.microsoft.com/office/drawing/2014/main" id="{21FDD5CC-6B9E-498D-AFAF-7780144EFA8B}"/>
              </a:ext>
            </a:extLst>
          </p:cNvPr>
          <p:cNvGrpSpPr/>
          <p:nvPr/>
        </p:nvGrpSpPr>
        <p:grpSpPr>
          <a:xfrm>
            <a:off x="1463040" y="176241"/>
            <a:ext cx="9265920" cy="584776"/>
            <a:chOff x="3140798" y="440401"/>
            <a:chExt cx="5818792" cy="584776"/>
          </a:xfrm>
        </p:grpSpPr>
        <p:sp>
          <p:nvSpPr>
            <p:cNvPr id="21" name="Google Shape;1244;p45">
              <a:extLst>
                <a:ext uri="{FF2B5EF4-FFF2-40B4-BE49-F238E27FC236}">
                  <a16:creationId xmlns:a16="http://schemas.microsoft.com/office/drawing/2014/main" id="{E27FB9DB-86BC-4F65-BFB8-F98D980779B6}"/>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TextBox 21">
              <a:extLst>
                <a:ext uri="{FF2B5EF4-FFF2-40B4-BE49-F238E27FC236}">
                  <a16:creationId xmlns:a16="http://schemas.microsoft.com/office/drawing/2014/main" id="{B7C43973-F550-4B95-B801-6780D9F47087}"/>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Q</a:t>
              </a:r>
              <a:r>
                <a:rPr lang="en-US" sz="3200" b="1" i="0" dirty="0">
                  <a:solidFill>
                    <a:srgbClr val="FF0000"/>
                  </a:solidFill>
                  <a:effectLst/>
                  <a:latin typeface="Times New Roman" panose="02020603050405020304" pitchFamily="18" charset="0"/>
                  <a:cs typeface="Times New Roman" panose="02020603050405020304" pitchFamily="18" charset="0"/>
                </a:rPr>
                <a:t>uan </a:t>
              </a:r>
              <a:r>
                <a:rPr lang="en-US" sz="3200" b="1" i="0" dirty="0" err="1">
                  <a:solidFill>
                    <a:srgbClr val="FF0000"/>
                  </a:solidFill>
                  <a:effectLst/>
                  <a:latin typeface="Times New Roman" panose="02020603050405020304" pitchFamily="18" charset="0"/>
                  <a:cs typeface="Times New Roman" panose="02020603050405020304" pitchFamily="18" charset="0"/>
                </a:rPr>
                <a:t>sát</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tranh</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23" name="Google Shape;1045;p15">
            <a:extLst>
              <a:ext uri="{FF2B5EF4-FFF2-40B4-BE49-F238E27FC236}">
                <a16:creationId xmlns:a16="http://schemas.microsoft.com/office/drawing/2014/main" id="{64C415C5-DF2A-431A-899B-4B120CA8CB3C}"/>
              </a:ext>
            </a:extLst>
          </p:cNvPr>
          <p:cNvSpPr/>
          <p:nvPr/>
        </p:nvSpPr>
        <p:spPr>
          <a:xfrm>
            <a:off x="6087393" y="2323486"/>
            <a:ext cx="5012603" cy="1198060"/>
          </a:xfrm>
          <a:prstGeom prst="wedgeRoundRectCallout">
            <a:avLst>
              <a:gd name="adj1" fmla="val -32436"/>
              <a:gd name="adj2" fmla="val 88554"/>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Khi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chuẩn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bị</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chào</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cờ</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em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cần</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phải</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làm</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
                <a:cs typeface="Times New Roman" panose="02020603050405020304" pitchFamily="18" charset="0"/>
                <a:sym typeface="Arial"/>
              </a:rPr>
              <a:t>gì</a:t>
            </a:r>
            <a:r>
              <a:rPr lang="en-US" sz="2800" kern="0" dirty="0">
                <a:solidFill>
                  <a:prstClr val="black"/>
                </a:solidFill>
                <a:latin typeface="Times New Roman" panose="02020603050405020304" pitchFamily="18" charset="0"/>
                <a:ea typeface="Arial"/>
                <a:cs typeface="Times New Roman" panose="02020603050405020304" pitchFamily="18" charset="0"/>
                <a:sym typeface="Arial"/>
              </a:rPr>
              <a:t>?</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3" name="Picture 2">
            <a:extLst>
              <a:ext uri="{FF2B5EF4-FFF2-40B4-BE49-F238E27FC236}">
                <a16:creationId xmlns:a16="http://schemas.microsoft.com/office/drawing/2014/main" id="{6CBA7319-73EF-4B32-9D77-8F410FC81929}"/>
              </a:ext>
            </a:extLst>
          </p:cNvPr>
          <p:cNvPicPr>
            <a:picLocks noChangeAspect="1"/>
          </p:cNvPicPr>
          <p:nvPr/>
        </p:nvPicPr>
        <p:blipFill>
          <a:blip r:embed="rId3"/>
          <a:stretch>
            <a:fillRect/>
          </a:stretch>
        </p:blipFill>
        <p:spPr>
          <a:xfrm>
            <a:off x="254001" y="909493"/>
            <a:ext cx="3874684" cy="2976462"/>
          </a:xfrm>
          <a:prstGeom prst="rect">
            <a:avLst/>
          </a:prstGeom>
        </p:spPr>
      </p:pic>
      <p:sp>
        <p:nvSpPr>
          <p:cNvPr id="25" name="Google Shape;1045;p15">
            <a:extLst>
              <a:ext uri="{FF2B5EF4-FFF2-40B4-BE49-F238E27FC236}">
                <a16:creationId xmlns:a16="http://schemas.microsoft.com/office/drawing/2014/main" id="{387E86B4-8EFE-41D8-9EDC-3B43466B3ED9}"/>
              </a:ext>
            </a:extLst>
          </p:cNvPr>
          <p:cNvSpPr/>
          <p:nvPr/>
        </p:nvSpPr>
        <p:spPr>
          <a:xfrm>
            <a:off x="7778837" y="3885955"/>
            <a:ext cx="3874683" cy="1198060"/>
          </a:xfrm>
          <a:prstGeom prst="wedgeRoundRectCallout">
            <a:avLst>
              <a:gd name="adj1" fmla="val -49833"/>
              <a:gd name="adj2" fmla="val 69897"/>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a:solidFill>
                  <a:prstClr val="black"/>
                </a:solidFill>
                <a:latin typeface="Times New Roman" panose="02020603050405020304" pitchFamily="18" charset="0"/>
                <a:ea typeface="Arial"/>
                <a:cs typeface="Times New Roman" panose="02020603050405020304" pitchFamily="18" charset="0"/>
                <a:sym typeface="Arial"/>
              </a:rPr>
              <a:t>Khi chào cờ, em cần giữ tư thế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sp>
        <p:nvSpPr>
          <p:cNvPr id="26" name="Google Shape;1045;p15">
            <a:extLst>
              <a:ext uri="{FF2B5EF4-FFF2-40B4-BE49-F238E27FC236}">
                <a16:creationId xmlns:a16="http://schemas.microsoft.com/office/drawing/2014/main" id="{3B176A9E-2111-47C9-960D-8B26711B3314}"/>
              </a:ext>
            </a:extLst>
          </p:cNvPr>
          <p:cNvSpPr/>
          <p:nvPr/>
        </p:nvSpPr>
        <p:spPr>
          <a:xfrm>
            <a:off x="7961717" y="5448424"/>
            <a:ext cx="4230283" cy="1198060"/>
          </a:xfrm>
          <a:prstGeom prst="wedgeRoundRectCallout">
            <a:avLst>
              <a:gd name="adj1" fmla="val -73957"/>
              <a:gd name="adj2" fmla="val -19995"/>
              <a:gd name="adj3" fmla="val 16667"/>
            </a:avLst>
          </a:prstGeom>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91413" tIns="45694" rIns="91413" bIns="45694" anchor="ctr" anchorCtr="0">
            <a:noAutofit/>
          </a:bodyPr>
          <a:lstStyle/>
          <a:p>
            <a:pPr lvl="0" algn="just" defTabSz="914309">
              <a:buClr>
                <a:srgbClr val="000000"/>
              </a:buClr>
              <a:defRPr/>
            </a:pPr>
            <a:r>
              <a:rPr lang="vi-VN" sz="2800" kern="0" dirty="0">
                <a:solidFill>
                  <a:prstClr val="black"/>
                </a:solidFill>
                <a:latin typeface="Times New Roman" panose="02020603050405020304" pitchFamily="18" charset="0"/>
                <a:ea typeface="Arial"/>
                <a:cs typeface="Times New Roman" panose="02020603050405020304" pitchFamily="18" charset="0"/>
                <a:sym typeface="Arial"/>
              </a:rPr>
              <a:t>Khi chào cờ, em cần hát quốc ca như thế nào?</a:t>
            </a:r>
            <a:endParaRPr kumimoji="0" sz="2800" b="0" i="0" u="none" strike="noStrike" kern="0" cap="none" spc="0" normalizeH="0" baseline="0" noProof="0" dirty="0">
              <a:ln>
                <a:noFill/>
              </a:ln>
              <a:solidFill>
                <a:prstClr val="black"/>
              </a:solidFill>
              <a:effectLst/>
              <a:uLnTx/>
              <a:uFillTx/>
              <a:latin typeface="Times New Roman" panose="02020603050405020304" pitchFamily="18" charset="0"/>
              <a:ea typeface="Arial"/>
              <a:cs typeface="Times New Roman" panose="02020603050405020304" pitchFamily="18" charset="0"/>
              <a:sym typeface="Arial"/>
            </a:endParaRPr>
          </a:p>
        </p:txBody>
      </p:sp>
      <p:pic>
        <p:nvPicPr>
          <p:cNvPr id="28" name="Picture 27">
            <a:extLst>
              <a:ext uri="{FF2B5EF4-FFF2-40B4-BE49-F238E27FC236}">
                <a16:creationId xmlns:a16="http://schemas.microsoft.com/office/drawing/2014/main" id="{FF2729D6-634A-4AE2-BFC0-79A9A1AFC544}"/>
              </a:ext>
            </a:extLst>
          </p:cNvPr>
          <p:cNvPicPr>
            <a:picLocks noChangeAspect="1"/>
          </p:cNvPicPr>
          <p:nvPr/>
        </p:nvPicPr>
        <p:blipFill>
          <a:blip r:embed="rId4"/>
          <a:stretch>
            <a:fillRect/>
          </a:stretch>
        </p:blipFill>
        <p:spPr>
          <a:xfrm>
            <a:off x="391794" y="3885955"/>
            <a:ext cx="3611245" cy="3002248"/>
          </a:xfrm>
          <a:prstGeom prst="rect">
            <a:avLst/>
          </a:prstGeom>
        </p:spPr>
      </p:pic>
    </p:spTree>
    <p:extLst>
      <p:ext uri="{BB962C8B-B14F-4D97-AF65-F5344CB8AC3E}">
        <p14:creationId xmlns:p14="http://schemas.microsoft.com/office/powerpoint/2010/main" val="3111210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15">
            <a:extLst>
              <a:ext uri="{FF2B5EF4-FFF2-40B4-BE49-F238E27FC236}">
                <a16:creationId xmlns:a16="http://schemas.microsoft.com/office/drawing/2014/main" id="{42C2087A-2E5A-45DD-9C01-3B5F99016464}"/>
              </a:ext>
            </a:extLst>
          </p:cNvPr>
          <p:cNvPicPr>
            <a:picLocks noChangeAspect="1"/>
          </p:cNvPicPr>
          <p:nvPr/>
        </p:nvPicPr>
        <p:blipFill>
          <a:blip r:embed="rId2"/>
          <a:stretch>
            <a:fillRect/>
          </a:stretch>
        </p:blipFill>
        <p:spPr>
          <a:xfrm rot="1521259" flipH="1">
            <a:off x="7495120" y="-205384"/>
            <a:ext cx="1525407" cy="2730479"/>
          </a:xfrm>
          <a:prstGeom prst="rect">
            <a:avLst/>
          </a:prstGeom>
        </p:spPr>
      </p:pic>
      <p:pic>
        <p:nvPicPr>
          <p:cNvPr id="30" name="图片 11268" descr="24">
            <a:extLst>
              <a:ext uri="{FF2B5EF4-FFF2-40B4-BE49-F238E27FC236}">
                <a16:creationId xmlns:a16="http://schemas.microsoft.com/office/drawing/2014/main" id="{4F575747-9491-4785-BF36-7D6274F68815}"/>
              </a:ext>
            </a:extLst>
          </p:cNvPr>
          <p:cNvPicPr>
            <a:picLocks noChangeAspect="1"/>
          </p:cNvPicPr>
          <p:nvPr/>
        </p:nvPicPr>
        <p:blipFill>
          <a:blip r:embed="rId3"/>
          <a:stretch>
            <a:fillRect/>
          </a:stretch>
        </p:blipFill>
        <p:spPr>
          <a:xfrm>
            <a:off x="3145259" y="-59220"/>
            <a:ext cx="4794818" cy="4767504"/>
          </a:xfrm>
          <a:prstGeom prst="rect">
            <a:avLst/>
          </a:prstGeom>
          <a:noFill/>
          <a:ln w="9525">
            <a:noFill/>
          </a:ln>
        </p:spPr>
      </p:pic>
      <p:sp>
        <p:nvSpPr>
          <p:cNvPr id="31" name="文本框 18">
            <a:extLst>
              <a:ext uri="{FF2B5EF4-FFF2-40B4-BE49-F238E27FC236}">
                <a16:creationId xmlns:a16="http://schemas.microsoft.com/office/drawing/2014/main" id="{AA3C3176-5AB3-4F1F-B43A-08D350B976D5}"/>
              </a:ext>
            </a:extLst>
          </p:cNvPr>
          <p:cNvSpPr txBox="1"/>
          <p:nvPr/>
        </p:nvSpPr>
        <p:spPr>
          <a:xfrm>
            <a:off x="3832533" y="2235592"/>
            <a:ext cx="3240958" cy="1446550"/>
          </a:xfrm>
          <a:prstGeom prst="rect">
            <a:avLst/>
          </a:prstGeom>
          <a:noFill/>
        </p:spPr>
        <p:txBody>
          <a:bodyPr wrap="square" rtlCol="0">
            <a:spAutoFit/>
          </a:bodyPr>
          <a:lstStyle/>
          <a:p>
            <a:pPr algn="ct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Trình</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bày</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trước</a:t>
            </a:r>
            <a:r>
              <a:rPr lang="en-US" altLang="zh-CN" sz="4400"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4400"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lớp</a:t>
            </a:r>
            <a:endParaRPr lang="zh-CN" altLang="en-US" sz="4400"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32" name="图片 20">
            <a:extLst>
              <a:ext uri="{FF2B5EF4-FFF2-40B4-BE49-F238E27FC236}">
                <a16:creationId xmlns:a16="http://schemas.microsoft.com/office/drawing/2014/main" id="{6C715B65-7065-43B0-A4C7-F4168F51BC32}"/>
              </a:ext>
            </a:extLst>
          </p:cNvPr>
          <p:cNvPicPr>
            <a:picLocks noChangeAspect="1"/>
          </p:cNvPicPr>
          <p:nvPr/>
        </p:nvPicPr>
        <p:blipFill rotWithShape="1">
          <a:blip r:embed="rId4" cstate="screen"/>
          <a:srcRect/>
          <a:stretch>
            <a:fillRect/>
          </a:stretch>
        </p:blipFill>
        <p:spPr>
          <a:xfrm>
            <a:off x="265992" y="4077699"/>
            <a:ext cx="11939563" cy="2786931"/>
          </a:xfrm>
          <a:prstGeom prst="rect">
            <a:avLst/>
          </a:prstGeom>
        </p:spPr>
      </p:pic>
    </p:spTree>
    <p:extLst>
      <p:ext uri="{BB962C8B-B14F-4D97-AF65-F5344CB8AC3E}">
        <p14:creationId xmlns:p14="http://schemas.microsoft.com/office/powerpoint/2010/main" val="774563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par>
                                <p:cTn id="10" presetID="22" presetClass="entr" presetSubtype="4"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750"/>
                                        <p:tgtEl>
                                          <p:spTgt spid="2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p:cTn id="15" dur="500" fill="hold"/>
                                        <p:tgtEl>
                                          <p:spTgt spid="31"/>
                                        </p:tgtEl>
                                        <p:attrNameLst>
                                          <p:attrName>ppt_w</p:attrName>
                                        </p:attrNameLst>
                                      </p:cBhvr>
                                      <p:tavLst>
                                        <p:tav tm="0">
                                          <p:val>
                                            <p:fltVal val="0"/>
                                          </p:val>
                                        </p:tav>
                                        <p:tav tm="100000">
                                          <p:val>
                                            <p:strVal val="#ppt_w"/>
                                          </p:val>
                                        </p:tav>
                                      </p:tavLst>
                                    </p:anim>
                                    <p:anim calcmode="lin" valueType="num">
                                      <p:cBhvr>
                                        <p:cTn id="16" dur="500" fill="hold"/>
                                        <p:tgtEl>
                                          <p:spTgt spid="31"/>
                                        </p:tgtEl>
                                        <p:attrNameLst>
                                          <p:attrName>ppt_h</p:attrName>
                                        </p:attrNameLst>
                                      </p:cBhvr>
                                      <p:tavLst>
                                        <p:tav tm="0">
                                          <p:val>
                                            <p:fltVal val="0"/>
                                          </p:val>
                                        </p:tav>
                                        <p:tav tm="100000">
                                          <p:val>
                                            <p:strVal val="#ppt_h"/>
                                          </p:val>
                                        </p:tav>
                                      </p:tavLst>
                                    </p:anim>
                                    <p:animEffect transition="in" filter="fade">
                                      <p:cBhvr>
                                        <p:cTn id="17" dur="500"/>
                                        <p:tgtEl>
                                          <p:spTgt spid="31"/>
                                        </p:tgtEl>
                                      </p:cBhvr>
                                    </p:animEffect>
                                  </p:childTnLst>
                                </p:cTn>
                              </p:par>
                              <p:par>
                                <p:cTn id="18" presetID="42" presetClass="entr" presetSubtype="0"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1000"/>
                                        <p:tgtEl>
                                          <p:spTgt spid="32"/>
                                        </p:tgtEl>
                                      </p:cBhvr>
                                    </p:animEffect>
                                    <p:anim calcmode="lin" valueType="num">
                                      <p:cBhvr>
                                        <p:cTn id="21" dur="1000" fill="hold"/>
                                        <p:tgtEl>
                                          <p:spTgt spid="32"/>
                                        </p:tgtEl>
                                        <p:attrNameLst>
                                          <p:attrName>ppt_x</p:attrName>
                                        </p:attrNameLst>
                                      </p:cBhvr>
                                      <p:tavLst>
                                        <p:tav tm="0">
                                          <p:val>
                                            <p:strVal val="#ppt_x"/>
                                          </p:val>
                                        </p:tav>
                                        <p:tav tm="100000">
                                          <p:val>
                                            <p:strVal val="#ppt_x"/>
                                          </p:val>
                                        </p:tav>
                                      </p:tavLst>
                                    </p:anim>
                                    <p:anim calcmode="lin" valueType="num">
                                      <p:cBhvr>
                                        <p:cTn id="2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chuẩn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bị</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chào</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cờ</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em</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cần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chỉnh</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sửa</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trang</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phục</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bỏ</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mũ</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nón</a:t>
              </a:r>
              <a:r>
                <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975297" y="447449"/>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1. Khi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chuẩn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bị</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chào</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cờ</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cần</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phải</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làm</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4000" b="1"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gì</a:t>
            </a: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5" name="Picture 4">
            <a:extLst>
              <a:ext uri="{FF2B5EF4-FFF2-40B4-BE49-F238E27FC236}">
                <a16:creationId xmlns:a16="http://schemas.microsoft.com/office/drawing/2014/main" id="{BB65C40D-6118-4A98-8EE1-2FE516459D85}"/>
              </a:ext>
            </a:extLst>
          </p:cNvPr>
          <p:cNvPicPr>
            <a:picLocks noChangeAspect="1"/>
          </p:cNvPicPr>
          <p:nvPr/>
        </p:nvPicPr>
        <p:blipFill>
          <a:blip r:embed="rId8"/>
          <a:stretch>
            <a:fillRect/>
          </a:stretch>
        </p:blipFill>
        <p:spPr>
          <a:xfrm>
            <a:off x="1104970" y="2104939"/>
            <a:ext cx="2513935" cy="3974735"/>
          </a:xfrm>
          <a:prstGeom prst="rect">
            <a:avLst/>
          </a:prstGeom>
        </p:spPr>
      </p:pic>
    </p:spTree>
    <p:extLst>
      <p:ext uri="{BB962C8B-B14F-4D97-AF65-F5344CB8AC3E}">
        <p14:creationId xmlns:p14="http://schemas.microsoft.com/office/powerpoint/2010/main" val="253499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altLang="zh-CN" sz="1799" b="0" i="0" u="none" strike="noStrike" kern="1200" cap="none" spc="0" normalizeH="0" baseline="0" noProof="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kumimoji="0" lang="zh-CN" altLang="en-US" sz="1799" b="0" i="0" u="none" strike="noStrike" kern="1200" cap="none" spc="0" normalizeH="0" baseline="0" noProof="0" dirty="0">
              <a:ln>
                <a:noFill/>
              </a:ln>
              <a:solidFill>
                <a:prstClr val="white"/>
              </a:solidFill>
              <a:effectLst/>
              <a:uLnTx/>
              <a:uFillTx/>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0" cap="none" spc="0" normalizeH="0" baseline="0" noProof="0" dirty="0">
                <a:ln>
                  <a:noFill/>
                </a:ln>
                <a:solidFill>
                  <a:sysClr val="window" lastClr="FFFF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marL="0" marR="0" lvl="0" indent="0" algn="just" defTabSz="914126"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Khi chào cờ, em cần giữ tư thế nghiêm trang, dáng đứng thẳng, mắt nhìn cờ Tổ quốc.</a:t>
              </a:r>
              <a:endParaRPr kumimoji="0" lang="en-US" sz="44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777487" y="459116"/>
            <a:ext cx="10158742" cy="707886"/>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2. </a:t>
            </a:r>
            <a:r>
              <a:rPr kumimoji="0" lang="vi-VN"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Khi chào cờ, em cần giữ tư thế như thế nào?</a:t>
            </a:r>
            <a:endParaRPr kumimoji="0" lang="en-US" altLang="zh-CN" sz="4000" b="1"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6" name="Picture 5">
            <a:extLst>
              <a:ext uri="{FF2B5EF4-FFF2-40B4-BE49-F238E27FC236}">
                <a16:creationId xmlns:a16="http://schemas.microsoft.com/office/drawing/2014/main" id="{3ED6224E-0635-47D4-BDE3-33A0F05E7B13}"/>
              </a:ext>
            </a:extLst>
          </p:cNvPr>
          <p:cNvPicPr>
            <a:picLocks noChangeAspect="1"/>
          </p:cNvPicPr>
          <p:nvPr/>
        </p:nvPicPr>
        <p:blipFill>
          <a:blip r:embed="rId8"/>
          <a:stretch>
            <a:fillRect/>
          </a:stretch>
        </p:blipFill>
        <p:spPr>
          <a:xfrm>
            <a:off x="1026231" y="1755604"/>
            <a:ext cx="2976880" cy="4650159"/>
          </a:xfrm>
          <a:prstGeom prst="rect">
            <a:avLst/>
          </a:prstGeom>
        </p:spPr>
      </p:pic>
    </p:spTree>
    <p:extLst>
      <p:ext uri="{BB962C8B-B14F-4D97-AF65-F5344CB8AC3E}">
        <p14:creationId xmlns:p14="http://schemas.microsoft.com/office/powerpoint/2010/main" val="286531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rPr>
              <a:t>theå hieän söï thaân thieän, vui veû cuûa caùc baïn trong tranh.</a:t>
            </a:r>
            <a:endParaRPr lang="zh-CN" altLang="en-US" sz="1799" dirty="0">
              <a:solidFill>
                <a:prstClr val="white"/>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grpSp>
        <p:nvGrpSpPr>
          <p:cNvPr id="7" name="组合 561"/>
          <p:cNvGrpSpPr/>
          <p:nvPr/>
        </p:nvGrpSpPr>
        <p:grpSpPr>
          <a:xfrm>
            <a:off x="264870" y="117496"/>
            <a:ext cx="13186969"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6" name="Group 15"/>
          <p:cNvGrpSpPr/>
          <p:nvPr/>
        </p:nvGrpSpPr>
        <p:grpSpPr>
          <a:xfrm>
            <a:off x="5058691" y="1657204"/>
            <a:ext cx="6335054" cy="4147441"/>
            <a:chOff x="7675497" y="1612359"/>
            <a:chExt cx="6336704" cy="4148521"/>
          </a:xfrm>
        </p:grpSpPr>
        <p:sp>
          <p:nvSpPr>
            <p:cNvPr id="18" name="Rectangle 17"/>
            <p:cNvSpPr/>
            <p:nvPr/>
          </p:nvSpPr>
          <p:spPr>
            <a:xfrm>
              <a:off x="7969795" y="2276871"/>
              <a:ext cx="6042406" cy="3484009"/>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just" defTabSz="914126"/>
              <a:r>
                <a:rPr lang="en-US" sz="4400" dirty="0">
                  <a:solidFill>
                    <a:srgbClr val="C00000"/>
                  </a:solidFill>
                  <a:latin typeface="Times New Roman" panose="02020603050405020304" pitchFamily="18" charset="0"/>
                  <a:cs typeface="Times New Roman" panose="02020603050405020304" pitchFamily="18" charset="0"/>
                </a:rPr>
                <a:t>Khi </a:t>
              </a:r>
              <a:r>
                <a:rPr lang="en-US" sz="4400" dirty="0" err="1">
                  <a:solidFill>
                    <a:srgbClr val="C00000"/>
                  </a:solidFill>
                  <a:latin typeface="Times New Roman" panose="02020603050405020304" pitchFamily="18" charset="0"/>
                  <a:cs typeface="Times New Roman" panose="02020603050405020304" pitchFamily="18" charset="0"/>
                </a:rPr>
                <a:t>chào</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cờ</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cần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hát</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Quốc</a:t>
              </a:r>
              <a:r>
                <a:rPr lang="en-US" sz="4400" dirty="0">
                  <a:solidFill>
                    <a:srgbClr val="C00000"/>
                  </a:solidFill>
                  <a:latin typeface="Times New Roman" panose="02020603050405020304" pitchFamily="18" charset="0"/>
                  <a:cs typeface="Times New Roman" panose="02020603050405020304" pitchFamily="18" charset="0"/>
                </a:rPr>
                <a:t> ca to, </a:t>
              </a:r>
              <a:r>
                <a:rPr lang="en-US" sz="4400" dirty="0" err="1">
                  <a:solidFill>
                    <a:srgbClr val="C00000"/>
                  </a:solidFill>
                  <a:latin typeface="Times New Roman" panose="02020603050405020304" pitchFamily="18" charset="0"/>
                  <a:cs typeface="Times New Roman" panose="02020603050405020304" pitchFamily="18" charset="0"/>
                </a:rPr>
                <a:t>rõ</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ràng</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trôi</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chảy</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diễn</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cảm</a:t>
              </a:r>
              <a:r>
                <a:rPr lang="en-US" sz="4400" dirty="0">
                  <a:solidFill>
                    <a:srgbClr val="C00000"/>
                  </a:solidFill>
                  <a:latin typeface="Times New Roman" panose="02020603050405020304" pitchFamily="18" charset="0"/>
                  <a:cs typeface="Times New Roman" panose="02020603050405020304" pitchFamily="18" charset="0"/>
                </a:rPr>
                <a:t>.</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15" name="文本框 18">
            <a:extLst>
              <a:ext uri="{FF2B5EF4-FFF2-40B4-BE49-F238E27FC236}">
                <a16:creationId xmlns:a16="http://schemas.microsoft.com/office/drawing/2014/main" id="{94AAAAED-4D83-41E3-BB60-D604328DBD4C}"/>
              </a:ext>
            </a:extLst>
          </p:cNvPr>
          <p:cNvSpPr txBox="1"/>
          <p:nvPr/>
        </p:nvSpPr>
        <p:spPr>
          <a:xfrm>
            <a:off x="609058" y="387809"/>
            <a:ext cx="10554242" cy="707886"/>
          </a:xfrm>
          <a:prstGeom prst="rect">
            <a:avLst/>
          </a:prstGeom>
          <a:noFill/>
        </p:spPr>
        <p:txBody>
          <a:bodyPr wrap="square" rtlCol="0">
            <a:spAutoFit/>
          </a:bodyPr>
          <a:lstStyle/>
          <a:p>
            <a:pPr defTabSz="914126"/>
            <a:r>
              <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3. </a:t>
            </a:r>
            <a:r>
              <a:rPr lang="vi-VN"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Khi chào cờ, em cần hát quốc ca như thế nào?</a:t>
            </a:r>
            <a:endParaRPr lang="en-US" altLang="zh-CN" sz="40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7" name="Picture 16">
            <a:extLst>
              <a:ext uri="{FF2B5EF4-FFF2-40B4-BE49-F238E27FC236}">
                <a16:creationId xmlns:a16="http://schemas.microsoft.com/office/drawing/2014/main" id="{2600E3D5-AF33-4EC8-89D1-18054127A4A3}"/>
              </a:ext>
            </a:extLst>
          </p:cNvPr>
          <p:cNvPicPr>
            <a:picLocks noChangeAspect="1"/>
          </p:cNvPicPr>
          <p:nvPr/>
        </p:nvPicPr>
        <p:blipFill>
          <a:blip r:embed="rId8"/>
          <a:stretch>
            <a:fillRect/>
          </a:stretch>
        </p:blipFill>
        <p:spPr>
          <a:xfrm>
            <a:off x="391794" y="2321542"/>
            <a:ext cx="4307897" cy="3581417"/>
          </a:xfrm>
          <a:prstGeom prst="rect">
            <a:avLst/>
          </a:prstGeom>
        </p:spPr>
      </p:pic>
    </p:spTree>
    <p:extLst>
      <p:ext uri="{BB962C8B-B14F-4D97-AF65-F5344CB8AC3E}">
        <p14:creationId xmlns:p14="http://schemas.microsoft.com/office/powerpoint/2010/main" val="20788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4706620" y="124460"/>
            <a:ext cx="1684020" cy="1878330"/>
          </a:xfrm>
          <a:prstGeom prst="rect">
            <a:avLst/>
          </a:prstGeom>
        </p:spPr>
      </p:pic>
      <p:sp>
        <p:nvSpPr>
          <p:cNvPr id="104" name="矩形: 圆角 8"/>
          <p:cNvSpPr/>
          <p:nvPr/>
        </p:nvSpPr>
        <p:spPr>
          <a:xfrm>
            <a:off x="1418590" y="1895475"/>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pic>
        <p:nvPicPr>
          <p:cNvPr id="13" name="图片 12" descr="2e2443d50be4edde0f92218bf07fa4eb"/>
          <p:cNvPicPr>
            <a:picLocks noChangeAspect="1"/>
          </p:cNvPicPr>
          <p:nvPr/>
        </p:nvPicPr>
        <p:blipFill>
          <a:blip r:embed="rId5"/>
          <a:stretch>
            <a:fillRect/>
          </a:stretch>
        </p:blipFill>
        <p:spPr>
          <a:xfrm>
            <a:off x="2679700" y="704215"/>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5" name="Picture 4"/>
          <p:cNvPicPr>
            <a:picLocks noChangeAspect="1"/>
          </p:cNvPicPr>
          <p:nvPr/>
        </p:nvPicPr>
        <p:blipFill>
          <a:blip r:embed="rId7"/>
          <a:stretch>
            <a:fillRect/>
          </a:stretch>
        </p:blipFill>
        <p:spPr>
          <a:xfrm>
            <a:off x="3055102" y="2304710"/>
            <a:ext cx="6084335" cy="1969179"/>
          </a:xfrm>
          <a:prstGeom prst="rect">
            <a:avLst/>
          </a:prstGeom>
        </p:spPr>
      </p:pic>
    </p:spTree>
    <p:extLst>
      <p:ext uri="{BB962C8B-B14F-4D97-AF65-F5344CB8AC3E}">
        <p14:creationId xmlns:p14="http://schemas.microsoft.com/office/powerpoint/2010/main" val="1440046716"/>
      </p:ext>
    </p:extLst>
  </p:cSld>
  <p:clrMapOvr>
    <a:masterClrMapping/>
  </p:clrMapOvr>
  <mc:AlternateContent xmlns:mc="http://schemas.openxmlformats.org/markup-compatibility/2006" xmlns:p14="http://schemas.microsoft.com/office/powerpoint/2010/main">
    <mc:Choice Requires="p14">
      <p:transition spd="slow" p14:dur="1300" advClick="0">
        <p14:pan dir="u"/>
      </p:transition>
    </mc:Choice>
    <mc:Fallback xmlns="">
      <p:transition spd="slow" advClick="0">
        <p:fade/>
      </p:transition>
    </mc:Fallback>
  </mc:AlternateContent>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1559c224c4d5100e6cd23e0b878086dd"/>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3"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1197530" y="815964"/>
            <a:ext cx="10237466" cy="4071692"/>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4"/>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56498" y="177461"/>
            <a:ext cx="1769745" cy="1663700"/>
          </a:xfrm>
          <a:prstGeom prst="rect">
            <a:avLst/>
          </a:prstGeom>
        </p:spPr>
      </p:pic>
      <p:pic>
        <p:nvPicPr>
          <p:cNvPr id="6" name="Picture 5">
            <a:extLst>
              <a:ext uri="{FF2B5EF4-FFF2-40B4-BE49-F238E27FC236}">
                <a16:creationId xmlns:a16="http://schemas.microsoft.com/office/drawing/2014/main" id="{52BFA389-7D9D-4F79-BE35-C4E81080B920}"/>
              </a:ext>
            </a:extLst>
          </p:cNvPr>
          <p:cNvPicPr>
            <a:picLocks noChangeAspect="1"/>
          </p:cNvPicPr>
          <p:nvPr/>
        </p:nvPicPr>
        <p:blipFill>
          <a:blip r:embed="rId6"/>
          <a:stretch>
            <a:fillRect/>
          </a:stretch>
        </p:blipFill>
        <p:spPr>
          <a:xfrm>
            <a:off x="2747943" y="1488154"/>
            <a:ext cx="7773074" cy="2566638"/>
          </a:xfrm>
          <a:prstGeom prst="rect">
            <a:avLst/>
          </a:prstGeom>
        </p:spPr>
      </p:pic>
    </p:spTree>
    <p:extLst>
      <p:ext uri="{BB962C8B-B14F-4D97-AF65-F5344CB8AC3E}">
        <p14:creationId xmlns:p14="http://schemas.microsoft.com/office/powerpoint/2010/main" val="41493754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4040" descr="11">
            <a:extLst>
              <a:ext uri="{FF2B5EF4-FFF2-40B4-BE49-F238E27FC236}">
                <a16:creationId xmlns:a16="http://schemas.microsoft.com/office/drawing/2014/main" id="{DAF6ED06-4DC8-44FB-A100-AB23091700B7}"/>
              </a:ext>
            </a:extLst>
          </p:cNvPr>
          <p:cNvPicPr>
            <a:picLocks noChangeAspect="1"/>
          </p:cNvPicPr>
          <p:nvPr/>
        </p:nvPicPr>
        <p:blipFill>
          <a:blip r:embed="rId2"/>
          <a:stretch>
            <a:fillRect/>
          </a:stretch>
        </p:blipFill>
        <p:spPr>
          <a:xfrm>
            <a:off x="1129035" y="363063"/>
            <a:ext cx="8166616" cy="6494937"/>
          </a:xfrm>
          <a:prstGeom prst="rect">
            <a:avLst/>
          </a:prstGeom>
          <a:noFill/>
          <a:ln w="9525">
            <a:noFill/>
          </a:ln>
        </p:spPr>
      </p:pic>
      <p:pic>
        <p:nvPicPr>
          <p:cNvPr id="6" name="Picture 5">
            <a:extLst>
              <a:ext uri="{FF2B5EF4-FFF2-40B4-BE49-F238E27FC236}">
                <a16:creationId xmlns:a16="http://schemas.microsoft.com/office/drawing/2014/main" id="{1C26BF8A-0EF5-4FA3-BDB4-8A0C6A01830B}"/>
              </a:ext>
            </a:extLst>
          </p:cNvPr>
          <p:cNvPicPr>
            <a:picLocks noChangeAspect="1"/>
          </p:cNvPicPr>
          <p:nvPr/>
        </p:nvPicPr>
        <p:blipFill>
          <a:blip r:embed="rId3"/>
          <a:stretch>
            <a:fillRect/>
          </a:stretch>
        </p:blipFill>
        <p:spPr>
          <a:xfrm>
            <a:off x="1753376" y="2273679"/>
            <a:ext cx="5535648" cy="2981202"/>
          </a:xfrm>
          <a:prstGeom prst="rect">
            <a:avLst/>
          </a:prstGeom>
        </p:spPr>
      </p:pic>
      <p:pic>
        <p:nvPicPr>
          <p:cNvPr id="10" name="Picture 9" descr="A picture containing text, vector graphics&#10;&#10;Description automatically generated">
            <a:extLst>
              <a:ext uri="{FF2B5EF4-FFF2-40B4-BE49-F238E27FC236}">
                <a16:creationId xmlns:a16="http://schemas.microsoft.com/office/drawing/2014/main" id="{12F8E312-BC28-45CC-9ADB-0518BA24A5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7832" y="3258305"/>
            <a:ext cx="3599695" cy="3599695"/>
          </a:xfrm>
          <a:prstGeom prst="rect">
            <a:avLst/>
          </a:prstGeom>
        </p:spPr>
      </p:pic>
    </p:spTree>
    <p:extLst>
      <p:ext uri="{BB962C8B-B14F-4D97-AF65-F5344CB8AC3E}">
        <p14:creationId xmlns:p14="http://schemas.microsoft.com/office/powerpoint/2010/main" val="302535521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C8A661C-9D24-496D-973F-375F8B63460B}"/>
              </a:ext>
            </a:extLst>
          </p:cNvPr>
          <p:cNvGrpSpPr/>
          <p:nvPr/>
        </p:nvGrpSpPr>
        <p:grpSpPr>
          <a:xfrm>
            <a:off x="1957257" y="108024"/>
            <a:ext cx="7105699" cy="1945503"/>
            <a:chOff x="1957257" y="108024"/>
            <a:chExt cx="7105699" cy="1945503"/>
          </a:xfrm>
        </p:grpSpPr>
        <p:grpSp>
          <p:nvGrpSpPr>
            <p:cNvPr id="13" name="组合 559">
              <a:extLst>
                <a:ext uri="{FF2B5EF4-FFF2-40B4-BE49-F238E27FC236}">
                  <a16:creationId xmlns:a16="http://schemas.microsoft.com/office/drawing/2014/main" id="{6A594CD8-1EDE-4D49-8719-CBE97501AEB5}"/>
                </a:ext>
              </a:extLst>
            </p:cNvPr>
            <p:cNvGrpSpPr/>
            <p:nvPr/>
          </p:nvGrpSpPr>
          <p:grpSpPr>
            <a:xfrm flipH="1">
              <a:off x="1957257" y="108024"/>
              <a:ext cx="7105699" cy="1945503"/>
              <a:chOff x="1849115" y="2355573"/>
              <a:chExt cx="3213910" cy="1440160"/>
            </a:xfrm>
          </p:grpSpPr>
          <p:sp>
            <p:nvSpPr>
              <p:cNvPr id="14" name="五边形 1">
                <a:extLst>
                  <a:ext uri="{FF2B5EF4-FFF2-40B4-BE49-F238E27FC236}">
                    <a16:creationId xmlns:a16="http://schemas.microsoft.com/office/drawing/2014/main" id="{7E893B1A-9C88-4D53-B30A-1BBD2CAB286F}"/>
                  </a:ext>
                </a:extLst>
              </p:cNvPr>
              <p:cNvSpPr/>
              <p:nvPr/>
            </p:nvSpPr>
            <p:spPr>
              <a:xfrm>
                <a:off x="1849115" y="2355573"/>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5DCEAF">
                      <a:lumMod val="60000"/>
                      <a:lumOff val="40000"/>
                    </a:srgbClr>
                  </a:gs>
                  <a:gs pos="71000">
                    <a:srgbClr val="5DCEAF">
                      <a:lumMod val="75000"/>
                    </a:srgbClr>
                  </a:gs>
                  <a:gs pos="97000">
                    <a:srgbClr val="5DCEAF">
                      <a:lumMod val="50000"/>
                    </a:srgbClr>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576">
                <a:extLst>
                  <a:ext uri="{FF2B5EF4-FFF2-40B4-BE49-F238E27FC236}">
                    <a16:creationId xmlns:a16="http://schemas.microsoft.com/office/drawing/2014/main" id="{FE71F5AF-42D0-47DF-B224-4C0CB12CA7AA}"/>
                  </a:ext>
                </a:extLst>
              </p:cNvPr>
              <p:cNvSpPr/>
              <p:nvPr/>
            </p:nvSpPr>
            <p:spPr>
              <a:xfrm flipH="1">
                <a:off x="1953942" y="2434045"/>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a:defRPr/>
                </a:pPr>
                <a:endParaRPr lang="zh-CN" altLang="en-US" kern="0" dirty="0">
                  <a:solidFill>
                    <a:sysClr val="window" lastClr="FFFFFF"/>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TextBox 2">
              <a:extLst>
                <a:ext uri="{FF2B5EF4-FFF2-40B4-BE49-F238E27FC236}">
                  <a16:creationId xmlns:a16="http://schemas.microsoft.com/office/drawing/2014/main" id="{DA54198A-84C3-4B87-AEC3-B8AFE69F4FF9}"/>
                </a:ext>
              </a:extLst>
            </p:cNvPr>
            <p:cNvSpPr txBox="1"/>
            <p:nvPr/>
          </p:nvSpPr>
          <p:spPr>
            <a:xfrm>
              <a:off x="3657600" y="325120"/>
              <a:ext cx="4714240" cy="1200329"/>
            </a:xfrm>
            <a:prstGeom prst="rect">
              <a:avLst/>
            </a:prstGeom>
            <a:noFill/>
          </p:spPr>
          <p:txBody>
            <a:bodyPr wrap="square" rtlCol="0">
              <a:spAutoFit/>
            </a:bodyPr>
            <a:lstStyle/>
            <a:p>
              <a:pPr algn="r"/>
              <a:r>
                <a:rPr lang="en-US" sz="7200" b="1" dirty="0" err="1">
                  <a:solidFill>
                    <a:srgbClr val="FF0000"/>
                  </a:solidFill>
                  <a:latin typeface="Times New Roman" panose="02020603050405020304" pitchFamily="18" charset="0"/>
                  <a:cs typeface="Times New Roman" panose="02020603050405020304" pitchFamily="18" charset="0"/>
                </a:rPr>
                <a:t>Luật</a:t>
              </a:r>
              <a:r>
                <a:rPr lang="en-US" sz="7200" b="1" dirty="0">
                  <a:solidFill>
                    <a:srgbClr val="FF0000"/>
                  </a:solidFill>
                  <a:latin typeface="Times New Roman" panose="02020603050405020304" pitchFamily="18" charset="0"/>
                  <a:cs typeface="Times New Roman" panose="02020603050405020304" pitchFamily="18" charset="0"/>
                </a:rPr>
                <a:t> </a:t>
              </a:r>
              <a:r>
                <a:rPr lang="en-US" sz="7200" b="1" dirty="0" err="1">
                  <a:solidFill>
                    <a:srgbClr val="FF0000"/>
                  </a:solidFill>
                  <a:latin typeface="Times New Roman" panose="02020603050405020304" pitchFamily="18" charset="0"/>
                  <a:cs typeface="Times New Roman" panose="02020603050405020304" pitchFamily="18" charset="0"/>
                </a:rPr>
                <a:t>chơi</a:t>
              </a:r>
              <a:r>
                <a:rPr lang="en-US" sz="7200" b="1" dirty="0">
                  <a:solidFill>
                    <a:srgbClr val="FF0000"/>
                  </a:solidFill>
                  <a:latin typeface="Times New Roman" panose="02020603050405020304" pitchFamily="18" charset="0"/>
                  <a:cs typeface="Times New Roman" panose="02020603050405020304" pitchFamily="18" charset="0"/>
                </a:rPr>
                <a:t>:</a:t>
              </a:r>
            </a:p>
          </p:txBody>
        </p:sp>
      </p:grpSp>
      <p:pic>
        <p:nvPicPr>
          <p:cNvPr id="17" name="图片 40966" descr="1-39">
            <a:extLst>
              <a:ext uri="{FF2B5EF4-FFF2-40B4-BE49-F238E27FC236}">
                <a16:creationId xmlns:a16="http://schemas.microsoft.com/office/drawing/2014/main" id="{5037E4BA-8A40-4EE3-93EC-F4E510B70000}"/>
              </a:ext>
            </a:extLst>
          </p:cNvPr>
          <p:cNvPicPr>
            <a:picLocks noChangeAspect="1"/>
          </p:cNvPicPr>
          <p:nvPr/>
        </p:nvPicPr>
        <p:blipFill rotWithShape="1">
          <a:blip r:embed="rId2"/>
          <a:srcRect l="69028" t="9767" r="1858" b="14415"/>
          <a:stretch/>
        </p:blipFill>
        <p:spPr>
          <a:xfrm>
            <a:off x="802640" y="2468880"/>
            <a:ext cx="10891519" cy="4175089"/>
          </a:xfrm>
          <a:prstGeom prst="rect">
            <a:avLst/>
          </a:prstGeom>
          <a:noFill/>
          <a:ln w="9525">
            <a:noFill/>
          </a:ln>
        </p:spPr>
      </p:pic>
      <p:sp>
        <p:nvSpPr>
          <p:cNvPr id="19" name="TextBox 18">
            <a:extLst>
              <a:ext uri="{FF2B5EF4-FFF2-40B4-BE49-F238E27FC236}">
                <a16:creationId xmlns:a16="http://schemas.microsoft.com/office/drawing/2014/main" id="{E4F02FA0-956C-4019-AA61-997FC2722FB2}"/>
              </a:ext>
            </a:extLst>
          </p:cNvPr>
          <p:cNvSpPr txBox="1"/>
          <p:nvPr/>
        </p:nvSpPr>
        <p:spPr>
          <a:xfrm>
            <a:off x="1117600" y="2905760"/>
            <a:ext cx="10109200" cy="3046988"/>
          </a:xfrm>
          <a:prstGeom prst="rect">
            <a:avLst/>
          </a:prstGeom>
          <a:noFill/>
        </p:spPr>
        <p:txBody>
          <a:bodyPr wrap="square" rtlCol="0">
            <a:spAutoFit/>
          </a:bodyPr>
          <a:lstStyle/>
          <a:p>
            <a:pPr marL="457200" indent="-457200" algn="just">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chia ra thành các nhóm (3-4 nhóm). </a:t>
            </a:r>
            <a:r>
              <a:rPr lang="nl-NL" sz="3200" dirty="0">
                <a:latin typeface="Times New Roman" panose="02020603050405020304" pitchFamily="18" charset="0"/>
                <a:ea typeface="Times New Roman" panose="02020603050405020304" pitchFamily="18" charset="0"/>
                <a:cs typeface="Times New Roman" panose="02020603050405020304" pitchFamily="18" charset="0"/>
              </a:rPr>
              <a:t>Lớp trưởng điều hành lễ chào cờ.</a:t>
            </a:r>
            <a:endParaRPr lang="en-US" sz="32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vi-VN" sz="3200" dirty="0">
                <a:latin typeface="Times New Roman" panose="02020603050405020304" pitchFamily="18" charset="0"/>
                <a:cs typeface="Times New Roman" panose="02020603050405020304" pitchFamily="18" charset="0"/>
              </a:rPr>
              <a:t>Mỗi nhóm thực hành lèm lễ chào cờ và hát Quốc ca 1 lượt.</a:t>
            </a:r>
            <a:endParaRPr lang="en-US" sz="3200" dirty="0">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nl-NL" sz="3200" dirty="0">
                <a:effectLst/>
                <a:latin typeface="Times New Roman" panose="02020603050405020304" pitchFamily="18" charset="0"/>
                <a:ea typeface="Times New Roman" panose="02020603050405020304" pitchFamily="18" charset="0"/>
                <a:cs typeface="Times New Roman" panose="02020603050405020304" pitchFamily="18" charset="0"/>
              </a:rPr>
              <a:t>Mời các thành viên trong lớp nhận xét trao giải cho nhóm chào cờ tốt nhất, hát Quốc ca đúng và hay nhất.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976895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barn(inVertical)">
                                      <p:cBhvr>
                                        <p:cTn id="15" dur="500"/>
                                        <p:tgtEl>
                                          <p:spTgt spid="19">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
                                            <p:txEl>
                                              <p:pRg st="1" end="1"/>
                                            </p:txEl>
                                          </p:spTgt>
                                        </p:tgtEl>
                                        <p:attrNameLst>
                                          <p:attrName>style.visibility</p:attrName>
                                        </p:attrNameLst>
                                      </p:cBhvr>
                                      <p:to>
                                        <p:strVal val="visible"/>
                                      </p:to>
                                    </p:set>
                                    <p:animEffect transition="in" filter="barn(inVertical)">
                                      <p:cBhvr>
                                        <p:cTn id="18" dur="500"/>
                                        <p:tgtEl>
                                          <p:spTgt spid="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9">
                                            <p:txEl>
                                              <p:pRg st="2" end="2"/>
                                            </p:txEl>
                                          </p:spTgt>
                                        </p:tgtEl>
                                        <p:attrNameLst>
                                          <p:attrName>style.visibility</p:attrName>
                                        </p:attrNameLst>
                                      </p:cBhvr>
                                      <p:to>
                                        <p:strVal val="visible"/>
                                      </p:to>
                                    </p:set>
                                    <p:animEffect transition="in" filter="barn(inVertical)">
                                      <p:cBhvr>
                                        <p:cTn id="23"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2e2443d50be4edde0f92218bf07fa4eb"/>
          <p:cNvPicPr>
            <a:picLocks noChangeAspect="1"/>
          </p:cNvPicPr>
          <p:nvPr/>
        </p:nvPicPr>
        <p:blipFill>
          <a:blip r:embed="rId2"/>
          <a:stretch>
            <a:fillRect/>
          </a:stretch>
        </p:blipFill>
        <p:spPr>
          <a:xfrm>
            <a:off x="749300" y="221615"/>
            <a:ext cx="1263015" cy="1191260"/>
          </a:xfrm>
          <a:prstGeom prst="rect">
            <a:avLst/>
          </a:prstGeom>
        </p:spPr>
      </p:pic>
      <p:pic>
        <p:nvPicPr>
          <p:cNvPr id="15" name="图片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2393" y="3075253"/>
            <a:ext cx="4631532" cy="4024163"/>
          </a:xfrm>
          <a:prstGeom prst="rect">
            <a:avLst/>
          </a:prstGeom>
        </p:spPr>
      </p:pic>
      <p:pic>
        <p:nvPicPr>
          <p:cNvPr id="4" name="图片 3"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9655711" y="473710"/>
            <a:ext cx="1684020" cy="1878330"/>
          </a:xfrm>
          <a:prstGeom prst="rect">
            <a:avLst/>
          </a:prstGeom>
        </p:spPr>
      </p:pic>
      <p:pic>
        <p:nvPicPr>
          <p:cNvPr id="2" name="Picture 1"/>
          <p:cNvPicPr>
            <a:picLocks noChangeAspect="1"/>
          </p:cNvPicPr>
          <p:nvPr/>
        </p:nvPicPr>
        <p:blipFill>
          <a:blip r:embed="rId5"/>
          <a:stretch>
            <a:fillRect/>
          </a:stretch>
        </p:blipFill>
        <p:spPr>
          <a:xfrm>
            <a:off x="2660770" y="764669"/>
            <a:ext cx="6346486" cy="2310584"/>
          </a:xfrm>
          <a:prstGeom prst="rect">
            <a:avLst/>
          </a:prstGeom>
        </p:spPr>
      </p:pic>
    </p:spTree>
    <p:extLst>
      <p:ext uri="{BB962C8B-B14F-4D97-AF65-F5344CB8AC3E}">
        <p14:creationId xmlns:p14="http://schemas.microsoft.com/office/powerpoint/2010/main" val="38826891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á cờ Việt Nam">
            <a:hlinkClick r:id="" action="ppaction://media"/>
            <a:extLst>
              <a:ext uri="{FF2B5EF4-FFF2-40B4-BE49-F238E27FC236}">
                <a16:creationId xmlns:a16="http://schemas.microsoft.com/office/drawing/2014/main" id="{D333D99F-DFD4-4F4C-AC26-19F6280FA1D9}"/>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8721" y="1209040"/>
            <a:ext cx="11918685" cy="5648960"/>
          </a:xfrm>
          <a:prstGeom prst="rect">
            <a:avLst/>
          </a:prstGeom>
        </p:spPr>
      </p:pic>
      <p:grpSp>
        <p:nvGrpSpPr>
          <p:cNvPr id="3" name="Group 2">
            <a:extLst>
              <a:ext uri="{FF2B5EF4-FFF2-40B4-BE49-F238E27FC236}">
                <a16:creationId xmlns:a16="http://schemas.microsoft.com/office/drawing/2014/main" id="{C1CEB7AE-609A-405A-B5F3-7F1ECD1B7CC0}"/>
              </a:ext>
            </a:extLst>
          </p:cNvPr>
          <p:cNvGrpSpPr/>
          <p:nvPr/>
        </p:nvGrpSpPr>
        <p:grpSpPr>
          <a:xfrm>
            <a:off x="3369967" y="135601"/>
            <a:ext cx="5262880" cy="584776"/>
            <a:chOff x="3140798" y="440401"/>
            <a:chExt cx="5818792" cy="584776"/>
          </a:xfrm>
        </p:grpSpPr>
        <p:sp>
          <p:nvSpPr>
            <p:cNvPr id="4" name="Google Shape;1244;p45">
              <a:extLst>
                <a:ext uri="{FF2B5EF4-FFF2-40B4-BE49-F238E27FC236}">
                  <a16:creationId xmlns:a16="http://schemas.microsoft.com/office/drawing/2014/main" id="{438A1D8E-A653-47CF-B8DE-09B4D133C298}"/>
                </a:ext>
              </a:extLst>
            </p:cNvPr>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TextBox 4">
              <a:extLst>
                <a:ext uri="{FF2B5EF4-FFF2-40B4-BE49-F238E27FC236}">
                  <a16:creationId xmlns:a16="http://schemas.microsoft.com/office/drawing/2014/main" id="{624F0959-B83B-407D-94AF-F65B488D9AEE}"/>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err="1">
                  <a:solidFill>
                    <a:srgbClr val="FF0000"/>
                  </a:solidFill>
                  <a:effectLst/>
                  <a:latin typeface="Times New Roman" panose="02020603050405020304" pitchFamily="18" charset="0"/>
                  <a:cs typeface="Times New Roman" panose="02020603050405020304" pitchFamily="18" charset="0"/>
                </a:rPr>
                <a:t>Lắng</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nghe</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bài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hát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65916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54" fill="hold"/>
                                        <p:tgtEl>
                                          <p:spTgt spid="2"/>
                                        </p:tgtEl>
                                      </p:cBhvr>
                                    </p:cmd>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图片 130"/>
          <p:cNvPicPr>
            <a:picLocks noChangeAspect="1"/>
          </p:cNvPicPr>
          <p:nvPr/>
        </p:nvPicPr>
        <p:blipFill rotWithShape="1">
          <a:blip r:embed="rId2" cstate="screen">
            <a:extLst>
              <a:ext uri="{28A0092B-C50C-407E-A947-70E740481C1C}">
                <a14:useLocalDpi xmlns:a14="http://schemas.microsoft.com/office/drawing/2010/main"/>
              </a:ext>
            </a:extLst>
          </a:blip>
          <a:srcRect l="5579" r="5579"/>
          <a:stretch>
            <a:fillRect/>
          </a:stretch>
        </p:blipFill>
        <p:spPr>
          <a:xfrm>
            <a:off x="1270" y="-932"/>
            <a:ext cx="12192000" cy="6858594"/>
          </a:xfrm>
          <a:prstGeom prst="rect">
            <a:avLst/>
          </a:prstGeom>
        </p:spPr>
      </p:pic>
      <p:pic>
        <p:nvPicPr>
          <p:cNvPr id="9" name="图片 8" descr="1559c224c4d5100e6cd23e0b878086dd"/>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109595"/>
            <a:ext cx="3741420" cy="3741420"/>
          </a:xfrm>
          <a:prstGeom prst="rect">
            <a:avLst/>
          </a:prstGeom>
        </p:spPr>
      </p:pic>
      <p:pic>
        <p:nvPicPr>
          <p:cNvPr id="2" name="图片 1" descr="4ef6b7c9486052b6069210c143670dcb"/>
          <p:cNvPicPr>
            <a:picLocks noChangeAspect="1"/>
          </p:cNvPicPr>
          <p:nvPr/>
        </p:nvPicPr>
        <p:blipFill>
          <a:blip r:embed="rId4" cstate="screen">
            <a:extLst>
              <a:ext uri="{28A0092B-C50C-407E-A947-70E740481C1C}">
                <a14:useLocalDpi xmlns:a14="http://schemas.microsoft.com/office/drawing/2010/main"/>
              </a:ext>
            </a:extLst>
          </a:blip>
          <a:srcRect t="-4082"/>
          <a:stretch>
            <a:fillRect/>
          </a:stretch>
        </p:blipFill>
        <p:spPr>
          <a:xfrm>
            <a:off x="8217535" y="62221"/>
            <a:ext cx="1684020" cy="1826944"/>
          </a:xfrm>
          <a:prstGeom prst="rect">
            <a:avLst/>
          </a:prstGeom>
        </p:spPr>
      </p:pic>
      <p:grpSp>
        <p:nvGrpSpPr>
          <p:cNvPr id="5" name="Group 4"/>
          <p:cNvGrpSpPr/>
          <p:nvPr/>
        </p:nvGrpSpPr>
        <p:grpSpPr>
          <a:xfrm>
            <a:off x="958631" y="1813474"/>
            <a:ext cx="10093472" cy="3187944"/>
            <a:chOff x="1334770" y="1715770"/>
            <a:chExt cx="9629140" cy="2694305"/>
          </a:xfrm>
        </p:grpSpPr>
        <p:sp>
          <p:nvSpPr>
            <p:cNvPr id="104" name="矩形: 圆角 8"/>
            <p:cNvSpPr/>
            <p:nvPr/>
          </p:nvSpPr>
          <p:spPr>
            <a:xfrm>
              <a:off x="1503045" y="1843711"/>
              <a:ext cx="9460865" cy="2334895"/>
            </a:xfrm>
            <a:prstGeom prst="roundRect">
              <a:avLst/>
            </a:prstGeom>
            <a:solidFill>
              <a:schemeClr val="bg1">
                <a:alpha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sp>
          <p:nvSpPr>
            <p:cNvPr id="107" name="矩形: 圆角 7"/>
            <p:cNvSpPr/>
            <p:nvPr/>
          </p:nvSpPr>
          <p:spPr>
            <a:xfrm>
              <a:off x="1334770" y="1715770"/>
              <a:ext cx="9629140" cy="2694305"/>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等线"/>
                <a:ea typeface="等线" panose="02010600030101010101" pitchFamily="2" charset="-122"/>
                <a:cs typeface="+mn-ea"/>
                <a:sym typeface="+mn-lt"/>
              </a:endParaRPr>
            </a:p>
          </p:txBody>
        </p:sp>
      </p:grpSp>
      <p:pic>
        <p:nvPicPr>
          <p:cNvPr id="13" name="图片 12" descr="2e2443d50be4edde0f92218bf07fa4eb"/>
          <p:cNvPicPr>
            <a:picLocks noChangeAspect="1"/>
          </p:cNvPicPr>
          <p:nvPr/>
        </p:nvPicPr>
        <p:blipFill>
          <a:blip r:embed="rId5"/>
          <a:stretch>
            <a:fillRect/>
          </a:stretch>
        </p:blipFill>
        <p:spPr>
          <a:xfrm>
            <a:off x="886634" y="1095348"/>
            <a:ext cx="1263015" cy="1191260"/>
          </a:xfrm>
          <a:prstGeom prst="rect">
            <a:avLst/>
          </a:prstGeom>
        </p:spPr>
      </p:pic>
      <p:pic>
        <p:nvPicPr>
          <p:cNvPr id="8" name="图片 7" descr="cf6a03843171e56c4b8f06e4c8cde87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01555" y="231775"/>
            <a:ext cx="1769745" cy="1663700"/>
          </a:xfrm>
          <a:prstGeom prst="rect">
            <a:avLst/>
          </a:prstGeom>
        </p:spPr>
      </p:pic>
      <p:pic>
        <p:nvPicPr>
          <p:cNvPr id="6" name="Picture 5">
            <a:extLst>
              <a:ext uri="{FF2B5EF4-FFF2-40B4-BE49-F238E27FC236}">
                <a16:creationId xmlns:a16="http://schemas.microsoft.com/office/drawing/2014/main" id="{9EB918E3-9326-4E5A-85C4-939B42C30BFB}"/>
              </a:ext>
            </a:extLst>
          </p:cNvPr>
          <p:cNvPicPr>
            <a:picLocks noChangeAspect="1"/>
          </p:cNvPicPr>
          <p:nvPr/>
        </p:nvPicPr>
        <p:blipFill>
          <a:blip r:embed="rId7"/>
          <a:stretch>
            <a:fillRect/>
          </a:stretch>
        </p:blipFill>
        <p:spPr>
          <a:xfrm>
            <a:off x="2154594" y="2286608"/>
            <a:ext cx="7882811" cy="2566638"/>
          </a:xfrm>
          <a:prstGeom prst="rect">
            <a:avLst/>
          </a:prstGeom>
        </p:spPr>
      </p:pic>
    </p:spTree>
    <p:extLst>
      <p:ext uri="{BB962C8B-B14F-4D97-AF65-F5344CB8AC3E}">
        <p14:creationId xmlns:p14="http://schemas.microsoft.com/office/powerpoint/2010/main" val="4142331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4ef6b7c9486052b6069210c143670dcb"/>
          <p:cNvPicPr>
            <a:picLocks noChangeAspect="1"/>
          </p:cNvPicPr>
          <p:nvPr/>
        </p:nvPicPr>
        <p:blipFill rotWithShape="1">
          <a:blip r:embed="rId2" cstate="screen">
            <a:extLst>
              <a:ext uri="{28A0092B-C50C-407E-A947-70E740481C1C}">
                <a14:useLocalDpi xmlns:a14="http://schemas.microsoft.com/office/drawing/2010/main"/>
              </a:ext>
            </a:extLst>
          </a:blip>
          <a:srcRect t="-4082"/>
          <a:stretch>
            <a:fillRect/>
          </a:stretch>
        </p:blipFill>
        <p:spPr>
          <a:xfrm>
            <a:off x="256364" y="374584"/>
            <a:ext cx="4796016" cy="187833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986" b="89733" l="2300" r="100000"/>
                    </a14:imgEffect>
                  </a14:imgLayer>
                </a14:imgProps>
              </a:ext>
            </a:extLst>
          </a:blip>
          <a:stretch>
            <a:fillRect/>
          </a:stretch>
        </p:blipFill>
        <p:spPr>
          <a:xfrm>
            <a:off x="-528840" y="2707345"/>
            <a:ext cx="7224280" cy="5136463"/>
          </a:xfrm>
          <a:prstGeom prst="rect">
            <a:avLst/>
          </a:prstGeom>
        </p:spPr>
      </p:pic>
      <p:grpSp>
        <p:nvGrpSpPr>
          <p:cNvPr id="4" name="Group 3"/>
          <p:cNvGrpSpPr/>
          <p:nvPr/>
        </p:nvGrpSpPr>
        <p:grpSpPr>
          <a:xfrm>
            <a:off x="2579816" y="-572152"/>
            <a:ext cx="9119611" cy="6558993"/>
            <a:chOff x="4772562" y="-279542"/>
            <a:chExt cx="6558993" cy="6558993"/>
          </a:xfrm>
        </p:grpSpPr>
        <p:pic>
          <p:nvPicPr>
            <p:cNvPr id="26" name="图片 8">
              <a:extLst>
                <a:ext uri="{FF2B5EF4-FFF2-40B4-BE49-F238E27FC236}">
                  <a16:creationId xmlns:a16="http://schemas.microsoft.com/office/drawing/2014/main" id="{67E0C8CD-99FF-4A31-A9FE-DAE36E1829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562" y="-279542"/>
              <a:ext cx="6558993" cy="6558993"/>
            </a:xfrm>
            <a:prstGeom prst="rect">
              <a:avLst/>
            </a:prstGeom>
          </p:spPr>
        </p:pic>
        <p:sp>
          <p:nvSpPr>
            <p:cNvPr id="10" name="TextBox 9"/>
            <p:cNvSpPr txBox="1"/>
            <p:nvPr/>
          </p:nvSpPr>
          <p:spPr>
            <a:xfrm>
              <a:off x="5915213" y="1883804"/>
              <a:ext cx="505449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Tìm hiểu Quốc hiệu, Quốc kì, Quốc ca Việt Nam.</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48639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63040" y="176241"/>
            <a:ext cx="9265920" cy="584776"/>
            <a:chOff x="3140798" y="440401"/>
            <a:chExt cx="5818792" cy="584776"/>
          </a:xfrm>
        </p:grpSpPr>
        <p:sp>
          <p:nvSpPr>
            <p:cNvPr id="16" name="Google Shape;1244;p45"/>
            <p:cNvSpPr/>
            <p:nvPr/>
          </p:nvSpPr>
          <p:spPr>
            <a:xfrm>
              <a:off x="3326044" y="440401"/>
              <a:ext cx="5437491" cy="584776"/>
            </a:xfrm>
            <a:prstGeom prst="hexagon">
              <a:avLst>
                <a:gd name="adj" fmla="val 25000"/>
                <a:gd name="vf" fmla="val 115470"/>
              </a:avLst>
            </a:prstGeom>
            <a:solidFill>
              <a:srgbClr val="00B0F0">
                <a:alpha val="53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C25133DE-CDA0-45CC-8B57-DA29957F6AEF}"/>
                </a:ext>
              </a:extLst>
            </p:cNvPr>
            <p:cNvSpPr txBox="1"/>
            <p:nvPr/>
          </p:nvSpPr>
          <p:spPr>
            <a:xfrm>
              <a:off x="3140798" y="440402"/>
              <a:ext cx="58187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FF0000"/>
                  </a:solidFill>
                  <a:effectLst/>
                  <a:latin typeface="Times New Roman" panose="02020603050405020304" pitchFamily="18" charset="0"/>
                  <a:cs typeface="Times New Roman" panose="02020603050405020304" pitchFamily="18" charset="0"/>
                </a:rPr>
                <a:t>1. </a:t>
              </a:r>
              <a:r>
                <a:rPr lang="en-US" sz="3200" b="1" i="0" dirty="0" err="1">
                  <a:solidFill>
                    <a:srgbClr val="FF0000"/>
                  </a:solidFill>
                  <a:effectLst/>
                  <a:latin typeface="Times New Roman" panose="02020603050405020304" pitchFamily="18" charset="0"/>
                  <a:cs typeface="Times New Roman" panose="02020603050405020304" pitchFamily="18" charset="0"/>
                </a:rPr>
                <a:t>Đọc</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đoạn</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hội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thoại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và</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trả</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lời</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câu</a:t>
              </a:r>
              <a:r>
                <a:rPr lang="en-US" sz="3200" b="1" i="0" dirty="0">
                  <a:solidFill>
                    <a:srgbClr val="FF0000"/>
                  </a:solidFill>
                  <a:effectLst/>
                  <a:latin typeface="Times New Roman" panose="02020603050405020304" pitchFamily="18" charset="0"/>
                  <a:cs typeface="Times New Roman" panose="02020603050405020304" pitchFamily="18" charset="0"/>
                </a:rPr>
                <a:t> </a:t>
              </a:r>
              <a:r>
                <a:rPr lang="en-US" sz="3200" b="1" i="0" dirty="0" err="1">
                  <a:solidFill>
                    <a:srgbClr val="FF0000"/>
                  </a:solidFill>
                  <a:effectLst/>
                  <a:latin typeface="Times New Roman" panose="02020603050405020304" pitchFamily="18" charset="0"/>
                  <a:cs typeface="Times New Roman" panose="02020603050405020304" pitchFamily="18" charset="0"/>
                </a:rPr>
                <a:t>hỏi</a:t>
              </a:r>
              <a:r>
                <a:rPr lang="en-US" sz="3200" b="1" i="0" dirty="0">
                  <a:solidFill>
                    <a:srgbClr val="FF0000"/>
                  </a:solidFill>
                  <a:effectLst/>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grpSp>
      <p:sp>
        <p:nvSpPr>
          <p:cNvPr id="18" name="矩形: 圆角 7">
            <a:extLst>
              <a:ext uri="{FF2B5EF4-FFF2-40B4-BE49-F238E27FC236}">
                <a16:creationId xmlns:a16="http://schemas.microsoft.com/office/drawing/2014/main" id="{D9AE66E5-158D-4928-8F70-23759B0C5F11}"/>
              </a:ext>
            </a:extLst>
          </p:cNvPr>
          <p:cNvSpPr/>
          <p:nvPr/>
        </p:nvSpPr>
        <p:spPr>
          <a:xfrm>
            <a:off x="753209" y="925914"/>
            <a:ext cx="11037277" cy="5817822"/>
          </a:xfrm>
          <a:prstGeom prst="roundRect">
            <a:avLst/>
          </a:prstGeom>
          <a:noFill/>
          <a:ln w="38100">
            <a:solidFill>
              <a:srgbClr val="11AFB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
        <p:nvSpPr>
          <p:cNvPr id="20" name="Rectangle 19">
            <a:extLst>
              <a:ext uri="{FF2B5EF4-FFF2-40B4-BE49-F238E27FC236}">
                <a16:creationId xmlns:a16="http://schemas.microsoft.com/office/drawing/2014/main" id="{9011D242-FE08-4E02-81D3-ADDD90A1F234}"/>
              </a:ext>
            </a:extLst>
          </p:cNvPr>
          <p:cNvSpPr/>
          <p:nvPr/>
        </p:nvSpPr>
        <p:spPr>
          <a:xfrm>
            <a:off x="1225843" y="1008212"/>
            <a:ext cx="10284068"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Thấy Nam đi học về, bố âu yếm hỏi: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trai, kể cho bố nghe, hôm nay ở trường có gì vui không?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cười rạng rỡ, khoe: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về Quốc hiệu, Quốc kì Việt Nam. Thầy giáo khen con tích cực phát biểu và trả lời đúng,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Giỏi lắm! Con nói lại bố nghe. Quốc hiệu, Quốc kì nước ta là gì?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Quốc hiệu của nước ta là Cộng hòa xã hội chủ nghĩa Việt Nam; Quốc kì của nước ta là lá cờ đỏ có ngôi sao vàng năm cánh ở giữa,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hào hứng khoe tiếp: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Con được học hát Quốc ca Việt Nam. Quốc ca Việt Nam là bài “Tiến quân ca” do nhạc sĩ Văn Cao sáng tác. Thầy khen con thuộc lời, hát to, rõ ràng, diễn cảm, bố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Nam chợt thắc mắc: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À bố ơi, vì sao phải nghiêm trang khi chào cờ và hát Quốc ca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Bố giải thích: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r>
              <a:rPr kumimoji="0" lang="vi-VN" sz="2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Nghiêm trang khi chào cờ và hát Quốc ca là thể hiện tình yêu Tổ quốc niềm tự hào dân tộc, con ạ!</a:t>
            </a:r>
          </a:p>
        </p:txBody>
      </p:sp>
    </p:spTree>
    <p:extLst>
      <p:ext uri="{BB962C8B-B14F-4D97-AF65-F5344CB8AC3E}">
        <p14:creationId xmlns:p14="http://schemas.microsoft.com/office/powerpoint/2010/main" val="2501075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15478B-71CC-493D-88DE-CF436D171A1D}"/>
              </a:ext>
            </a:extLst>
          </p:cNvPr>
          <p:cNvPicPr>
            <a:picLocks noChangeAspect="1"/>
          </p:cNvPicPr>
          <p:nvPr/>
        </p:nvPicPr>
        <p:blipFill>
          <a:blip r:embed="rId2"/>
          <a:stretch>
            <a:fillRect/>
          </a:stretch>
        </p:blipFill>
        <p:spPr>
          <a:xfrm>
            <a:off x="540339" y="2087880"/>
            <a:ext cx="3031922" cy="3873743"/>
          </a:xfrm>
          <a:prstGeom prst="rect">
            <a:avLst/>
          </a:prstGeom>
        </p:spPr>
      </p:pic>
      <p:sp>
        <p:nvSpPr>
          <p:cNvPr id="8" name="Speech Bubble: Rectangle with Corners Rounded 7">
            <a:extLst>
              <a:ext uri="{FF2B5EF4-FFF2-40B4-BE49-F238E27FC236}">
                <a16:creationId xmlns:a16="http://schemas.microsoft.com/office/drawing/2014/main" id="{6C6B9BEC-41F3-4BBF-9936-03CA2845F570}"/>
              </a:ext>
            </a:extLst>
          </p:cNvPr>
          <p:cNvSpPr/>
          <p:nvPr/>
        </p:nvSpPr>
        <p:spPr>
          <a:xfrm flipH="1">
            <a:off x="4053840" y="244123"/>
            <a:ext cx="6670300"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 hiệu của nước ta là gì?</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9" name="Speech Bubble: Rectangle with Corners Rounded 8">
            <a:extLst>
              <a:ext uri="{FF2B5EF4-FFF2-40B4-BE49-F238E27FC236}">
                <a16:creationId xmlns:a16="http://schemas.microsoft.com/office/drawing/2014/main" id="{E84C2716-8BF7-4298-B8B4-CE703E267A3A}"/>
              </a:ext>
            </a:extLst>
          </p:cNvPr>
          <p:cNvSpPr/>
          <p:nvPr/>
        </p:nvSpPr>
        <p:spPr>
          <a:xfrm flipH="1">
            <a:off x="4053840" y="2047234"/>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Hãy</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mô</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tả</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Quốc</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kì</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a:t>
            </a:r>
            <a:r>
              <a:rPr lang="en-US" sz="3200" dirty="0" err="1">
                <a:solidFill>
                  <a:srgbClr val="00B050"/>
                </a:solidFill>
                <a:latin typeface="Times New Roman" panose="02020603050405020304" pitchFamily="18" charset="0"/>
                <a:ea typeface="Gadugi" panose="020B0502040204020203" pitchFamily="34" charset="0"/>
                <a:cs typeface="Times New Roman" panose="02020603050405020304" pitchFamily="18" charset="0"/>
              </a:rPr>
              <a:t>Việt</a:t>
            </a:r>
            <a:r>
              <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rPr>
              <a:t> Nam</a:t>
            </a:r>
          </a:p>
        </p:txBody>
      </p:sp>
      <p:sp>
        <p:nvSpPr>
          <p:cNvPr id="10" name="Speech Bubble: Rectangle with Corners Rounded 9">
            <a:extLst>
              <a:ext uri="{FF2B5EF4-FFF2-40B4-BE49-F238E27FC236}">
                <a16:creationId xmlns:a16="http://schemas.microsoft.com/office/drawing/2014/main" id="{EA6C0BDF-5ED3-496B-BCDD-9320256FC87B}"/>
              </a:ext>
            </a:extLst>
          </p:cNvPr>
          <p:cNvSpPr/>
          <p:nvPr/>
        </p:nvSpPr>
        <p:spPr>
          <a:xfrm flipH="1">
            <a:off x="4140200" y="3472301"/>
            <a:ext cx="658394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Nêu tên bài hát và tác giả Quốc ca Việt Nam</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
        <p:nvSpPr>
          <p:cNvPr id="11" name="Speech Bubble: Rectangle with Corners Rounded 10">
            <a:extLst>
              <a:ext uri="{FF2B5EF4-FFF2-40B4-BE49-F238E27FC236}">
                <a16:creationId xmlns:a16="http://schemas.microsoft.com/office/drawing/2014/main" id="{3FF34C29-5D76-4C36-86B6-2EA0835E01DB}"/>
              </a:ext>
            </a:extLst>
          </p:cNvPr>
          <p:cNvSpPr/>
          <p:nvPr/>
        </p:nvSpPr>
        <p:spPr>
          <a:xfrm flipH="1">
            <a:off x="4358640" y="5101388"/>
            <a:ext cx="6670300" cy="106600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B050"/>
                </a:solidFill>
                <a:latin typeface="Times New Roman" panose="02020603050405020304" pitchFamily="18" charset="0"/>
                <a:ea typeface="Gadugi" panose="020B0502040204020203" pitchFamily="34" charset="0"/>
                <a:cs typeface="Times New Roman" panose="02020603050405020304" pitchFamily="18" charset="0"/>
              </a:rPr>
              <a:t>Vì sao phải nghiêm trang khi chào cờ và hát Quốc ca</a:t>
            </a:r>
            <a:endParaRPr lang="en-US" sz="3200" dirty="0">
              <a:solidFill>
                <a:srgbClr val="00B050"/>
              </a:solidFill>
              <a:latin typeface="Times New Roman" panose="02020603050405020304" pitchFamily="18" charset="0"/>
              <a:ea typeface="Gadug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71154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97">
            <a:extLst>
              <a:ext uri="{FF2B5EF4-FFF2-40B4-BE49-F238E27FC236}">
                <a16:creationId xmlns:a16="http://schemas.microsoft.com/office/drawing/2014/main" id="{A98EF20B-05B9-4476-B7A3-F0ABBD6B6C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15" name="图片 96">
            <a:extLst>
              <a:ext uri="{FF2B5EF4-FFF2-40B4-BE49-F238E27FC236}">
                <a16:creationId xmlns:a16="http://schemas.microsoft.com/office/drawing/2014/main" id="{C6A4750F-D12F-4BC0-AA0F-E3ABBE442D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2" y="5910548"/>
            <a:ext cx="3585157" cy="947452"/>
          </a:xfrm>
          <a:prstGeom prst="rect">
            <a:avLst/>
          </a:prstGeom>
        </p:spPr>
      </p:pic>
      <p:sp>
        <p:nvSpPr>
          <p:cNvPr id="16" name="TextBox 15">
            <a:extLst>
              <a:ext uri="{FF2B5EF4-FFF2-40B4-BE49-F238E27FC236}">
                <a16:creationId xmlns:a16="http://schemas.microsoft.com/office/drawing/2014/main" id="{0AACFBFB-F6A0-4522-9C78-10373F343A21}"/>
              </a:ext>
            </a:extLst>
          </p:cNvPr>
          <p:cNvSpPr txBox="1"/>
          <p:nvPr/>
        </p:nvSpPr>
        <p:spPr>
          <a:xfrm>
            <a:off x="4886828" y="819478"/>
            <a:ext cx="395141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2F64"/>
                </a:solidFill>
                <a:effectLst/>
                <a:uLnTx/>
                <a:uFillTx/>
                <a:latin typeface="Times New Roman" panose="02020603050405020304" pitchFamily="18" charset="0"/>
                <a:cs typeface="Times New Roman" panose="02020603050405020304" pitchFamily="18" charset="0"/>
              </a:rPr>
              <a:t>CHIA SẺ</a:t>
            </a:r>
          </a:p>
        </p:txBody>
      </p:sp>
      <p:pic>
        <p:nvPicPr>
          <p:cNvPr id="17" name="Picture 2" descr="Cute Kids Thai Students Uniform Vector Stock Vector (Royalty Free)  1650159838">
            <a:extLst>
              <a:ext uri="{FF2B5EF4-FFF2-40B4-BE49-F238E27FC236}">
                <a16:creationId xmlns:a16="http://schemas.microsoft.com/office/drawing/2014/main" id="{B0EA5A67-997E-4ABE-9CAC-8BB4844DDE1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44" t="9527" r="72387" b="54833"/>
          <a:stretch/>
        </p:blipFill>
        <p:spPr bwMode="auto">
          <a:xfrm>
            <a:off x="4409446" y="2092612"/>
            <a:ext cx="1437019" cy="33832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te Kids Thai Students Uniform Vector Stock Vector (Royalty Free)  1650159838">
            <a:extLst>
              <a:ext uri="{FF2B5EF4-FFF2-40B4-BE49-F238E27FC236}">
                <a16:creationId xmlns:a16="http://schemas.microsoft.com/office/drawing/2014/main" id="{EAF1069B-805F-425D-AB47-03A5C3F314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3825" t="9130" r="11472" b="54406"/>
          <a:stretch/>
        </p:blipFill>
        <p:spPr bwMode="auto">
          <a:xfrm>
            <a:off x="6519409" y="2092612"/>
            <a:ext cx="1318014" cy="338328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a:extLst>
              <a:ext uri="{FF2B5EF4-FFF2-40B4-BE49-F238E27FC236}">
                <a16:creationId xmlns:a16="http://schemas.microsoft.com/office/drawing/2014/main" id="{1A2BF507-CA41-4A54-A4CD-07AD81013AF8}"/>
              </a:ext>
            </a:extLst>
          </p:cNvPr>
          <p:cNvGrpSpPr/>
          <p:nvPr/>
        </p:nvGrpSpPr>
        <p:grpSpPr>
          <a:xfrm>
            <a:off x="7698394" y="819478"/>
            <a:ext cx="2423861" cy="2011680"/>
            <a:chOff x="7686151" y="1417318"/>
            <a:chExt cx="2423861" cy="2011680"/>
          </a:xfrm>
        </p:grpSpPr>
        <p:pic>
          <p:nvPicPr>
            <p:cNvPr id="20" name="Picture 19" descr="Shape&#10;&#10;Description automatically generated">
              <a:extLst>
                <a:ext uri="{FF2B5EF4-FFF2-40B4-BE49-F238E27FC236}">
                  <a16:creationId xmlns:a16="http://schemas.microsoft.com/office/drawing/2014/main" id="{A9BABECB-55DB-4545-98F5-AA48D18A1172}"/>
                </a:ext>
              </a:extLst>
            </p:cNvPr>
            <p:cNvPicPr>
              <a:picLocks noChangeAspect="1"/>
            </p:cNvPicPr>
            <p:nvPr/>
          </p:nvPicPr>
          <p:blipFill rotWithShape="1">
            <a:blip r:embed="rId7">
              <a:extLst>
                <a:ext uri="{28A0092B-C50C-407E-A947-70E740481C1C}">
                  <a14:useLocalDpi xmlns:a14="http://schemas.microsoft.com/office/drawing/2010/main" val="0"/>
                </a:ext>
              </a:extLst>
            </a:blip>
            <a:srcRect l="59634" t="6666" r="3092" b="69663"/>
            <a:stretch/>
          </p:blipFill>
          <p:spPr>
            <a:xfrm>
              <a:off x="7686151" y="1417318"/>
              <a:ext cx="2369415" cy="2011680"/>
            </a:xfrm>
            <a:prstGeom prst="rect">
              <a:avLst/>
            </a:prstGeom>
          </p:spPr>
        </p:pic>
        <p:sp>
          <p:nvSpPr>
            <p:cNvPr id="21" name="TextBox 20">
              <a:extLst>
                <a:ext uri="{FF2B5EF4-FFF2-40B4-BE49-F238E27FC236}">
                  <a16:creationId xmlns:a16="http://schemas.microsoft.com/office/drawing/2014/main" id="{9448279C-E27A-4160-BF2E-A8E9B0D198AE}"/>
                </a:ext>
              </a:extLst>
            </p:cNvPr>
            <p:cNvSpPr txBox="1"/>
            <p:nvPr/>
          </p:nvSpPr>
          <p:spPr>
            <a:xfrm>
              <a:off x="8205081" y="1770188"/>
              <a:ext cx="190493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Nhận</a:t>
              </a:r>
              <a:r>
                <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00927C"/>
                  </a:solidFill>
                  <a:effectLst/>
                  <a:uLnTx/>
                  <a:uFillTx/>
                  <a:latin typeface="Times New Roman" panose="02020603050405020304" pitchFamily="18" charset="0"/>
                  <a:cs typeface="Times New Roman" panose="02020603050405020304" pitchFamily="18" charset="0"/>
                </a:rPr>
                <a:t>xét</a:t>
              </a:r>
              <a:endParaRPr kumimoji="0" lang="en-US" sz="3600" b="1" i="0" u="none" strike="noStrike" kern="1200" cap="none" spc="0" normalizeH="0" baseline="0" noProof="0" dirty="0">
                <a:ln>
                  <a:noFill/>
                </a:ln>
                <a:solidFill>
                  <a:srgbClr val="00927C"/>
                </a:solidFill>
                <a:effectLst/>
                <a:uLnTx/>
                <a:uFillTx/>
                <a:latin typeface="Times New Roman" panose="02020603050405020304" pitchFamily="18"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D1801D04-50FD-4D37-AFFC-6EBE5FB30F3B}"/>
              </a:ext>
            </a:extLst>
          </p:cNvPr>
          <p:cNvGrpSpPr/>
          <p:nvPr/>
        </p:nvGrpSpPr>
        <p:grpSpPr>
          <a:xfrm>
            <a:off x="2038587" y="697560"/>
            <a:ext cx="2616000" cy="1828800"/>
            <a:chOff x="1936266" y="1295400"/>
            <a:chExt cx="2616000" cy="1828800"/>
          </a:xfrm>
        </p:grpSpPr>
        <p:pic>
          <p:nvPicPr>
            <p:cNvPr id="23" name="Picture 22" descr="Shape&#10;&#10;Description automatically generated">
              <a:extLst>
                <a:ext uri="{FF2B5EF4-FFF2-40B4-BE49-F238E27FC236}">
                  <a16:creationId xmlns:a16="http://schemas.microsoft.com/office/drawing/2014/main" id="{A6BF8C92-7649-40A1-A66E-E26B3D1B077E}"/>
                </a:ext>
              </a:extLst>
            </p:cNvPr>
            <p:cNvPicPr>
              <a:picLocks noChangeAspect="1"/>
            </p:cNvPicPr>
            <p:nvPr/>
          </p:nvPicPr>
          <p:blipFill rotWithShape="1">
            <a:blip r:embed="rId7">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24" name="TextBox 23">
              <a:extLst>
                <a:ext uri="{FF2B5EF4-FFF2-40B4-BE49-F238E27FC236}">
                  <a16:creationId xmlns:a16="http://schemas.microsoft.com/office/drawing/2014/main" id="{985786A0-C5AA-4A12-B52E-8624661E20B3}"/>
                </a:ext>
              </a:extLst>
            </p:cNvPr>
            <p:cNvSpPr txBox="1"/>
            <p:nvPr/>
          </p:nvSpPr>
          <p:spPr>
            <a:xfrm>
              <a:off x="2076739" y="1648150"/>
              <a:ext cx="1975678"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Trình</a:t>
              </a:r>
              <a:r>
                <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rPr>
                <a:t> </a:t>
              </a:r>
              <a:r>
                <a:rPr kumimoji="0" lang="en-US" sz="3600" b="1" i="0" u="none" strike="noStrike" kern="1200" cap="none" spc="0" normalizeH="0" baseline="0" noProof="0" dirty="0" err="1">
                  <a:ln>
                    <a:noFill/>
                  </a:ln>
                  <a:solidFill>
                    <a:srgbClr val="A23AEA"/>
                  </a:solidFill>
                  <a:effectLst/>
                  <a:uLnTx/>
                  <a:uFillTx/>
                  <a:latin typeface="Times New Roman" panose="02020603050405020304" pitchFamily="18" charset="0"/>
                  <a:cs typeface="Times New Roman" panose="02020603050405020304" pitchFamily="18" charset="0"/>
                </a:rPr>
                <a:t>bày</a:t>
              </a:r>
              <a:endParaRPr kumimoji="0" lang="en-US" sz="3600" b="1" i="0" u="none" strike="noStrike" kern="1200" cap="none" spc="0" normalizeH="0" baseline="0" noProof="0" dirty="0">
                <a:ln>
                  <a:noFill/>
                </a:ln>
                <a:solidFill>
                  <a:srgbClr val="A23AEA"/>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76459055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p:cTn id="19" dur="500" decel="50000" fill="hold">
                                          <p:stCondLst>
                                            <p:cond delay="0"/>
                                          </p:stCondLst>
                                        </p:cTn>
                                        <p:tgtEl>
                                          <p:spTgt spid="16">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6">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6">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16">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6">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6">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6">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750"/>
                                        <p:tgtEl>
                                          <p:spTgt spid="17"/>
                                        </p:tgtEl>
                                      </p:cBhvr>
                                    </p:animEffect>
                                  </p:childTnLst>
                                </p:cTn>
                              </p:par>
                            </p:childTnLst>
                          </p:cTn>
                        </p:par>
                        <p:par>
                          <p:cTn id="32" fill="hold">
                            <p:stCondLst>
                              <p:cond delay="750"/>
                            </p:stCondLst>
                            <p:childTnLst>
                              <p:par>
                                <p:cTn id="33" presetID="6" presetClass="entr" presetSubtype="16"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circle(in)">
                                      <p:cBhvr>
                                        <p:cTn id="35" dur="75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750"/>
                                        <p:tgtEl>
                                          <p:spTgt spid="18"/>
                                        </p:tgtEl>
                                      </p:cBhvr>
                                    </p:animEffect>
                                  </p:childTnLst>
                                </p:cTn>
                              </p:par>
                            </p:childTnLst>
                          </p:cTn>
                        </p:par>
                        <p:par>
                          <p:cTn id="41" fill="hold">
                            <p:stCondLst>
                              <p:cond delay="750"/>
                            </p:stCondLst>
                            <p:childTnLst>
                              <p:par>
                                <p:cTn id="42" presetID="6" presetClass="entr" presetSubtype="1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circle(in)">
                                      <p:cBhvr>
                                        <p:cTn id="4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Quả</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trứng</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bí</a:t>
            </a:r>
            <a:r>
              <a:rPr lang="en-US" altLang="zh-CN" sz="3599"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 </a:t>
            </a:r>
            <a:r>
              <a:rPr lang="en-US" altLang="zh-CN" sz="3599" b="1" dirty="0" err="1">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ẩn</a:t>
            </a:r>
            <a:endParaRPr lang="zh-CN" altLang="en-US" sz="3599"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 name="Picture 1">
            <a:hlinkClick r:id="rId8"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11672" y="1985052"/>
            <a:ext cx="2700223" cy="2149157"/>
          </a:xfrm>
          <a:prstGeom prst="rect">
            <a:avLst/>
          </a:prstGeom>
        </p:spPr>
      </p:pic>
      <p:sp>
        <p:nvSpPr>
          <p:cNvPr id="11" name="文本框 18">
            <a:hlinkClick r:id="rId11" action="ppaction://hlinksldjump"/>
            <a:extLst>
              <a:ext uri="{FF2B5EF4-FFF2-40B4-BE49-F238E27FC236}">
                <a16:creationId xmlns:a16="http://schemas.microsoft.com/office/drawing/2014/main" id="{94AAAAED-4D83-41E3-BB60-D604328DBD4C}"/>
              </a:ext>
            </a:extLst>
          </p:cNvPr>
          <p:cNvSpPr txBox="1"/>
          <p:nvPr/>
        </p:nvSpPr>
        <p:spPr>
          <a:xfrm>
            <a:off x="3479501" y="3132033"/>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1</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3" name="Picture 22">
            <a:hlinkClick r:id="rId11"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067069" y="2031669"/>
            <a:ext cx="2583082" cy="2055922"/>
          </a:xfrm>
          <a:prstGeom prst="rect">
            <a:avLst/>
          </a:prstGeom>
        </p:spPr>
      </p:pic>
      <p:sp>
        <p:nvSpPr>
          <p:cNvPr id="24" name="文本框 18">
            <a:hlinkClick r:id="rId12" action="ppaction://hlinksldjump"/>
            <a:extLst>
              <a:ext uri="{FF2B5EF4-FFF2-40B4-BE49-F238E27FC236}">
                <a16:creationId xmlns:a16="http://schemas.microsoft.com/office/drawing/2014/main" id="{94AAAAED-4D83-41E3-BB60-D604328DBD4C}"/>
              </a:ext>
            </a:extLst>
          </p:cNvPr>
          <p:cNvSpPr txBox="1"/>
          <p:nvPr/>
        </p:nvSpPr>
        <p:spPr>
          <a:xfrm>
            <a:off x="6034658" y="3103448"/>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2</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25" name="Picture 24">
            <a:hlinkClick r:id="rId12" action="ppaction://hlinksldjump"/>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7466405" y="2065907"/>
            <a:ext cx="2540065" cy="2021684"/>
          </a:xfrm>
          <a:prstGeom prst="rect">
            <a:avLst/>
          </a:prstGeom>
        </p:spPr>
      </p:pic>
      <p:sp>
        <p:nvSpPr>
          <p:cNvPr id="26" name="文本框 18">
            <a:hlinkClick r:id="rId8" action="ppaction://hlinksldjump"/>
            <a:extLst>
              <a:ext uri="{FF2B5EF4-FFF2-40B4-BE49-F238E27FC236}">
                <a16:creationId xmlns:a16="http://schemas.microsoft.com/office/drawing/2014/main" id="{94AAAAED-4D83-41E3-BB60-D604328DBD4C}"/>
              </a:ext>
            </a:extLst>
          </p:cNvPr>
          <p:cNvSpPr txBox="1"/>
          <p:nvPr/>
        </p:nvSpPr>
        <p:spPr>
          <a:xfrm>
            <a:off x="8289168" y="3167815"/>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3</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6" name="Picture 15">
            <a:hlinkClick r:id="rId13" action="ppaction://hlinksldjump"/>
            <a:extLst>
              <a:ext uri="{FF2B5EF4-FFF2-40B4-BE49-F238E27FC236}">
                <a16:creationId xmlns:a16="http://schemas.microsoft.com/office/drawing/2014/main" id="{D725C4DA-8596-4FEF-9409-393F6802F044}"/>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9755206" y="2096831"/>
            <a:ext cx="2540065" cy="2021684"/>
          </a:xfrm>
          <a:prstGeom prst="rect">
            <a:avLst/>
          </a:prstGeom>
        </p:spPr>
      </p:pic>
      <p:sp>
        <p:nvSpPr>
          <p:cNvPr id="17" name="文本框 18">
            <a:hlinkClick r:id="rId8" action="ppaction://hlinksldjump"/>
            <a:extLst>
              <a:ext uri="{FF2B5EF4-FFF2-40B4-BE49-F238E27FC236}">
                <a16:creationId xmlns:a16="http://schemas.microsoft.com/office/drawing/2014/main" id="{885E4CD2-AC19-498D-860F-E034642ACB68}"/>
              </a:ext>
            </a:extLst>
          </p:cNvPr>
          <p:cNvSpPr txBox="1"/>
          <p:nvPr/>
        </p:nvSpPr>
        <p:spPr>
          <a:xfrm>
            <a:off x="10577969" y="3198739"/>
            <a:ext cx="647903" cy="923090"/>
          </a:xfrm>
          <a:prstGeom prst="rect">
            <a:avLst/>
          </a:prstGeom>
          <a:noFill/>
        </p:spPr>
        <p:txBody>
          <a:bodyPr wrap="square" rtlCol="0">
            <a:spAutoFit/>
          </a:bodyPr>
          <a:lstStyle/>
          <a:p>
            <a:pPr algn="ctr" defTabSz="914126"/>
            <a:r>
              <a:rPr lang="en-US" altLang="zh-CN" sz="5398" b="1"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rPr>
              <a:t>4</a:t>
            </a:r>
            <a:endParaRPr lang="zh-CN" altLang="en-US" sz="5398" dirty="0">
              <a:solidFill>
                <a:srgbClr val="C00000"/>
              </a:solidFill>
              <a:latin typeface="Times New Roman" panose="02020603050405020304" pitchFamily="18" charset="0"/>
              <a:ea typeface="仓耳今楷05-6763 W05" panose="02020400000000000000" pitchFamily="18" charset="-122"/>
              <a:cs typeface="Times New Roman" panose="02020603050405020304" pitchFamily="18" charset="0"/>
            </a:endParaRPr>
          </a:p>
        </p:txBody>
      </p:sp>
      <p:pic>
        <p:nvPicPr>
          <p:cNvPr id="19" name="图片 20">
            <a:extLst>
              <a:ext uri="{FF2B5EF4-FFF2-40B4-BE49-F238E27FC236}">
                <a16:creationId xmlns:a16="http://schemas.microsoft.com/office/drawing/2014/main" id="{D66C54B3-672B-459E-BB82-9EE546EBADE0}"/>
              </a:ext>
            </a:extLst>
          </p:cNvPr>
          <p:cNvPicPr>
            <a:picLocks noChangeAspect="1"/>
          </p:cNvPicPr>
          <p:nvPr/>
        </p:nvPicPr>
        <p:blipFill rotWithShape="1">
          <a:blip r:embed="rId5" cstate="screen"/>
          <a:srcRect/>
          <a:stretch>
            <a:fillRect/>
          </a:stretch>
        </p:blipFill>
        <p:spPr>
          <a:xfrm>
            <a:off x="265924" y="4118171"/>
            <a:ext cx="11936455" cy="2786205"/>
          </a:xfrm>
          <a:prstGeom prst="rect">
            <a:avLst/>
          </a:prstGeom>
        </p:spPr>
      </p:pic>
      <p:sp>
        <p:nvSpPr>
          <p:cNvPr id="3" name="Rectangle: Rounded Corners 2">
            <a:hlinkClick r:id="rId14" action="ppaction://hlinksldjump"/>
            <a:extLst>
              <a:ext uri="{FF2B5EF4-FFF2-40B4-BE49-F238E27FC236}">
                <a16:creationId xmlns:a16="http://schemas.microsoft.com/office/drawing/2014/main" id="{6E7899DA-25B8-49DE-8161-7086E18DB401}"/>
              </a:ext>
            </a:extLst>
          </p:cNvPr>
          <p:cNvSpPr/>
          <p:nvPr/>
        </p:nvSpPr>
        <p:spPr>
          <a:xfrm>
            <a:off x="10505440" y="142240"/>
            <a:ext cx="1473200" cy="5689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a:latin typeface="Times New Roman" panose="02020603050405020304" pitchFamily="18" charset="0"/>
                <a:cs typeface="Times New Roman" panose="02020603050405020304" pitchFamily="18" charset="0"/>
              </a:rPr>
              <a:t>Học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tiếp</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427641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11" restart="whenNotActive" fill="hold" evtFilter="cancelBubble" nodeType="interactiveSeq">
                <p:stCondLst>
                  <p:cond evt="onClick" delay="0">
                    <p:tgtEl>
                      <p:spTgt spid="23"/>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23"/>
                                        </p:tgtEl>
                                      </p:cBhvr>
                                    </p:animEffect>
                                    <p:set>
                                      <p:cBhvr>
                                        <p:cTn id="16" dur="1" fill="hold">
                                          <p:stCondLst>
                                            <p:cond delay="499"/>
                                          </p:stCondLst>
                                        </p:cTn>
                                        <p:tgtEl>
                                          <p:spTgt spid="2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24"/>
                                        </p:tgtEl>
                                      </p:cBhvr>
                                    </p:animEffect>
                                    <p:set>
                                      <p:cBhvr>
                                        <p:cTn id="1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9" restart="whenNotActive" fill="hold" evtFilter="cancelBubble" nodeType="interactiveSeq">
                <p:stCondLst>
                  <p:cond evt="onClick" delay="0">
                    <p:tgtEl>
                      <p:spTgt spid="16"/>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1" grpId="0"/>
      <p:bldP spid="24" grpId="0"/>
      <p:bldP spid="26" grpId="0"/>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824</Words>
  <Application>Microsoft Office PowerPoint</Application>
  <PresentationFormat>Widescreen</PresentationFormat>
  <Paragraphs>77</Paragraphs>
  <Slides>23</Slides>
  <Notes>9</Notes>
  <HiddenSlides>0</HiddenSlides>
  <MMClips>8</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微软雅黑</vt:lpstr>
      <vt:lpstr>宋体</vt:lpstr>
      <vt:lpstr>Arial</vt:lpstr>
      <vt:lpstr>Calibri</vt:lpstr>
      <vt:lpstr>Calibri Light</vt:lpstr>
      <vt:lpstr>等线</vt:lpstr>
      <vt:lpstr>Gadugi</vt:lpstr>
      <vt:lpstr>Times New Roman</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Windows User</cp:lastModifiedBy>
  <cp:revision>4</cp:revision>
  <dcterms:created xsi:type="dcterms:W3CDTF">2022-08-16T05:00:50Z</dcterms:created>
  <dcterms:modified xsi:type="dcterms:W3CDTF">2024-09-10T03:25:12Z</dcterms:modified>
</cp:coreProperties>
</file>