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2" r:id="rId2"/>
  </p:sldMasterIdLst>
  <p:sldIdLst>
    <p:sldId id="294" r:id="rId3"/>
    <p:sldId id="2641" r:id="rId4"/>
    <p:sldId id="295" r:id="rId5"/>
    <p:sldId id="296" r:id="rId6"/>
    <p:sldId id="2636" r:id="rId7"/>
    <p:sldId id="297" r:id="rId8"/>
    <p:sldId id="298" r:id="rId9"/>
    <p:sldId id="299" r:id="rId10"/>
    <p:sldId id="300" r:id="rId11"/>
    <p:sldId id="304" r:id="rId12"/>
    <p:sldId id="2637" r:id="rId13"/>
    <p:sldId id="305" r:id="rId14"/>
    <p:sldId id="2638" r:id="rId15"/>
    <p:sldId id="2640" r:id="rId16"/>
    <p:sldId id="2639" r:id="rId17"/>
    <p:sldId id="30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13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6756BE-F5F3-4619-97EB-AB322FDB1F87}"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54089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6756BE-F5F3-4619-97EB-AB322FDB1F87}"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34946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6756BE-F5F3-4619-97EB-AB322FDB1F87}"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781300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4216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7697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0631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9737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6834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0159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553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837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6756BE-F5F3-4619-97EB-AB322FDB1F87}"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476709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51364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30120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28208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9144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78067" y="2528965"/>
            <a:ext cx="2725028"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835017" y="1354415"/>
            <a:ext cx="350901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9990" y="142638"/>
            <a:ext cx="2060513"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9032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9144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78067" y="2528965"/>
            <a:ext cx="2725028"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835017" y="1354415"/>
            <a:ext cx="350901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89731" y="131199"/>
            <a:ext cx="7178648"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34992" y="4979321"/>
            <a:ext cx="2101070"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850389" y="441609"/>
            <a:ext cx="2275157"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39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9144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5313" y="678655"/>
            <a:ext cx="7093375"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6628219" y="182880"/>
            <a:ext cx="2121261"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77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9144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70217" y="182880"/>
            <a:ext cx="555498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7972" y="182881"/>
            <a:ext cx="1930037"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16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9144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78067" y="2528965"/>
            <a:ext cx="2725028"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835017" y="1354415"/>
            <a:ext cx="350901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34992" y="22861"/>
            <a:ext cx="7074017"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34992" y="4979321"/>
            <a:ext cx="2101070" cy="1796076"/>
          </a:xfrm>
          <a:prstGeom prst="rect">
            <a:avLst/>
          </a:prstGeom>
        </p:spPr>
      </p:pic>
    </p:spTree>
    <p:extLst>
      <p:ext uri="{BB962C8B-B14F-4D97-AF65-F5344CB8AC3E}">
        <p14:creationId xmlns:p14="http://schemas.microsoft.com/office/powerpoint/2010/main" val="8421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9144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744378" y="422910"/>
            <a:ext cx="7655243"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4368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6756BE-F5F3-4619-97EB-AB322FDB1F87}"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263423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6756BE-F5F3-4619-97EB-AB322FDB1F87}"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45894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6756BE-F5F3-4619-97EB-AB322FDB1F87}" type="datetimeFigureOut">
              <a:rPr lang="en-US" smtClean="0"/>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4062808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6756BE-F5F3-4619-97EB-AB322FDB1F87}" type="datetimeFigureOut">
              <a:rPr lang="en-US" smtClean="0"/>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85905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756BE-F5F3-4619-97EB-AB322FDB1F87}" type="datetimeFigureOut">
              <a:rPr lang="en-US" smtClean="0"/>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99428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6756BE-F5F3-4619-97EB-AB322FDB1F87}"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35944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6756BE-F5F3-4619-97EB-AB322FDB1F87}"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420208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A picture containing shape&#10;&#10;Description automatically generated">
            <a:extLst>
              <a:ext uri="{FF2B5EF4-FFF2-40B4-BE49-F238E27FC236}">
                <a16:creationId xmlns:a16="http://schemas.microsoft.com/office/drawing/2014/main" id="{0CB81BB6-D377-8118-0168-3D2034A8EBD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092994" y="104775"/>
            <a:ext cx="878681" cy="1171575"/>
          </a:xfrm>
          <a:prstGeom prst="rect">
            <a:avLst/>
          </a:prstGeom>
        </p:spPr>
      </p:pic>
    </p:spTree>
    <p:extLst>
      <p:ext uri="{BB962C8B-B14F-4D97-AF65-F5344CB8AC3E}">
        <p14:creationId xmlns:p14="http://schemas.microsoft.com/office/powerpoint/2010/main" val="18124899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744809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673" r:id="rId13"/>
    <p:sldLayoutId id="2147483674" r:id="rId14"/>
    <p:sldLayoutId id="2147483675" r:id="rId15"/>
    <p:sldLayoutId id="2147483678" r:id="rId16"/>
    <p:sldLayoutId id="214748367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4.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9144000" cy="5136356"/>
          </a:xfrm>
          <a:prstGeom prst="rect">
            <a:avLst/>
          </a:prstGeom>
        </p:spPr>
      </p:pic>
      <p:sp>
        <p:nvSpPr>
          <p:cNvPr id="2" name="Rounded Rectangle 3">
            <a:extLst>
              <a:ext uri="{FF2B5EF4-FFF2-40B4-BE49-F238E27FC236}">
                <a16:creationId xmlns:a16="http://schemas.microsoft.com/office/drawing/2014/main" id="{8AC7B5F6-DC6D-4683-BAAE-DA24196B6D98}"/>
              </a:ext>
            </a:extLst>
          </p:cNvPr>
          <p:cNvSpPr/>
          <p:nvPr/>
        </p:nvSpPr>
        <p:spPr>
          <a:xfrm>
            <a:off x="1257566" y="1341230"/>
            <a:ext cx="6869061" cy="2652127"/>
          </a:xfrm>
          <a:prstGeom prst="roundRect">
            <a:avLst/>
          </a:prstGeom>
          <a:solidFill>
            <a:srgbClr val="FFFFFF">
              <a:alpha val="81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46C9567B-2049-49A3-B50D-916EDCBB9D32}"/>
              </a:ext>
            </a:extLst>
          </p:cNvPr>
          <p:cNvSpPr txBox="1"/>
          <p:nvPr/>
        </p:nvSpPr>
        <p:spPr>
          <a:xfrm>
            <a:off x="1547782" y="1376948"/>
            <a:ext cx="6542121" cy="553998"/>
          </a:xfrm>
          <a:prstGeom prst="rect">
            <a:avLst/>
          </a:prstGeom>
          <a:noFill/>
        </p:spPr>
        <p:txBody>
          <a:bodyPr wrap="square" rtlCol="0">
            <a:spAutoFit/>
          </a:bodyPr>
          <a:lstStyle/>
          <a:p>
            <a:pPr algn="ctr" defTabSz="685800">
              <a:defRPr/>
            </a:pPr>
            <a:r>
              <a:rPr lang="en-US" sz="3000" b="1" dirty="0" err="1">
                <a:solidFill>
                  <a:prstClr val="black"/>
                </a:solidFill>
              </a:rPr>
              <a:t>Thứ</a:t>
            </a:r>
            <a:r>
              <a:rPr lang="en-US" sz="3000" b="1" dirty="0">
                <a:solidFill>
                  <a:prstClr val="black"/>
                </a:solidFill>
              </a:rPr>
              <a:t> … </a:t>
            </a:r>
            <a:r>
              <a:rPr lang="en-US" sz="3000" b="1" dirty="0" err="1">
                <a:solidFill>
                  <a:prstClr val="black"/>
                </a:solidFill>
              </a:rPr>
              <a:t>ngày</a:t>
            </a:r>
            <a:r>
              <a:rPr lang="en-US" sz="3000" b="1" dirty="0">
                <a:solidFill>
                  <a:prstClr val="black"/>
                </a:solidFill>
              </a:rPr>
              <a:t> … </a:t>
            </a:r>
            <a:r>
              <a:rPr lang="en-US" sz="3000" b="1" dirty="0" err="1">
                <a:solidFill>
                  <a:prstClr val="black"/>
                </a:solidFill>
              </a:rPr>
              <a:t>tháng</a:t>
            </a:r>
            <a:r>
              <a:rPr lang="en-US" sz="3000" b="1" dirty="0">
                <a:solidFill>
                  <a:prstClr val="black"/>
                </a:solidFill>
              </a:rPr>
              <a:t> … </a:t>
            </a:r>
            <a:r>
              <a:rPr lang="en-US" sz="3000" b="1" dirty="0" err="1">
                <a:solidFill>
                  <a:prstClr val="black"/>
                </a:solidFill>
              </a:rPr>
              <a:t>năm</a:t>
            </a:r>
            <a:r>
              <a:rPr lang="en-US" sz="3000" b="1" dirty="0">
                <a:solidFill>
                  <a:prstClr val="black"/>
                </a:solidFill>
              </a:rPr>
              <a:t> …</a:t>
            </a:r>
          </a:p>
        </p:txBody>
      </p:sp>
      <p:pic>
        <p:nvPicPr>
          <p:cNvPr id="10" name="Picture 9">
            <a:extLst>
              <a:ext uri="{FF2B5EF4-FFF2-40B4-BE49-F238E27FC236}">
                <a16:creationId xmlns:a16="http://schemas.microsoft.com/office/drawing/2014/main" id="{157D4C5B-3EC6-7C9A-BAAB-23617B930A45}"/>
              </a:ext>
            </a:extLst>
          </p:cNvPr>
          <p:cNvPicPr>
            <a:picLocks noChangeAspect="1"/>
          </p:cNvPicPr>
          <p:nvPr/>
        </p:nvPicPr>
        <p:blipFill>
          <a:blip r:embed="rId3"/>
          <a:stretch>
            <a:fillRect/>
          </a:stretch>
        </p:blipFill>
        <p:spPr>
          <a:xfrm>
            <a:off x="3149415" y="1872779"/>
            <a:ext cx="2816596" cy="626418"/>
          </a:xfrm>
          <a:prstGeom prst="rect">
            <a:avLst/>
          </a:prstGeom>
        </p:spPr>
      </p:pic>
      <p:pic>
        <p:nvPicPr>
          <p:cNvPr id="13" name="Picture 12">
            <a:extLst>
              <a:ext uri="{FF2B5EF4-FFF2-40B4-BE49-F238E27FC236}">
                <a16:creationId xmlns:a16="http://schemas.microsoft.com/office/drawing/2014/main" id="{A05BE61F-3830-0500-064E-01515C00AF17}"/>
              </a:ext>
            </a:extLst>
          </p:cNvPr>
          <p:cNvPicPr>
            <a:picLocks noChangeAspect="1"/>
          </p:cNvPicPr>
          <p:nvPr/>
        </p:nvPicPr>
        <p:blipFill>
          <a:blip r:embed="rId4"/>
          <a:stretch>
            <a:fillRect/>
          </a:stretch>
        </p:blipFill>
        <p:spPr>
          <a:xfrm>
            <a:off x="675168" y="2600281"/>
            <a:ext cx="7965114" cy="1028789"/>
          </a:xfrm>
          <a:prstGeom prst="rect">
            <a:avLst/>
          </a:prstGeom>
        </p:spPr>
      </p:pic>
    </p:spTree>
    <p:extLst>
      <p:ext uri="{BB962C8B-B14F-4D97-AF65-F5344CB8AC3E}">
        <p14:creationId xmlns:p14="http://schemas.microsoft.com/office/powerpoint/2010/main" val="98327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9144000" cy="5136356"/>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388627" y="1333501"/>
            <a:ext cx="8411870" cy="4551698"/>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prstClr val="white"/>
              </a:solidFill>
              <a:latin typeface="Calibri" panose="020F0502020204030204"/>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807426" y="1557203"/>
            <a:ext cx="7574272" cy="553998"/>
          </a:xfrm>
          <a:prstGeom prst="rect">
            <a:avLst/>
          </a:prstGeom>
          <a:noFill/>
        </p:spPr>
        <p:txBody>
          <a:bodyPr wrap="square">
            <a:spAutoFit/>
          </a:bodyPr>
          <a:lstStyle/>
          <a:p>
            <a:pPr algn="ctr" defTabSz="685800">
              <a:defRPr/>
            </a:pPr>
            <a:r>
              <a:rPr lang="en-US" sz="3000" dirty="0">
                <a:solidFill>
                  <a:prstClr val="black"/>
                </a:solidFill>
                <a:latin typeface="Cambria" panose="02040503050406030204" pitchFamily="18" charset="0"/>
                <a:ea typeface="Cambria" panose="02040503050406030204" pitchFamily="18" charset="0"/>
                <a:cs typeface="Arial" panose="020B0604020202020204" pitchFamily="34" charset="0"/>
              </a:rPr>
              <a:t>2. </a:t>
            </a:r>
            <a:r>
              <a:rPr lang="vi-VN" sz="3000" dirty="0">
                <a:solidFill>
                  <a:prstClr val="black"/>
                </a:solidFill>
                <a:latin typeface="Cambria" panose="02040503050406030204" pitchFamily="18" charset="0"/>
                <a:ea typeface="Cambria" panose="02040503050406030204" pitchFamily="18" charset="0"/>
                <a:cs typeface="Arial" panose="020B0604020202020204" pitchFamily="34" charset="0"/>
              </a:rPr>
              <a:t>Chọn </a:t>
            </a:r>
            <a:r>
              <a:rPr lang="vi-VN" sz="3000" i="1" dirty="0">
                <a:solidFill>
                  <a:prstClr val="black"/>
                </a:solidFill>
                <a:latin typeface="Cambria" panose="02040503050406030204" pitchFamily="18" charset="0"/>
                <a:ea typeface="Cambria" panose="02040503050406030204" pitchFamily="18" charset="0"/>
                <a:cs typeface="Arial" panose="020B0604020202020204" pitchFamily="34" charset="0"/>
              </a:rPr>
              <a:t>sơ</a:t>
            </a:r>
            <a:r>
              <a:rPr lang="vi-VN" sz="3000" dirty="0">
                <a:solidFill>
                  <a:prstClr val="black"/>
                </a:solidFill>
                <a:latin typeface="Cambria" panose="02040503050406030204" pitchFamily="18" charset="0"/>
                <a:ea typeface="Cambria" panose="02040503050406030204" pitchFamily="18" charset="0"/>
                <a:cs typeface="Arial" panose="020B0604020202020204" pitchFamily="34" charset="0"/>
              </a:rPr>
              <a:t> hoặc </a:t>
            </a:r>
            <a:r>
              <a:rPr lang="vi-VN" sz="3000" i="1" dirty="0">
                <a:solidFill>
                  <a:prstClr val="black"/>
                </a:solidFill>
                <a:latin typeface="Cambria" panose="02040503050406030204" pitchFamily="18" charset="0"/>
                <a:ea typeface="Cambria" panose="02040503050406030204" pitchFamily="18" charset="0"/>
                <a:cs typeface="Arial" panose="020B0604020202020204" pitchFamily="34" charset="0"/>
              </a:rPr>
              <a:t>xơ</a:t>
            </a:r>
            <a:r>
              <a:rPr lang="vi-VN" sz="3000" dirty="0">
                <a:solidFill>
                  <a:prstClr val="black"/>
                </a:solidFill>
                <a:latin typeface="Cambria" panose="02040503050406030204" pitchFamily="18" charset="0"/>
                <a:ea typeface="Cambria" panose="02040503050406030204" pitchFamily="18" charset="0"/>
                <a:cs typeface="Arial" panose="020B0604020202020204" pitchFamily="34" charset="0"/>
              </a:rPr>
              <a:t> thay cho ô vuông</a:t>
            </a:r>
            <a:endParaRPr lang="en-US" sz="30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783C719C-BF21-F68D-D8F9-EAF15BEE8C21}"/>
              </a:ext>
            </a:extLst>
          </p:cNvPr>
          <p:cNvPicPr>
            <a:picLocks noChangeAspect="1"/>
          </p:cNvPicPr>
          <p:nvPr/>
        </p:nvPicPr>
        <p:blipFill>
          <a:blip r:embed="rId3"/>
          <a:stretch>
            <a:fillRect/>
          </a:stretch>
        </p:blipFill>
        <p:spPr>
          <a:xfrm>
            <a:off x="1203722" y="2496740"/>
            <a:ext cx="7040166" cy="2092520"/>
          </a:xfrm>
          <a:prstGeom prst="rect">
            <a:avLst/>
          </a:prstGeom>
        </p:spPr>
      </p:pic>
      <p:sp>
        <p:nvSpPr>
          <p:cNvPr id="7" name="Rectangle: Rounded Corners 6">
            <a:extLst>
              <a:ext uri="{FF2B5EF4-FFF2-40B4-BE49-F238E27FC236}">
                <a16:creationId xmlns:a16="http://schemas.microsoft.com/office/drawing/2014/main" id="{44F3EC04-6036-9281-8884-66508512AE30}"/>
              </a:ext>
            </a:extLst>
          </p:cNvPr>
          <p:cNvSpPr/>
          <p:nvPr/>
        </p:nvSpPr>
        <p:spPr>
          <a:xfrm>
            <a:off x="1557338" y="3021806"/>
            <a:ext cx="421482" cy="2643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t>sơ</a:t>
            </a:r>
            <a:endParaRPr lang="en-US" sz="1500" b="1" dirty="0"/>
          </a:p>
        </p:txBody>
      </p:sp>
      <p:sp>
        <p:nvSpPr>
          <p:cNvPr id="8" name="Rectangle: Rounded Corners 7">
            <a:extLst>
              <a:ext uri="{FF2B5EF4-FFF2-40B4-BE49-F238E27FC236}">
                <a16:creationId xmlns:a16="http://schemas.microsoft.com/office/drawing/2014/main" id="{56731F95-1B9C-D289-733D-0A54EF2A7CC3}"/>
              </a:ext>
            </a:extLst>
          </p:cNvPr>
          <p:cNvSpPr/>
          <p:nvPr/>
        </p:nvSpPr>
        <p:spPr>
          <a:xfrm>
            <a:off x="3314700" y="2993231"/>
            <a:ext cx="421482" cy="2643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t>xơ</a:t>
            </a:r>
            <a:endParaRPr lang="en-US" sz="1500" b="1" dirty="0"/>
          </a:p>
        </p:txBody>
      </p:sp>
      <p:sp>
        <p:nvSpPr>
          <p:cNvPr id="10" name="Rectangle: Rounded Corners 9">
            <a:extLst>
              <a:ext uri="{FF2B5EF4-FFF2-40B4-BE49-F238E27FC236}">
                <a16:creationId xmlns:a16="http://schemas.microsoft.com/office/drawing/2014/main" id="{04B54073-FA33-5EA7-C2F0-68B993821F9A}"/>
              </a:ext>
            </a:extLst>
          </p:cNvPr>
          <p:cNvSpPr/>
          <p:nvPr/>
        </p:nvSpPr>
        <p:spPr>
          <a:xfrm>
            <a:off x="5050631" y="2986087"/>
            <a:ext cx="421482" cy="2643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t>sơ</a:t>
            </a:r>
            <a:endParaRPr lang="en-US" sz="1500" b="1" dirty="0"/>
          </a:p>
        </p:txBody>
      </p:sp>
      <p:sp>
        <p:nvSpPr>
          <p:cNvPr id="11" name="Rectangle: Rounded Corners 10">
            <a:extLst>
              <a:ext uri="{FF2B5EF4-FFF2-40B4-BE49-F238E27FC236}">
                <a16:creationId xmlns:a16="http://schemas.microsoft.com/office/drawing/2014/main" id="{26E7CCC2-BB2C-8CA4-FFD8-8AC43F3920BC}"/>
              </a:ext>
            </a:extLst>
          </p:cNvPr>
          <p:cNvSpPr/>
          <p:nvPr/>
        </p:nvSpPr>
        <p:spPr>
          <a:xfrm>
            <a:off x="6707981" y="3007518"/>
            <a:ext cx="421482" cy="2643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t>xơ</a:t>
            </a:r>
            <a:endParaRPr lang="en-US" sz="1500" b="1" dirty="0"/>
          </a:p>
        </p:txBody>
      </p:sp>
      <p:sp>
        <p:nvSpPr>
          <p:cNvPr id="12" name="Rectangle: Rounded Corners 11">
            <a:extLst>
              <a:ext uri="{FF2B5EF4-FFF2-40B4-BE49-F238E27FC236}">
                <a16:creationId xmlns:a16="http://schemas.microsoft.com/office/drawing/2014/main" id="{76D09F46-1198-BF78-276F-828717E73A16}"/>
              </a:ext>
            </a:extLst>
          </p:cNvPr>
          <p:cNvSpPr/>
          <p:nvPr/>
        </p:nvSpPr>
        <p:spPr>
          <a:xfrm>
            <a:off x="1571625" y="4164806"/>
            <a:ext cx="421482" cy="2643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t>sơ</a:t>
            </a:r>
            <a:endParaRPr lang="en-US" sz="1500" b="1" dirty="0"/>
          </a:p>
        </p:txBody>
      </p:sp>
      <p:sp>
        <p:nvSpPr>
          <p:cNvPr id="13" name="Rectangle: Rounded Corners 12">
            <a:extLst>
              <a:ext uri="{FF2B5EF4-FFF2-40B4-BE49-F238E27FC236}">
                <a16:creationId xmlns:a16="http://schemas.microsoft.com/office/drawing/2014/main" id="{F07AD479-4489-5587-689E-D95405AA8E9B}"/>
              </a:ext>
            </a:extLst>
          </p:cNvPr>
          <p:cNvSpPr/>
          <p:nvPr/>
        </p:nvSpPr>
        <p:spPr>
          <a:xfrm>
            <a:off x="3386138" y="4171950"/>
            <a:ext cx="421482" cy="2643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t>sơ</a:t>
            </a:r>
            <a:endParaRPr lang="en-US" sz="1500" b="1" dirty="0"/>
          </a:p>
        </p:txBody>
      </p:sp>
      <p:sp>
        <p:nvSpPr>
          <p:cNvPr id="14" name="Rectangle: Rounded Corners 13">
            <a:extLst>
              <a:ext uri="{FF2B5EF4-FFF2-40B4-BE49-F238E27FC236}">
                <a16:creationId xmlns:a16="http://schemas.microsoft.com/office/drawing/2014/main" id="{4B3E2805-F0E6-75B3-C769-83EDB2634806}"/>
              </a:ext>
            </a:extLst>
          </p:cNvPr>
          <p:cNvSpPr/>
          <p:nvPr/>
        </p:nvSpPr>
        <p:spPr>
          <a:xfrm>
            <a:off x="5022056" y="4179093"/>
            <a:ext cx="421482" cy="2643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t>xơ</a:t>
            </a:r>
            <a:endParaRPr lang="en-US" sz="1500" b="1" dirty="0"/>
          </a:p>
        </p:txBody>
      </p:sp>
      <p:sp>
        <p:nvSpPr>
          <p:cNvPr id="15" name="Rectangle: Rounded Corners 14">
            <a:extLst>
              <a:ext uri="{FF2B5EF4-FFF2-40B4-BE49-F238E27FC236}">
                <a16:creationId xmlns:a16="http://schemas.microsoft.com/office/drawing/2014/main" id="{D83B3F18-F50D-66F3-E6A1-5B6ACCE3CA1B}"/>
              </a:ext>
            </a:extLst>
          </p:cNvPr>
          <p:cNvSpPr/>
          <p:nvPr/>
        </p:nvSpPr>
        <p:spPr>
          <a:xfrm>
            <a:off x="6672263" y="4186237"/>
            <a:ext cx="421482" cy="2643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t>xơ</a:t>
            </a:r>
            <a:endParaRPr lang="en-US" sz="1500" b="1" dirty="0"/>
          </a:p>
        </p:txBody>
      </p:sp>
    </p:spTree>
    <p:extLst>
      <p:ext uri="{BB962C8B-B14F-4D97-AF65-F5344CB8AC3E}">
        <p14:creationId xmlns:p14="http://schemas.microsoft.com/office/powerpoint/2010/main" val="4271177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9144000" cy="5136356"/>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1780867" y="2280070"/>
            <a:ext cx="6113207" cy="3925406"/>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3433490" y="3085166"/>
            <a:ext cx="3390365" cy="1477328"/>
          </a:xfrm>
          <a:prstGeom prst="rect">
            <a:avLst/>
          </a:prstGeom>
          <a:noFill/>
        </p:spPr>
        <p:txBody>
          <a:bodyPr wrap="square" rtlCol="0">
            <a:spAutoFit/>
          </a:bodyPr>
          <a:lstStyle/>
          <a:p>
            <a:pPr algn="ctr" defTabSz="685800">
              <a:defRPr/>
            </a:pPr>
            <a:r>
              <a:rPr lang="en-US" sz="45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alibri" panose="020F0502020204030204"/>
              </a:rPr>
              <a:t>3. </a:t>
            </a:r>
            <a:r>
              <a:rPr lang="en-US" sz="45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alibri" panose="020F0502020204030204"/>
              </a:rPr>
              <a:t>Làm</a:t>
            </a:r>
            <a:r>
              <a:rPr lang="en-US" sz="45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alibri" panose="020F0502020204030204"/>
              </a:rPr>
              <a:t> </a:t>
            </a:r>
            <a:r>
              <a:rPr lang="en-US" sz="45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alibri" panose="020F0502020204030204"/>
              </a:rPr>
              <a:t>bài</a:t>
            </a:r>
            <a:r>
              <a:rPr lang="en-US" sz="45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alibri" panose="020F0502020204030204"/>
              </a:rPr>
              <a:t> </a:t>
            </a:r>
            <a:r>
              <a:rPr lang="en-US" sz="45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alibri" panose="020F0502020204030204"/>
              </a:rPr>
              <a:t>tập</a:t>
            </a:r>
            <a:r>
              <a:rPr lang="en-US" sz="45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alibri" panose="020F0502020204030204"/>
              </a:rPr>
              <a:t> a </a:t>
            </a:r>
            <a:r>
              <a:rPr lang="en-US" sz="45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alibri" panose="020F0502020204030204"/>
              </a:rPr>
              <a:t>hoặc</a:t>
            </a:r>
            <a:r>
              <a:rPr lang="en-US" sz="45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alibri" panose="020F0502020204030204"/>
              </a:rPr>
              <a:t> b</a:t>
            </a:r>
          </a:p>
        </p:txBody>
      </p:sp>
    </p:spTree>
    <p:extLst>
      <p:ext uri="{BB962C8B-B14F-4D97-AF65-F5344CB8AC3E}">
        <p14:creationId xmlns:p14="http://schemas.microsoft.com/office/powerpoint/2010/main" val="387100888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9144000" cy="5136356"/>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388627" y="1333501"/>
            <a:ext cx="8411870" cy="4551698"/>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prstClr val="white"/>
              </a:solidFill>
              <a:latin typeface="Calibri" panose="020F0502020204030204"/>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807426" y="1557204"/>
            <a:ext cx="7993071" cy="507831"/>
          </a:xfrm>
          <a:prstGeom prst="rect">
            <a:avLst/>
          </a:prstGeom>
          <a:noFill/>
        </p:spPr>
        <p:txBody>
          <a:bodyPr wrap="square">
            <a:spAutoFit/>
          </a:bodyPr>
          <a:lstStyle/>
          <a:p>
            <a:pPr defTabSz="685800">
              <a:defRPr/>
            </a:pPr>
            <a:r>
              <a:rPr lang="en-US" sz="2700" dirty="0">
                <a:solidFill>
                  <a:prstClr val="black"/>
                </a:solidFill>
                <a:latin typeface="Arial" panose="020B0604020202020204" pitchFamily="34" charset="0"/>
                <a:cs typeface="Arial" panose="020B0604020202020204" pitchFamily="34" charset="0"/>
              </a:rPr>
              <a:t>a. </a:t>
            </a:r>
            <a:r>
              <a:rPr lang="en-US" sz="2700" dirty="0" err="1">
                <a:solidFill>
                  <a:prstClr val="black"/>
                </a:solidFill>
                <a:latin typeface="Arial" panose="020B0604020202020204" pitchFamily="34" charset="0"/>
                <a:cs typeface="Arial" panose="020B0604020202020204" pitchFamily="34" charset="0"/>
              </a:rPr>
              <a:t>Chọn</a:t>
            </a:r>
            <a:r>
              <a:rPr lang="en-US" sz="2700" dirty="0">
                <a:solidFill>
                  <a:prstClr val="black"/>
                </a:solidFill>
                <a:latin typeface="Arial" panose="020B0604020202020204" pitchFamily="34" charset="0"/>
                <a:cs typeface="Arial" panose="020B0604020202020204" pitchFamily="34" charset="0"/>
              </a:rPr>
              <a:t> </a:t>
            </a:r>
            <a:r>
              <a:rPr lang="en-US" sz="2700" i="1" dirty="0">
                <a:solidFill>
                  <a:prstClr val="black"/>
                </a:solidFill>
                <a:latin typeface="Arial" panose="020B0604020202020204" pitchFamily="34" charset="0"/>
                <a:cs typeface="Arial" panose="020B0604020202020204" pitchFamily="34" charset="0"/>
              </a:rPr>
              <a:t>s</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hoặc</a:t>
            </a:r>
            <a:r>
              <a:rPr lang="en-US" sz="2700" dirty="0">
                <a:solidFill>
                  <a:prstClr val="black"/>
                </a:solidFill>
                <a:latin typeface="Arial" panose="020B0604020202020204" pitchFamily="34" charset="0"/>
                <a:cs typeface="Arial" panose="020B0604020202020204" pitchFamily="34" charset="0"/>
              </a:rPr>
              <a:t> </a:t>
            </a:r>
            <a:r>
              <a:rPr lang="en-US" sz="2700" i="1" dirty="0">
                <a:solidFill>
                  <a:prstClr val="black"/>
                </a:solidFill>
                <a:latin typeface="Arial" panose="020B0604020202020204" pitchFamily="34" charset="0"/>
                <a:cs typeface="Arial" panose="020B0604020202020204" pitchFamily="34" charset="0"/>
              </a:rPr>
              <a:t>x</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thay</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cho</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bông</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hoa</a:t>
            </a:r>
            <a:endParaRPr lang="en-US" sz="2700" dirty="0">
              <a:solidFill>
                <a:prstClr val="black"/>
              </a:solidFill>
              <a:latin typeface="Calibri" panose="020F0502020204030204"/>
              <a:cs typeface="Arial" panose="020B0604020202020204" pitchFamily="34" charset="0"/>
            </a:endParaRPr>
          </a:p>
        </p:txBody>
      </p:sp>
      <p:pic>
        <p:nvPicPr>
          <p:cNvPr id="5" name="Picture 4">
            <a:extLst>
              <a:ext uri="{FF2B5EF4-FFF2-40B4-BE49-F238E27FC236}">
                <a16:creationId xmlns:a16="http://schemas.microsoft.com/office/drawing/2014/main" id="{4AC79441-ACF6-4CD6-B2D4-853C225AF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848" y="1615217"/>
            <a:ext cx="466498" cy="447123"/>
          </a:xfrm>
          <a:prstGeom prst="rect">
            <a:avLst/>
          </a:prstGeom>
          <a:solidFill>
            <a:schemeClr val="bg1"/>
          </a:solidFill>
        </p:spPr>
      </p:pic>
      <p:sp>
        <p:nvSpPr>
          <p:cNvPr id="4" name="TextBox 3">
            <a:extLst>
              <a:ext uri="{FF2B5EF4-FFF2-40B4-BE49-F238E27FC236}">
                <a16:creationId xmlns:a16="http://schemas.microsoft.com/office/drawing/2014/main" id="{553BE306-B43B-9900-5058-26681D3A3E37}"/>
              </a:ext>
            </a:extLst>
          </p:cNvPr>
          <p:cNvSpPr txBox="1"/>
          <p:nvPr/>
        </p:nvSpPr>
        <p:spPr>
          <a:xfrm>
            <a:off x="821532" y="2200275"/>
            <a:ext cx="7750969" cy="2677656"/>
          </a:xfrm>
          <a:prstGeom prst="rect">
            <a:avLst/>
          </a:prstGeom>
          <a:noFill/>
        </p:spPr>
        <p:txBody>
          <a:bodyPr wrap="square" rtlCol="0">
            <a:spAutoFit/>
          </a:bodyPr>
          <a:lstStyle/>
          <a:p>
            <a:pPr algn="just"/>
            <a:r>
              <a:rPr lang="vi-VN" sz="2400" dirty="0">
                <a:latin typeface="Calibri" panose="020F0502020204030204" pitchFamily="34" charset="0"/>
                <a:cs typeface="Calibri" panose="020F0502020204030204" pitchFamily="34" charset="0"/>
              </a:rPr>
              <a:t>Rừng Tây Nguyên đẹp vì cảnh</a:t>
            </a:r>
            <a:r>
              <a:rPr lang="en-US" sz="2400"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s</a:t>
            </a:r>
            <a:r>
              <a:rPr lang="vi-VN" sz="2400" dirty="0">
                <a:latin typeface="Calibri" panose="020F0502020204030204" pitchFamily="34" charset="0"/>
                <a:cs typeface="Calibri" panose="020F0502020204030204" pitchFamily="34" charset="0"/>
              </a:rPr>
              <a:t>ắc thiên nhiên. Khi những cơn mưa đầu mùa đổ</a:t>
            </a:r>
            <a:r>
              <a:rPr lang="en-US" sz="2400" dirty="0">
                <a:latin typeface="Calibri" panose="020F0502020204030204" pitchFamily="34" charset="0"/>
                <a:cs typeface="Calibri" panose="020F0502020204030204" pitchFamily="34" charset="0"/>
              </a:rPr>
              <a:t>   x</a:t>
            </a:r>
            <a:r>
              <a:rPr lang="vi-VN" sz="2400" dirty="0">
                <a:latin typeface="Calibri" panose="020F0502020204030204" pitchFamily="34" charset="0"/>
                <a:cs typeface="Calibri" panose="020F0502020204030204" pitchFamily="34" charset="0"/>
              </a:rPr>
              <a:t>uống, bầu trời vẫn trong. Rừng mát mẻ,</a:t>
            </a:r>
            <a:r>
              <a:rPr lang="en-US" sz="2400"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x</a:t>
            </a:r>
            <a:r>
              <a:rPr lang="vi-VN" sz="2400" dirty="0">
                <a:latin typeface="Calibri" panose="020F0502020204030204" pitchFamily="34" charset="0"/>
                <a:cs typeface="Calibri" panose="020F0502020204030204" pitchFamily="34" charset="0"/>
              </a:rPr>
              <a:t>anh tươi. Các đồi gianh vươn lên và cỏ non bò lan ra mặt </a:t>
            </a:r>
            <a:r>
              <a:rPr lang="en-US" sz="2400" dirty="0">
                <a:latin typeface="Calibri" panose="020F0502020204030204" pitchFamily="34" charset="0"/>
                <a:cs typeface="Calibri" panose="020F0502020204030204" pitchFamily="34" charset="0"/>
              </a:rPr>
              <a:t>  s</a:t>
            </a:r>
            <a:r>
              <a:rPr lang="vi-VN" sz="2400" dirty="0">
                <a:latin typeface="Calibri" panose="020F0502020204030204" pitchFamily="34" charset="0"/>
                <a:cs typeface="Calibri" panose="020F0502020204030204" pitchFamily="34" charset="0"/>
              </a:rPr>
              <a:t>uối, như choàng cho rừng một chiếc khăn lấp lánh kim cương. Mặt trời</a:t>
            </a:r>
            <a:r>
              <a:rPr lang="en-US" sz="2400" dirty="0">
                <a:latin typeface="Calibri" panose="020F0502020204030204" pitchFamily="34" charset="0"/>
                <a:cs typeface="Calibri" panose="020F0502020204030204" pitchFamily="34" charset="0"/>
              </a:rPr>
              <a:t>  x</a:t>
            </a:r>
            <a:r>
              <a:rPr lang="vi-VN" sz="2400" dirty="0">
                <a:latin typeface="Calibri" panose="020F0502020204030204" pitchFamily="34" charset="0"/>
                <a:cs typeface="Calibri" panose="020F0502020204030204" pitchFamily="34" charset="0"/>
              </a:rPr>
              <a:t>uyên qua kẽ lá,</a:t>
            </a:r>
            <a:r>
              <a:rPr lang="en-US" sz="2400" dirty="0">
                <a:latin typeface="Calibri" panose="020F0502020204030204" pitchFamily="34" charset="0"/>
                <a:cs typeface="Calibri" panose="020F0502020204030204" pitchFamily="34" charset="0"/>
              </a:rPr>
              <a:t>  s</a:t>
            </a:r>
            <a:r>
              <a:rPr lang="vi-VN" sz="2400" dirty="0">
                <a:latin typeface="Calibri" panose="020F0502020204030204" pitchFamily="34" charset="0"/>
                <a:cs typeface="Calibri" panose="020F0502020204030204" pitchFamily="34" charset="0"/>
              </a:rPr>
              <a:t>ưởi ấm những con </a:t>
            </a:r>
            <a:r>
              <a:rPr lang="en-US" sz="2400" dirty="0">
                <a:latin typeface="Calibri" panose="020F0502020204030204" pitchFamily="34" charset="0"/>
                <a:cs typeface="Calibri" panose="020F0502020204030204" pitchFamily="34" charset="0"/>
              </a:rPr>
              <a:t> s</a:t>
            </a:r>
            <a:r>
              <a:rPr lang="vi-VN" sz="2400" dirty="0">
                <a:latin typeface="Calibri" panose="020F0502020204030204" pitchFamily="34" charset="0"/>
                <a:cs typeface="Calibri" panose="020F0502020204030204" pitchFamily="34" charset="0"/>
              </a:rPr>
              <a:t>uối trong vắt.</a:t>
            </a:r>
          </a:p>
          <a:p>
            <a:pPr algn="r"/>
            <a:r>
              <a:rPr lang="vi-VN" sz="2400" dirty="0">
                <a:latin typeface="Calibri" panose="020F0502020204030204" pitchFamily="34" charset="0"/>
                <a:cs typeface="Calibri" panose="020F0502020204030204" pitchFamily="34" charset="0"/>
              </a:rPr>
              <a:t>(Theo Ay Dun và Lê Tấn)</a:t>
            </a:r>
          </a:p>
        </p:txBody>
      </p:sp>
      <p:pic>
        <p:nvPicPr>
          <p:cNvPr id="6" name="Picture 5">
            <a:extLst>
              <a:ext uri="{FF2B5EF4-FFF2-40B4-BE49-F238E27FC236}">
                <a16:creationId xmlns:a16="http://schemas.microsoft.com/office/drawing/2014/main" id="{00AC2076-518C-E19E-DEF3-D9F05B8E51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1961" y="2279258"/>
            <a:ext cx="297713" cy="285348"/>
          </a:xfrm>
          <a:prstGeom prst="rect">
            <a:avLst/>
          </a:prstGeom>
          <a:solidFill>
            <a:schemeClr val="bg1"/>
          </a:solidFill>
        </p:spPr>
      </p:pic>
      <p:pic>
        <p:nvPicPr>
          <p:cNvPr id="7" name="Picture 6">
            <a:extLst>
              <a:ext uri="{FF2B5EF4-FFF2-40B4-BE49-F238E27FC236}">
                <a16:creationId xmlns:a16="http://schemas.microsoft.com/office/drawing/2014/main" id="{9A47BDD7-CA30-F8ED-482A-ED761285C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529" y="2636446"/>
            <a:ext cx="297713" cy="285348"/>
          </a:xfrm>
          <a:prstGeom prst="rect">
            <a:avLst/>
          </a:prstGeom>
          <a:solidFill>
            <a:schemeClr val="bg1"/>
          </a:solidFill>
        </p:spPr>
      </p:pic>
      <p:pic>
        <p:nvPicPr>
          <p:cNvPr id="8" name="Picture 7">
            <a:extLst>
              <a:ext uri="{FF2B5EF4-FFF2-40B4-BE49-F238E27FC236}">
                <a16:creationId xmlns:a16="http://schemas.microsoft.com/office/drawing/2014/main" id="{DE7E1634-73A3-0C09-1115-A32A27936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667" y="3036496"/>
            <a:ext cx="297713" cy="285348"/>
          </a:xfrm>
          <a:prstGeom prst="rect">
            <a:avLst/>
          </a:prstGeom>
          <a:solidFill>
            <a:schemeClr val="bg1"/>
          </a:solidFill>
        </p:spPr>
      </p:pic>
      <p:pic>
        <p:nvPicPr>
          <p:cNvPr id="13" name="Picture 12">
            <a:extLst>
              <a:ext uri="{FF2B5EF4-FFF2-40B4-BE49-F238E27FC236}">
                <a16:creationId xmlns:a16="http://schemas.microsoft.com/office/drawing/2014/main" id="{41FA6559-7306-D5C9-556F-94220C552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673" y="3379396"/>
            <a:ext cx="297713" cy="285348"/>
          </a:xfrm>
          <a:prstGeom prst="rect">
            <a:avLst/>
          </a:prstGeom>
          <a:solidFill>
            <a:schemeClr val="bg1"/>
          </a:solidFill>
        </p:spPr>
      </p:pic>
      <p:pic>
        <p:nvPicPr>
          <p:cNvPr id="14" name="Picture 13">
            <a:extLst>
              <a:ext uri="{FF2B5EF4-FFF2-40B4-BE49-F238E27FC236}">
                <a16:creationId xmlns:a16="http://schemas.microsoft.com/office/drawing/2014/main" id="{353F9958-1740-A4CE-97E0-6D6A8C11A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6004" y="3758015"/>
            <a:ext cx="297713" cy="285348"/>
          </a:xfrm>
          <a:prstGeom prst="rect">
            <a:avLst/>
          </a:prstGeom>
          <a:solidFill>
            <a:schemeClr val="bg1"/>
          </a:solidFill>
        </p:spPr>
      </p:pic>
      <p:pic>
        <p:nvPicPr>
          <p:cNvPr id="15" name="Picture 14">
            <a:extLst>
              <a:ext uri="{FF2B5EF4-FFF2-40B4-BE49-F238E27FC236}">
                <a16:creationId xmlns:a16="http://schemas.microsoft.com/office/drawing/2014/main" id="{A72F7B2A-3D00-7C9E-02DC-25F1DBC54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3423" y="3772302"/>
            <a:ext cx="297713" cy="285348"/>
          </a:xfrm>
          <a:prstGeom prst="rect">
            <a:avLst/>
          </a:prstGeom>
          <a:solidFill>
            <a:schemeClr val="bg1"/>
          </a:solidFill>
        </p:spPr>
      </p:pic>
      <p:pic>
        <p:nvPicPr>
          <p:cNvPr id="16" name="Picture 15">
            <a:extLst>
              <a:ext uri="{FF2B5EF4-FFF2-40B4-BE49-F238E27FC236}">
                <a16:creationId xmlns:a16="http://schemas.microsoft.com/office/drawing/2014/main" id="{F50974ED-7F81-AAF4-29B3-D13D41829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186" y="3750871"/>
            <a:ext cx="297713" cy="285348"/>
          </a:xfrm>
          <a:prstGeom prst="rect">
            <a:avLst/>
          </a:prstGeom>
          <a:solidFill>
            <a:schemeClr val="bg1"/>
          </a:solidFill>
        </p:spPr>
      </p:pic>
    </p:spTree>
    <p:extLst>
      <p:ext uri="{BB962C8B-B14F-4D97-AF65-F5344CB8AC3E}">
        <p14:creationId xmlns:p14="http://schemas.microsoft.com/office/powerpoint/2010/main" val="1460205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9144000" cy="5136356"/>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388627" y="1333501"/>
            <a:ext cx="8411870" cy="4551698"/>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prstClr val="white"/>
              </a:solidFill>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807426" y="1557204"/>
            <a:ext cx="7993071" cy="507831"/>
          </a:xfrm>
          <a:prstGeom prst="rect">
            <a:avLst/>
          </a:prstGeom>
          <a:noFill/>
        </p:spPr>
        <p:txBody>
          <a:bodyPr wrap="square">
            <a:spAutoFit/>
          </a:bodyPr>
          <a:lstStyle/>
          <a:p>
            <a:pPr defTabSz="685800">
              <a:defRPr/>
            </a:pPr>
            <a:r>
              <a:rPr lang="en-US" sz="2700" dirty="0">
                <a:solidFill>
                  <a:prstClr val="black"/>
                </a:solidFill>
                <a:cs typeface="Arial" panose="020B0604020202020204" pitchFamily="34" charset="0"/>
              </a:rPr>
              <a:t>b. </a:t>
            </a:r>
            <a:r>
              <a:rPr lang="en-US" sz="2700" dirty="0" err="1">
                <a:solidFill>
                  <a:prstClr val="black"/>
                </a:solidFill>
                <a:cs typeface="Arial" panose="020B0604020202020204" pitchFamily="34" charset="0"/>
              </a:rPr>
              <a:t>Chọn</a:t>
            </a:r>
            <a:r>
              <a:rPr lang="en-US" sz="2700" dirty="0">
                <a:solidFill>
                  <a:prstClr val="black"/>
                </a:solidFill>
                <a:cs typeface="Arial" panose="020B0604020202020204" pitchFamily="34" charset="0"/>
              </a:rPr>
              <a:t> </a:t>
            </a:r>
            <a:r>
              <a:rPr lang="en-US" sz="2700" i="1" dirty="0" err="1">
                <a:solidFill>
                  <a:prstClr val="black"/>
                </a:solidFill>
                <a:cs typeface="Arial" panose="020B0604020202020204" pitchFamily="34" charset="0"/>
              </a:rPr>
              <a:t>dấu</a:t>
            </a:r>
            <a:r>
              <a:rPr lang="en-US" sz="2700" i="1" dirty="0">
                <a:solidFill>
                  <a:prstClr val="black"/>
                </a:solidFill>
                <a:cs typeface="Arial" panose="020B0604020202020204" pitchFamily="34" charset="0"/>
              </a:rPr>
              <a:t> </a:t>
            </a:r>
            <a:r>
              <a:rPr lang="en-US" sz="2700" i="1" dirty="0" err="1">
                <a:solidFill>
                  <a:prstClr val="black"/>
                </a:solidFill>
                <a:cs typeface="Arial" panose="020B0604020202020204" pitchFamily="34" charset="0"/>
              </a:rPr>
              <a:t>hỏi</a:t>
            </a:r>
            <a:r>
              <a:rPr lang="en-US" sz="2700" i="1" dirty="0">
                <a:solidFill>
                  <a:prstClr val="black"/>
                </a:solidFill>
                <a:cs typeface="Arial" panose="020B0604020202020204" pitchFamily="34" charset="0"/>
              </a:rPr>
              <a:t> </a:t>
            </a:r>
            <a:r>
              <a:rPr lang="en-US" sz="2700" dirty="0" err="1">
                <a:solidFill>
                  <a:prstClr val="black"/>
                </a:solidFill>
                <a:cs typeface="Arial" panose="020B0604020202020204" pitchFamily="34" charset="0"/>
              </a:rPr>
              <a:t>hoặc</a:t>
            </a:r>
            <a:r>
              <a:rPr lang="en-US" sz="2700" dirty="0">
                <a:solidFill>
                  <a:prstClr val="black"/>
                </a:solidFill>
                <a:cs typeface="Arial" panose="020B0604020202020204" pitchFamily="34" charset="0"/>
              </a:rPr>
              <a:t> </a:t>
            </a:r>
            <a:r>
              <a:rPr lang="en-US" sz="2700" i="1" dirty="0" err="1">
                <a:solidFill>
                  <a:prstClr val="black"/>
                </a:solidFill>
                <a:cs typeface="Arial" panose="020B0604020202020204" pitchFamily="34" charset="0"/>
              </a:rPr>
              <a:t>dấu</a:t>
            </a:r>
            <a:r>
              <a:rPr lang="en-US" sz="2700" i="1" dirty="0">
                <a:solidFill>
                  <a:prstClr val="black"/>
                </a:solidFill>
                <a:cs typeface="Arial" panose="020B0604020202020204" pitchFamily="34" charset="0"/>
              </a:rPr>
              <a:t> </a:t>
            </a:r>
            <a:r>
              <a:rPr lang="en-US" sz="2700" i="1" dirty="0" err="1">
                <a:solidFill>
                  <a:prstClr val="black"/>
                </a:solidFill>
                <a:cs typeface="Arial" panose="020B0604020202020204" pitchFamily="34" charset="0"/>
              </a:rPr>
              <a:t>ngã</a:t>
            </a:r>
            <a:r>
              <a:rPr lang="en-US" sz="2700" i="1" dirty="0">
                <a:solidFill>
                  <a:prstClr val="black"/>
                </a:solidFill>
                <a:cs typeface="Arial" panose="020B0604020202020204" pitchFamily="34" charset="0"/>
              </a:rPr>
              <a:t> </a:t>
            </a:r>
            <a:r>
              <a:rPr lang="en-US" sz="2700" dirty="0" err="1">
                <a:solidFill>
                  <a:prstClr val="black"/>
                </a:solidFill>
                <a:cs typeface="Arial" panose="020B0604020202020204" pitchFamily="34" charset="0"/>
              </a:rPr>
              <a:t>cho</a:t>
            </a:r>
            <a:r>
              <a:rPr lang="en-US" sz="2700" dirty="0">
                <a:solidFill>
                  <a:prstClr val="black"/>
                </a:solidFill>
                <a:cs typeface="Arial" panose="020B0604020202020204" pitchFamily="34" charset="0"/>
              </a:rPr>
              <a:t> </a:t>
            </a:r>
            <a:r>
              <a:rPr lang="en-US" sz="2700" dirty="0" err="1">
                <a:solidFill>
                  <a:prstClr val="black"/>
                </a:solidFill>
                <a:cs typeface="Arial" panose="020B0604020202020204" pitchFamily="34" charset="0"/>
              </a:rPr>
              <a:t>chữ</a:t>
            </a:r>
            <a:r>
              <a:rPr lang="en-US" sz="2700" dirty="0">
                <a:solidFill>
                  <a:prstClr val="black"/>
                </a:solidFill>
                <a:cs typeface="Arial" panose="020B0604020202020204" pitchFamily="34" charset="0"/>
              </a:rPr>
              <a:t> in </a:t>
            </a:r>
            <a:r>
              <a:rPr lang="en-US" sz="2700" dirty="0" err="1">
                <a:solidFill>
                  <a:prstClr val="black"/>
                </a:solidFill>
                <a:cs typeface="Arial" panose="020B0604020202020204" pitchFamily="34" charset="0"/>
              </a:rPr>
              <a:t>đậm</a:t>
            </a:r>
            <a:r>
              <a:rPr lang="en-US" sz="2700" dirty="0">
                <a:solidFill>
                  <a:prstClr val="black"/>
                </a:solidFill>
                <a:cs typeface="Arial" panose="020B0604020202020204" pitchFamily="34" charset="0"/>
              </a:rPr>
              <a:t>.</a:t>
            </a:r>
          </a:p>
        </p:txBody>
      </p:sp>
      <p:sp>
        <p:nvSpPr>
          <p:cNvPr id="4" name="TextBox 3">
            <a:extLst>
              <a:ext uri="{FF2B5EF4-FFF2-40B4-BE49-F238E27FC236}">
                <a16:creationId xmlns:a16="http://schemas.microsoft.com/office/drawing/2014/main" id="{553BE306-B43B-9900-5058-26681D3A3E37}"/>
              </a:ext>
            </a:extLst>
          </p:cNvPr>
          <p:cNvSpPr txBox="1"/>
          <p:nvPr/>
        </p:nvSpPr>
        <p:spPr>
          <a:xfrm>
            <a:off x="821532" y="2200275"/>
            <a:ext cx="7750969" cy="2308324"/>
          </a:xfrm>
          <a:prstGeom prst="rect">
            <a:avLst/>
          </a:prstGeom>
          <a:noFill/>
        </p:spPr>
        <p:txBody>
          <a:bodyPr wrap="square"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Dọc theo bờ vịnh Hạ Long, trên bến Đoan, bến Tàu hay </a:t>
            </a:r>
            <a:r>
              <a:rPr lang="vi-VN" sz="2400" b="1" dirty="0">
                <a:solidFill>
                  <a:prstClr val="black"/>
                </a:solidFill>
                <a:latin typeface="Calibri" panose="020F0502020204030204" pitchFamily="34" charset="0"/>
                <a:cs typeface="Calibri" panose="020F0502020204030204" pitchFamily="34" charset="0"/>
              </a:rPr>
              <a:t>cang</a:t>
            </a:r>
            <a:r>
              <a:rPr lang="vi-VN" sz="2400" dirty="0">
                <a:solidFill>
                  <a:prstClr val="black"/>
                </a:solidFill>
                <a:latin typeface="Calibri" panose="020F0502020204030204" pitchFamily="34" charset="0"/>
                <a:cs typeface="Calibri" panose="020F0502020204030204" pitchFamily="34" charset="0"/>
              </a:rPr>
              <a:t> Mới, </a:t>
            </a:r>
            <a:r>
              <a:rPr lang="vi-VN" sz="2400" b="1" dirty="0">
                <a:solidFill>
                  <a:prstClr val="black"/>
                </a:solidFill>
                <a:latin typeface="Calibri" panose="020F0502020204030204" pitchFamily="34" charset="0"/>
                <a:cs typeface="Calibri" panose="020F0502020204030204" pitchFamily="34" charset="0"/>
              </a:rPr>
              <a:t>nhưng</a:t>
            </a:r>
            <a:r>
              <a:rPr lang="vi-VN" sz="2400" dirty="0">
                <a:solidFill>
                  <a:prstClr val="black"/>
                </a:solidFill>
                <a:latin typeface="Calibri" panose="020F0502020204030204" pitchFamily="34" charset="0"/>
                <a:cs typeface="Calibri" panose="020F0502020204030204" pitchFamily="34" charset="0"/>
              </a:rPr>
              <a:t> đoàn thuyền đánh cá </a:t>
            </a:r>
            <a:r>
              <a:rPr lang="vi-VN" sz="2400" b="1" dirty="0">
                <a:solidFill>
                  <a:prstClr val="black"/>
                </a:solidFill>
                <a:latin typeface="Calibri" panose="020F0502020204030204" pitchFamily="34" charset="0"/>
                <a:cs typeface="Calibri" panose="020F0502020204030204" pitchFamily="34" charset="0"/>
              </a:rPr>
              <a:t>re</a:t>
            </a:r>
            <a:r>
              <a:rPr lang="vi-VN" sz="2400" dirty="0">
                <a:solidFill>
                  <a:prstClr val="black"/>
                </a:solidFill>
                <a:latin typeface="Calibri" panose="020F0502020204030204" pitchFamily="34" charset="0"/>
                <a:cs typeface="Calibri" panose="020F0502020204030204" pitchFamily="34" charset="0"/>
              </a:rPr>
              <a:t> màn sương bạc nối đuôi nhau cập bến. Những cánh buồm ướt át như </a:t>
            </a:r>
            <a:r>
              <a:rPr lang="vi-VN" sz="2400" b="1" dirty="0">
                <a:solidFill>
                  <a:prstClr val="black"/>
                </a:solidFill>
                <a:latin typeface="Calibri" panose="020F0502020204030204" pitchFamily="34" charset="0"/>
                <a:cs typeface="Calibri" panose="020F0502020204030204" pitchFamily="34" charset="0"/>
              </a:rPr>
              <a:t>nhưng</a:t>
            </a:r>
            <a:r>
              <a:rPr lang="vi-VN" sz="2400" dirty="0">
                <a:solidFill>
                  <a:prstClr val="black"/>
                </a:solidFill>
                <a:latin typeface="Calibri" panose="020F0502020204030204" pitchFamily="34" charset="0"/>
                <a:cs typeface="Calibri" panose="020F0502020204030204" pitchFamily="34" charset="0"/>
              </a:rPr>
              <a:t> cánh chim trong mưa. Thuyền nào </a:t>
            </a:r>
            <a:r>
              <a:rPr lang="vi-VN" sz="2400" b="1" dirty="0">
                <a:solidFill>
                  <a:prstClr val="black"/>
                </a:solidFill>
                <a:latin typeface="Calibri" panose="020F0502020204030204" pitchFamily="34" charset="0"/>
                <a:cs typeface="Calibri" panose="020F0502020204030204" pitchFamily="34" charset="0"/>
              </a:rPr>
              <a:t>cung</a:t>
            </a:r>
            <a:r>
              <a:rPr lang="vi-VN" sz="2400" dirty="0">
                <a:solidFill>
                  <a:prstClr val="black"/>
                </a:solidFill>
                <a:latin typeface="Calibri" panose="020F0502020204030204" pitchFamily="34" charset="0"/>
                <a:cs typeface="Calibri" panose="020F0502020204030204" pitchFamily="34" charset="0"/>
              </a:rPr>
              <a:t> tôm cá đầy khoang. Những con cá song </a:t>
            </a:r>
            <a:r>
              <a:rPr lang="vi-VN" sz="2400" b="1" dirty="0">
                <a:solidFill>
                  <a:prstClr val="black"/>
                </a:solidFill>
                <a:latin typeface="Calibri" panose="020F0502020204030204" pitchFamily="34" charset="0"/>
                <a:cs typeface="Calibri" panose="020F0502020204030204" pitchFamily="34" charset="0"/>
              </a:rPr>
              <a:t>khoe, </a:t>
            </a:r>
            <a:r>
              <a:rPr lang="en-US" sz="2400" b="1" dirty="0" err="1">
                <a:solidFill>
                  <a:prstClr val="black"/>
                </a:solidFill>
                <a:latin typeface="Calibri" panose="020F0502020204030204" pitchFamily="34" charset="0"/>
                <a:cs typeface="Calibri" panose="020F0502020204030204" pitchFamily="34" charset="0"/>
              </a:rPr>
              <a:t>giay</a:t>
            </a:r>
            <a:r>
              <a:rPr lang="vi-VN" sz="2400" b="1" dirty="0">
                <a:solidFill>
                  <a:prstClr val="black"/>
                </a:solidFill>
                <a:latin typeface="Calibri" panose="020F0502020204030204" pitchFamily="34" charset="0"/>
                <a:cs typeface="Calibri" panose="020F0502020204030204" pitchFamily="34" charset="0"/>
              </a:rPr>
              <a:t> </a:t>
            </a:r>
            <a:r>
              <a:rPr lang="vi-VN" sz="2400" dirty="0">
                <a:solidFill>
                  <a:prstClr val="black"/>
                </a:solidFill>
                <a:latin typeface="Calibri" panose="020F0502020204030204" pitchFamily="34" charset="0"/>
                <a:cs typeface="Calibri" panose="020F0502020204030204" pitchFamily="34" charset="0"/>
              </a:rPr>
              <a:t>đành đạch. </a:t>
            </a:r>
          </a:p>
          <a:p>
            <a:pPr lvl="0" algn="r"/>
            <a:r>
              <a:rPr lang="vi-VN" sz="2400" dirty="0">
                <a:solidFill>
                  <a:prstClr val="black"/>
                </a:solidFill>
                <a:latin typeface="Calibri" panose="020F0502020204030204" pitchFamily="34" charset="0"/>
                <a:cs typeface="Calibri" panose="020F0502020204030204" pitchFamily="34" charset="0"/>
              </a:rPr>
              <a:t>(Theo Thi Sảnh) </a:t>
            </a:r>
          </a:p>
        </p:txBody>
      </p:sp>
      <p:sp>
        <p:nvSpPr>
          <p:cNvPr id="11" name="TextBox 10">
            <a:extLst>
              <a:ext uri="{FF2B5EF4-FFF2-40B4-BE49-F238E27FC236}">
                <a16:creationId xmlns:a16="http://schemas.microsoft.com/office/drawing/2014/main" id="{512B8DB9-FEBA-2BE1-F59C-3521C28E2229}"/>
              </a:ext>
            </a:extLst>
          </p:cNvPr>
          <p:cNvSpPr txBox="1"/>
          <p:nvPr/>
        </p:nvSpPr>
        <p:spPr>
          <a:xfrm>
            <a:off x="1835944" y="2500313"/>
            <a:ext cx="257175" cy="392415"/>
          </a:xfrm>
          <a:prstGeom prst="rect">
            <a:avLst/>
          </a:prstGeom>
          <a:noFill/>
        </p:spPr>
        <p:txBody>
          <a:bodyPr wrap="square" rtlCol="0">
            <a:spAutoFit/>
          </a:bodyPr>
          <a:lstStyle/>
          <a:p>
            <a:r>
              <a:rPr lang="en-US" sz="1950" b="1" dirty="0">
                <a:solidFill>
                  <a:srgbClr val="FF0000"/>
                </a:solidFill>
                <a:latin typeface="arial" panose="020B0604020202020204" pitchFamily="34" charset="0"/>
              </a:rPr>
              <a:t>~</a:t>
            </a:r>
            <a:endParaRPr lang="en-US" sz="1950" b="1" dirty="0">
              <a:solidFill>
                <a:srgbClr val="FF0000"/>
              </a:solidFill>
            </a:endParaRPr>
          </a:p>
        </p:txBody>
      </p:sp>
      <p:sp>
        <p:nvSpPr>
          <p:cNvPr id="12" name="TextBox 11">
            <a:extLst>
              <a:ext uri="{FF2B5EF4-FFF2-40B4-BE49-F238E27FC236}">
                <a16:creationId xmlns:a16="http://schemas.microsoft.com/office/drawing/2014/main" id="{A45835CA-1BAA-6DBE-3380-0931A2D48EDB}"/>
              </a:ext>
            </a:extLst>
          </p:cNvPr>
          <p:cNvSpPr txBox="1"/>
          <p:nvPr/>
        </p:nvSpPr>
        <p:spPr>
          <a:xfrm>
            <a:off x="5214938" y="2521744"/>
            <a:ext cx="257175" cy="369332"/>
          </a:xfrm>
          <a:prstGeom prst="rect">
            <a:avLst/>
          </a:prstGeom>
          <a:noFill/>
        </p:spPr>
        <p:txBody>
          <a:bodyPr wrap="square" rtlCol="0">
            <a:spAutoFit/>
          </a:bodyPr>
          <a:lstStyle/>
          <a:p>
            <a:r>
              <a:rPr lang="en-US" b="1" dirty="0">
                <a:solidFill>
                  <a:srgbClr val="FF0000"/>
                </a:solidFill>
                <a:latin typeface="arial" panose="020B0604020202020204" pitchFamily="34" charset="0"/>
              </a:rPr>
              <a:t>~</a:t>
            </a:r>
            <a:endParaRPr lang="en-US" b="1" dirty="0">
              <a:solidFill>
                <a:srgbClr val="FF0000"/>
              </a:solidFill>
            </a:endParaRPr>
          </a:p>
        </p:txBody>
      </p:sp>
      <p:sp>
        <p:nvSpPr>
          <p:cNvPr id="17" name="TextBox 16">
            <a:extLst>
              <a:ext uri="{FF2B5EF4-FFF2-40B4-BE49-F238E27FC236}">
                <a16:creationId xmlns:a16="http://schemas.microsoft.com/office/drawing/2014/main" id="{94D12511-3C75-9CFB-C256-A152998058CA}"/>
              </a:ext>
            </a:extLst>
          </p:cNvPr>
          <p:cNvSpPr txBox="1"/>
          <p:nvPr/>
        </p:nvSpPr>
        <p:spPr>
          <a:xfrm>
            <a:off x="7243763" y="2878932"/>
            <a:ext cx="257175" cy="392415"/>
          </a:xfrm>
          <a:prstGeom prst="rect">
            <a:avLst/>
          </a:prstGeom>
          <a:noFill/>
        </p:spPr>
        <p:txBody>
          <a:bodyPr wrap="square" rtlCol="0">
            <a:spAutoFit/>
          </a:bodyPr>
          <a:lstStyle/>
          <a:p>
            <a:r>
              <a:rPr lang="en-US" sz="1950" b="1" dirty="0">
                <a:solidFill>
                  <a:srgbClr val="FF0000"/>
                </a:solidFill>
                <a:latin typeface="arial" panose="020B0604020202020204" pitchFamily="34" charset="0"/>
              </a:rPr>
              <a:t>~</a:t>
            </a:r>
            <a:endParaRPr lang="en-US" sz="1950" b="1" dirty="0">
              <a:solidFill>
                <a:srgbClr val="FF0000"/>
              </a:solidFill>
            </a:endParaRPr>
          </a:p>
        </p:txBody>
      </p:sp>
      <p:sp>
        <p:nvSpPr>
          <p:cNvPr id="18" name="TextBox 17">
            <a:extLst>
              <a:ext uri="{FF2B5EF4-FFF2-40B4-BE49-F238E27FC236}">
                <a16:creationId xmlns:a16="http://schemas.microsoft.com/office/drawing/2014/main" id="{D6E6C760-0F49-03FE-69EB-574B1218AC33}"/>
              </a:ext>
            </a:extLst>
          </p:cNvPr>
          <p:cNvSpPr txBox="1"/>
          <p:nvPr/>
        </p:nvSpPr>
        <p:spPr>
          <a:xfrm>
            <a:off x="5107781" y="3228976"/>
            <a:ext cx="257175" cy="392415"/>
          </a:xfrm>
          <a:prstGeom prst="rect">
            <a:avLst/>
          </a:prstGeom>
          <a:noFill/>
        </p:spPr>
        <p:txBody>
          <a:bodyPr wrap="square" rtlCol="0">
            <a:spAutoFit/>
          </a:bodyPr>
          <a:lstStyle/>
          <a:p>
            <a:r>
              <a:rPr lang="en-US" sz="1950" b="1" dirty="0">
                <a:solidFill>
                  <a:srgbClr val="FF0000"/>
                </a:solidFill>
                <a:latin typeface="arial" panose="020B0604020202020204" pitchFamily="34" charset="0"/>
              </a:rPr>
              <a:t>~</a:t>
            </a:r>
            <a:endParaRPr lang="en-US" sz="1950" b="1" dirty="0">
              <a:solidFill>
                <a:srgbClr val="FF0000"/>
              </a:solidFill>
            </a:endParaRPr>
          </a:p>
        </p:txBody>
      </p:sp>
      <p:sp>
        <p:nvSpPr>
          <p:cNvPr id="10" name="TextBox 9">
            <a:extLst>
              <a:ext uri="{FF2B5EF4-FFF2-40B4-BE49-F238E27FC236}">
                <a16:creationId xmlns:a16="http://schemas.microsoft.com/office/drawing/2014/main" id="{B9051274-CAA8-EE9B-AEEA-F2C8EC96AF20}"/>
              </a:ext>
            </a:extLst>
          </p:cNvPr>
          <p:cNvSpPr txBox="1"/>
          <p:nvPr/>
        </p:nvSpPr>
        <p:spPr>
          <a:xfrm>
            <a:off x="8022431" y="2121694"/>
            <a:ext cx="257175" cy="323165"/>
          </a:xfrm>
          <a:prstGeom prst="rect">
            <a:avLst/>
          </a:prstGeom>
          <a:noFill/>
        </p:spPr>
        <p:txBody>
          <a:bodyPr wrap="square" rtlCol="0">
            <a:spAutoFit/>
          </a:bodyPr>
          <a:lstStyle/>
          <a:p>
            <a:r>
              <a:rPr lang="en-US" sz="15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8FABAB01-B93E-39B3-3140-5EFD0CA58653}"/>
              </a:ext>
            </a:extLst>
          </p:cNvPr>
          <p:cNvSpPr txBox="1"/>
          <p:nvPr/>
        </p:nvSpPr>
        <p:spPr>
          <a:xfrm>
            <a:off x="3764756" y="3586163"/>
            <a:ext cx="257175" cy="323165"/>
          </a:xfrm>
          <a:prstGeom prst="rect">
            <a:avLst/>
          </a:prstGeom>
          <a:noFill/>
        </p:spPr>
        <p:txBody>
          <a:bodyPr wrap="square" rtlCol="0">
            <a:spAutoFit/>
          </a:bodyPr>
          <a:lstStyle/>
          <a:p>
            <a:r>
              <a:rPr lang="en-US" sz="15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CCAA3443-3571-6DB0-1035-CF46DAE59E11}"/>
              </a:ext>
            </a:extLst>
          </p:cNvPr>
          <p:cNvSpPr txBox="1"/>
          <p:nvPr/>
        </p:nvSpPr>
        <p:spPr>
          <a:xfrm>
            <a:off x="4279106" y="3579019"/>
            <a:ext cx="257175" cy="392415"/>
          </a:xfrm>
          <a:prstGeom prst="rect">
            <a:avLst/>
          </a:prstGeom>
          <a:noFill/>
        </p:spPr>
        <p:txBody>
          <a:bodyPr wrap="square" rtlCol="0">
            <a:spAutoFit/>
          </a:bodyPr>
          <a:lstStyle/>
          <a:p>
            <a:r>
              <a:rPr lang="en-US" sz="1950" b="1" dirty="0">
                <a:solidFill>
                  <a:srgbClr val="FF0000"/>
                </a:solidFill>
                <a:latin typeface="arial" panose="020B0604020202020204" pitchFamily="34" charset="0"/>
              </a:rPr>
              <a:t>~</a:t>
            </a:r>
            <a:endParaRPr lang="en-US" sz="1950" b="1" dirty="0">
              <a:solidFill>
                <a:srgbClr val="FF0000"/>
              </a:solidFill>
            </a:endParaRPr>
          </a:p>
        </p:txBody>
      </p:sp>
    </p:spTree>
    <p:extLst>
      <p:ext uri="{BB962C8B-B14F-4D97-AF65-F5344CB8AC3E}">
        <p14:creationId xmlns:p14="http://schemas.microsoft.com/office/powerpoint/2010/main" val="3225263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0"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9144000" cy="5136356"/>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1780867" y="2280070"/>
            <a:ext cx="6113207" cy="3925406"/>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3433490" y="3085166"/>
            <a:ext cx="3390365" cy="784830"/>
          </a:xfrm>
          <a:prstGeom prst="rect">
            <a:avLst/>
          </a:prstGeom>
          <a:noFill/>
        </p:spPr>
        <p:txBody>
          <a:bodyPr wrap="square" rtlCol="0">
            <a:spAutoFit/>
          </a:bodyPr>
          <a:lstStyle/>
          <a:p>
            <a:pPr algn="ctr" defTabSz="685800">
              <a:defRPr/>
            </a:pPr>
            <a:r>
              <a:rPr lang="en-US" sz="45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alibri" panose="020F0502020204030204"/>
              </a:rPr>
              <a:t>Vận</a:t>
            </a:r>
            <a:r>
              <a:rPr lang="en-US" sz="45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alibri" panose="020F0502020204030204"/>
              </a:rPr>
              <a:t> </a:t>
            </a:r>
            <a:r>
              <a:rPr lang="en-US" sz="45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alibri" panose="020F0502020204030204"/>
              </a:rPr>
              <a:t>dụng</a:t>
            </a:r>
            <a:endParaRPr lang="en-US" sz="45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alibri" panose="020F0502020204030204"/>
            </a:endParaRPr>
          </a:p>
        </p:txBody>
      </p:sp>
    </p:spTree>
    <p:extLst>
      <p:ext uri="{BB962C8B-B14F-4D97-AF65-F5344CB8AC3E}">
        <p14:creationId xmlns:p14="http://schemas.microsoft.com/office/powerpoint/2010/main" val="37402794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9144000" cy="5136356"/>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388627" y="1057276"/>
            <a:ext cx="8411870" cy="4827923"/>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4500">
              <a:solidFill>
                <a:prstClr val="white"/>
              </a:solidFill>
              <a:latin typeface="Calibri" panose="020F0502020204030204"/>
            </a:endParaRPr>
          </a:p>
        </p:txBody>
      </p:sp>
      <p:sp>
        <p:nvSpPr>
          <p:cNvPr id="5" name="TextBox 4">
            <a:extLst>
              <a:ext uri="{FF2B5EF4-FFF2-40B4-BE49-F238E27FC236}">
                <a16:creationId xmlns:a16="http://schemas.microsoft.com/office/drawing/2014/main" id="{6F5CCE48-D26A-0ECC-77C9-5718A56EAF67}"/>
              </a:ext>
            </a:extLst>
          </p:cNvPr>
          <p:cNvSpPr txBox="1"/>
          <p:nvPr/>
        </p:nvSpPr>
        <p:spPr>
          <a:xfrm>
            <a:off x="1378744" y="1150144"/>
            <a:ext cx="6579394" cy="830997"/>
          </a:xfrm>
          <a:prstGeom prst="rect">
            <a:avLst/>
          </a:prstGeom>
          <a:noFill/>
        </p:spPr>
        <p:txBody>
          <a:bodyPr wrap="square" rtlCol="0">
            <a:spAutoFit/>
          </a:bodyPr>
          <a:lstStyle/>
          <a:p>
            <a:pPr algn="ctr"/>
            <a:r>
              <a:rPr lang="vi-VN" sz="2400" b="1" dirty="0">
                <a:solidFill>
                  <a:srgbClr val="002060"/>
                </a:solidFill>
                <a:latin typeface="Calibri" panose="020F0502020204030204" pitchFamily="34" charset="0"/>
                <a:cs typeface="Calibri" panose="020F0502020204030204" pitchFamily="34" charset="0"/>
              </a:rPr>
              <a:t>Vẽ cảnh đẹp quê hương em và viết 2 -3 câu giới thiệu bức tranh em vẽ. </a:t>
            </a:r>
            <a:endParaRPr lang="en-US" sz="2400" b="1" dirty="0">
              <a:solidFill>
                <a:srgbClr val="002060"/>
              </a:solidFill>
              <a:latin typeface="Calibri" panose="020F0502020204030204" pitchFamily="34" charset="0"/>
              <a:cs typeface="Calibri" panose="020F0502020204030204" pitchFamily="34" charset="0"/>
            </a:endParaRPr>
          </a:p>
        </p:txBody>
      </p:sp>
      <p:pic>
        <p:nvPicPr>
          <p:cNvPr id="1026" name="Picture 2" descr="TOP 2020} - Những bức tranh phong cảnh học sinh vẽ đẹp nhất!">
            <a:extLst>
              <a:ext uri="{FF2B5EF4-FFF2-40B4-BE49-F238E27FC236}">
                <a16:creationId xmlns:a16="http://schemas.microsoft.com/office/drawing/2014/main" id="{EE84B99E-8C58-B53C-0EEE-7565C5C2D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744" y="2078831"/>
            <a:ext cx="6529388" cy="3446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0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89D540-4822-4661-8AA2-29D3D5D84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0822"/>
            <a:ext cx="9144000" cy="5136356"/>
          </a:xfrm>
          <a:prstGeom prst="rect">
            <a:avLst/>
          </a:prstGeom>
        </p:spPr>
      </p:pic>
      <p:pic>
        <p:nvPicPr>
          <p:cNvPr id="15" name="Picture 14">
            <a:extLst>
              <a:ext uri="{FF2B5EF4-FFF2-40B4-BE49-F238E27FC236}">
                <a16:creationId xmlns:a16="http://schemas.microsoft.com/office/drawing/2014/main" id="{387EC1A4-1193-46D6-9D94-8F089F304737}"/>
              </a:ext>
            </a:extLst>
          </p:cNvPr>
          <p:cNvPicPr>
            <a:picLocks noChangeAspect="1"/>
          </p:cNvPicPr>
          <p:nvPr/>
        </p:nvPicPr>
        <p:blipFill>
          <a:blip r:embed="rId3"/>
          <a:stretch>
            <a:fillRect/>
          </a:stretch>
        </p:blipFill>
        <p:spPr>
          <a:xfrm>
            <a:off x="2606581" y="1179744"/>
            <a:ext cx="4054388" cy="1550207"/>
          </a:xfrm>
          <a:prstGeom prst="rect">
            <a:avLst/>
          </a:prstGeom>
        </p:spPr>
      </p:pic>
    </p:spTree>
    <p:extLst>
      <p:ext uri="{BB962C8B-B14F-4D97-AF65-F5344CB8AC3E}">
        <p14:creationId xmlns:p14="http://schemas.microsoft.com/office/powerpoint/2010/main" val="2953237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9144000" cy="5136356"/>
          </a:xfrm>
          <a:prstGeom prst="rect">
            <a:avLst/>
          </a:prstGeom>
        </p:spPr>
      </p:pic>
      <p:sp>
        <p:nvSpPr>
          <p:cNvPr id="4" name="Rectangle: Rounded Corners 3">
            <a:extLst>
              <a:ext uri="{FF2B5EF4-FFF2-40B4-BE49-F238E27FC236}">
                <a16:creationId xmlns:a16="http://schemas.microsoft.com/office/drawing/2014/main" id="{07B77560-090E-4E32-5646-5ECEBAA84D29}"/>
              </a:ext>
            </a:extLst>
          </p:cNvPr>
          <p:cNvSpPr/>
          <p:nvPr/>
        </p:nvSpPr>
        <p:spPr>
          <a:xfrm>
            <a:off x="234000" y="2518064"/>
            <a:ext cx="8910000" cy="1611024"/>
          </a:xfrm>
          <a:custGeom>
            <a:avLst/>
            <a:gdLst>
              <a:gd name="connsiteX0" fmla="*/ 0 w 11880000"/>
              <a:gd name="connsiteY0" fmla="*/ 225436 h 2148032"/>
              <a:gd name="connsiteX1" fmla="*/ 225436 w 11880000"/>
              <a:gd name="connsiteY1" fmla="*/ 0 h 2148032"/>
              <a:gd name="connsiteX2" fmla="*/ 11654564 w 11880000"/>
              <a:gd name="connsiteY2" fmla="*/ 0 h 2148032"/>
              <a:gd name="connsiteX3" fmla="*/ 11880000 w 11880000"/>
              <a:gd name="connsiteY3" fmla="*/ 225436 h 2148032"/>
              <a:gd name="connsiteX4" fmla="*/ 11880000 w 11880000"/>
              <a:gd name="connsiteY4" fmla="*/ 1922596 h 2148032"/>
              <a:gd name="connsiteX5" fmla="*/ 11654564 w 11880000"/>
              <a:gd name="connsiteY5" fmla="*/ 2148032 h 2148032"/>
              <a:gd name="connsiteX6" fmla="*/ 225436 w 11880000"/>
              <a:gd name="connsiteY6" fmla="*/ 2148032 h 2148032"/>
              <a:gd name="connsiteX7" fmla="*/ 0 w 11880000"/>
              <a:gd name="connsiteY7" fmla="*/ 1922596 h 2148032"/>
              <a:gd name="connsiteX8" fmla="*/ 0 w 11880000"/>
              <a:gd name="connsiteY8" fmla="*/ 225436 h 214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2148032" fill="none" extrusionOk="0">
                <a:moveTo>
                  <a:pt x="0" y="225436"/>
                </a:moveTo>
                <a:cubicBezTo>
                  <a:pt x="474" y="113761"/>
                  <a:pt x="105541" y="7737"/>
                  <a:pt x="225436" y="0"/>
                </a:cubicBezTo>
                <a:cubicBezTo>
                  <a:pt x="3748892" y="72427"/>
                  <a:pt x="6719789" y="61419"/>
                  <a:pt x="11654564" y="0"/>
                </a:cubicBezTo>
                <a:cubicBezTo>
                  <a:pt x="11778763" y="-2107"/>
                  <a:pt x="11876230" y="99791"/>
                  <a:pt x="11880000" y="225436"/>
                </a:cubicBezTo>
                <a:cubicBezTo>
                  <a:pt x="11899939" y="713009"/>
                  <a:pt x="12021567" y="1237656"/>
                  <a:pt x="11880000" y="1922596"/>
                </a:cubicBezTo>
                <a:cubicBezTo>
                  <a:pt x="11884526" y="2024128"/>
                  <a:pt x="11772178" y="2140307"/>
                  <a:pt x="11654564" y="2148032"/>
                </a:cubicBezTo>
                <a:cubicBezTo>
                  <a:pt x="9590605" y="2177859"/>
                  <a:pt x="3034251" y="2068726"/>
                  <a:pt x="225436" y="2148032"/>
                </a:cubicBezTo>
                <a:cubicBezTo>
                  <a:pt x="118880" y="2146003"/>
                  <a:pt x="-4171" y="2047926"/>
                  <a:pt x="0" y="1922596"/>
                </a:cubicBezTo>
                <a:cubicBezTo>
                  <a:pt x="-82311" y="1266797"/>
                  <a:pt x="23117" y="528165"/>
                  <a:pt x="0" y="225436"/>
                </a:cubicBezTo>
                <a:close/>
              </a:path>
              <a:path w="11880000" h="2148032" stroke="0" extrusionOk="0">
                <a:moveTo>
                  <a:pt x="0" y="225436"/>
                </a:moveTo>
                <a:cubicBezTo>
                  <a:pt x="5608" y="102460"/>
                  <a:pt x="104709" y="7871"/>
                  <a:pt x="225436" y="0"/>
                </a:cubicBezTo>
                <a:cubicBezTo>
                  <a:pt x="5098498" y="123000"/>
                  <a:pt x="10408527" y="-96860"/>
                  <a:pt x="11654564" y="0"/>
                </a:cubicBezTo>
                <a:cubicBezTo>
                  <a:pt x="11768266" y="-8234"/>
                  <a:pt x="11881839" y="97223"/>
                  <a:pt x="11880000" y="225436"/>
                </a:cubicBezTo>
                <a:cubicBezTo>
                  <a:pt x="11989146" y="557607"/>
                  <a:pt x="11874113" y="1422568"/>
                  <a:pt x="11880000" y="1922596"/>
                </a:cubicBezTo>
                <a:cubicBezTo>
                  <a:pt x="11873033" y="2049625"/>
                  <a:pt x="11756739" y="2144377"/>
                  <a:pt x="11654564" y="2148032"/>
                </a:cubicBezTo>
                <a:cubicBezTo>
                  <a:pt x="8928745" y="1987325"/>
                  <a:pt x="5198264" y="2187699"/>
                  <a:pt x="225436" y="2148032"/>
                </a:cubicBezTo>
                <a:cubicBezTo>
                  <a:pt x="84938" y="2144802"/>
                  <a:pt x="-1685" y="2046338"/>
                  <a:pt x="0" y="1922596"/>
                </a:cubicBezTo>
                <a:cubicBezTo>
                  <a:pt x="-16606" y="1518754"/>
                  <a:pt x="-142222" y="583812"/>
                  <a:pt x="0" y="225436"/>
                </a:cubicBezTo>
                <a:close/>
              </a:path>
            </a:pathLst>
          </a:custGeom>
          <a:solidFill>
            <a:schemeClr val="bg1">
              <a:alpha val="80000"/>
            </a:schemeClr>
          </a:solidFill>
          <a:ln w="38100">
            <a:solidFill>
              <a:srgbClr val="006600"/>
            </a:solidFill>
            <a:prstDash val="dash"/>
            <a:extLst>
              <a:ext uri="{C807C97D-BFC1-408E-A445-0C87EB9F89A2}">
                <ask:lineSketchStyleProps xmln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85800" indent="-342900" algn="just">
              <a:spcBef>
                <a:spcPts val="900"/>
              </a:spcBef>
              <a:buFont typeface="Wingdings" panose="05000000000000000000" pitchFamily="2" charset="2"/>
              <a:buChar char="q"/>
              <a:defRPr/>
            </a:pPr>
            <a:r>
              <a:rPr lang="vi-VN" sz="2100" b="1" dirty="0">
                <a:solidFill>
                  <a:srgbClr val="000000"/>
                </a:solidFill>
                <a:latin typeface="Calibri" panose="020F0502020204030204" pitchFamily="34" charset="0"/>
                <a:cs typeface="Calibri" panose="020F0502020204030204" pitchFamily="34" charset="0"/>
              </a:rPr>
              <a:t>- Viết đúng chính tả một đoạn</a:t>
            </a:r>
            <a:r>
              <a:rPr lang="en-US" sz="2100" b="1" dirty="0">
                <a:solidFill>
                  <a:srgbClr val="000000"/>
                </a:solidFill>
                <a:latin typeface="Calibri" panose="020F0502020204030204" pitchFamily="34" charset="0"/>
                <a:cs typeface="Calibri" panose="020F0502020204030204" pitchFamily="34" charset="0"/>
              </a:rPr>
              <a:t> </a:t>
            </a:r>
            <a:r>
              <a:rPr lang="vi-VN" sz="2100" b="1" dirty="0">
                <a:solidFill>
                  <a:srgbClr val="000000"/>
                </a:solidFill>
                <a:latin typeface="Calibri" panose="020F0502020204030204" pitchFamily="34" charset="0"/>
                <a:cs typeface="Calibri" panose="020F0502020204030204" pitchFamily="34" charset="0"/>
              </a:rPr>
              <a:t>(từ đầu đến cuộc sống no ấm) trong bài Nhà rông</a:t>
            </a:r>
            <a:r>
              <a:rPr lang="en-US" sz="2100" b="1" dirty="0">
                <a:solidFill>
                  <a:srgbClr val="000000"/>
                </a:solidFill>
                <a:latin typeface="Calibri" panose="020F0502020204030204" pitchFamily="34" charset="0"/>
                <a:cs typeface="Calibri" panose="020F0502020204030204" pitchFamily="34" charset="0"/>
              </a:rPr>
              <a:t> </a:t>
            </a:r>
            <a:r>
              <a:rPr lang="vi-VN" sz="2100" b="1" dirty="0">
                <a:solidFill>
                  <a:srgbClr val="000000"/>
                </a:solidFill>
                <a:latin typeface="Calibri" panose="020F0502020204030204" pitchFamily="34" charset="0"/>
                <a:cs typeface="Calibri" panose="020F0502020204030204" pitchFamily="34" charset="0"/>
              </a:rPr>
              <a:t>(theo hình thức nghe viết) trong khoảng 15 phút.</a:t>
            </a:r>
            <a:endParaRPr lang="en-US" sz="2100" b="1" dirty="0">
              <a:solidFill>
                <a:srgbClr val="000000"/>
              </a:solidFill>
              <a:latin typeface="Calibri" panose="020F0502020204030204" pitchFamily="34" charset="0"/>
              <a:cs typeface="Calibri" panose="020F0502020204030204" pitchFamily="34" charset="0"/>
            </a:endParaRPr>
          </a:p>
          <a:p>
            <a:pPr marL="685800" indent="-342900" algn="just">
              <a:spcBef>
                <a:spcPts val="900"/>
              </a:spcBef>
              <a:buFont typeface="Wingdings" panose="05000000000000000000" pitchFamily="2" charset="2"/>
              <a:buChar char="q"/>
              <a:defRPr/>
            </a:pPr>
            <a:r>
              <a:rPr lang="vi-VN" sz="2100" b="1" dirty="0">
                <a:solidFill>
                  <a:srgbClr val="000000"/>
                </a:solidFill>
                <a:latin typeface="Calibri" panose="020F0502020204030204" pitchFamily="34" charset="0"/>
                <a:cs typeface="Calibri" panose="020F0502020204030204" pitchFamily="34" charset="0"/>
              </a:rPr>
              <a:t>Viết đúng từ ngữ có tiếng bắt đầu bằng s hoặc x (có tiếng chứa dấu hỏi hoặc dấu ngã).</a:t>
            </a:r>
          </a:p>
        </p:txBody>
      </p:sp>
      <p:pic>
        <p:nvPicPr>
          <p:cNvPr id="5" name="Picture 4">
            <a:extLst>
              <a:ext uri="{FF2B5EF4-FFF2-40B4-BE49-F238E27FC236}">
                <a16:creationId xmlns:a16="http://schemas.microsoft.com/office/drawing/2014/main" id="{E5A5DA9A-A8A2-C541-F9EB-A3F70E295BD8}"/>
              </a:ext>
            </a:extLst>
          </p:cNvPr>
          <p:cNvPicPr>
            <a:picLocks noChangeAspect="1"/>
          </p:cNvPicPr>
          <p:nvPr/>
        </p:nvPicPr>
        <p:blipFill>
          <a:blip r:embed="rId3"/>
          <a:stretch>
            <a:fillRect/>
          </a:stretch>
        </p:blipFill>
        <p:spPr>
          <a:xfrm>
            <a:off x="2177761" y="1114656"/>
            <a:ext cx="5217104" cy="1271126"/>
          </a:xfrm>
          <a:prstGeom prst="rect">
            <a:avLst/>
          </a:prstGeom>
        </p:spPr>
      </p:pic>
    </p:spTree>
    <p:extLst>
      <p:ext uri="{BB962C8B-B14F-4D97-AF65-F5344CB8AC3E}">
        <p14:creationId xmlns:p14="http://schemas.microsoft.com/office/powerpoint/2010/main" val="3512774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9144000" cy="5136356"/>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1780867" y="2280070"/>
            <a:ext cx="6113207" cy="3925406"/>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3433490" y="3085166"/>
            <a:ext cx="3390365" cy="1477328"/>
          </a:xfrm>
          <a:prstGeom prst="rect">
            <a:avLst/>
          </a:prstGeom>
          <a:noFill/>
        </p:spPr>
        <p:txBody>
          <a:bodyPr wrap="square" rtlCol="0">
            <a:spAutoFit/>
          </a:bodyPr>
          <a:lstStyle/>
          <a:p>
            <a:pPr algn="ctr" defTabSz="685800">
              <a:defRPr/>
            </a:pPr>
            <a:r>
              <a:rPr lang="en-US" sz="45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rPr>
              <a:t>Nghe – </a:t>
            </a:r>
            <a:r>
              <a:rPr lang="en-US" sz="45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rPr>
              <a:t>viết</a:t>
            </a:r>
            <a:r>
              <a:rPr lang="en-US" sz="45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rPr>
              <a:t>: </a:t>
            </a:r>
            <a:r>
              <a:rPr lang="en-US" sz="45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rPr>
              <a:t>Nhà</a:t>
            </a:r>
            <a:r>
              <a:rPr lang="en-US" sz="45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rPr>
              <a:t> </a:t>
            </a:r>
            <a:r>
              <a:rPr lang="en-US" sz="45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rPr>
              <a:t>rông</a:t>
            </a:r>
            <a:endParaRPr lang="en-US" sz="45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endParaRPr>
          </a:p>
        </p:txBody>
      </p:sp>
    </p:spTree>
    <p:extLst>
      <p:ext uri="{BB962C8B-B14F-4D97-AF65-F5344CB8AC3E}">
        <p14:creationId xmlns:p14="http://schemas.microsoft.com/office/powerpoint/2010/main" val="35393320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9144000" cy="5136356"/>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388627" y="1333501"/>
            <a:ext cx="8411870" cy="4551698"/>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endParaRPr>
          </a:p>
        </p:txBody>
      </p:sp>
      <p:sp>
        <p:nvSpPr>
          <p:cNvPr id="4" name="TextBox 3">
            <a:extLst>
              <a:ext uri="{FF2B5EF4-FFF2-40B4-BE49-F238E27FC236}">
                <a16:creationId xmlns:a16="http://schemas.microsoft.com/office/drawing/2014/main" id="{C2DB0742-179F-40FB-AD4B-B361AB8654CE}"/>
              </a:ext>
            </a:extLst>
          </p:cNvPr>
          <p:cNvSpPr txBox="1"/>
          <p:nvPr/>
        </p:nvSpPr>
        <p:spPr>
          <a:xfrm>
            <a:off x="800100" y="1497232"/>
            <a:ext cx="7611770" cy="854080"/>
          </a:xfrm>
          <a:prstGeom prst="rect">
            <a:avLst/>
          </a:prstGeom>
          <a:noFill/>
        </p:spPr>
        <p:txBody>
          <a:bodyPr wrap="square" rtlCol="0">
            <a:spAutoFit/>
          </a:bodyPr>
          <a:lstStyle/>
          <a:p>
            <a:pPr algn="ctr" defTabSz="685800">
              <a:defRPr/>
            </a:pPr>
            <a:r>
              <a:rPr lang="en-US" sz="4950" dirty="0" err="1">
                <a:solidFill>
                  <a:srgbClr val="FF0000"/>
                </a:solidFill>
                <a:effectLst>
                  <a:glow rad="228600">
                    <a:srgbClr val="FFC000">
                      <a:satMod val="175000"/>
                      <a:alpha val="40000"/>
                    </a:srgbClr>
                  </a:glow>
                </a:effectLst>
              </a:rPr>
              <a:t>Nhà</a:t>
            </a:r>
            <a:r>
              <a:rPr lang="en-US" sz="4950" dirty="0">
                <a:solidFill>
                  <a:srgbClr val="FF0000"/>
                </a:solidFill>
                <a:effectLst>
                  <a:glow rad="228600">
                    <a:srgbClr val="FFC000">
                      <a:satMod val="175000"/>
                      <a:alpha val="40000"/>
                    </a:srgbClr>
                  </a:glow>
                </a:effectLst>
              </a:rPr>
              <a:t> </a:t>
            </a:r>
            <a:r>
              <a:rPr lang="en-US" sz="4950" dirty="0" err="1">
                <a:solidFill>
                  <a:srgbClr val="FF0000"/>
                </a:solidFill>
                <a:effectLst>
                  <a:glow rad="228600">
                    <a:srgbClr val="FFC000">
                      <a:satMod val="175000"/>
                      <a:alpha val="40000"/>
                    </a:srgbClr>
                  </a:glow>
                </a:effectLst>
              </a:rPr>
              <a:t>rông</a:t>
            </a:r>
            <a:endParaRPr lang="en-US" sz="4950" dirty="0">
              <a:solidFill>
                <a:srgbClr val="FF0000"/>
              </a:solidFill>
              <a:effectLst>
                <a:glow rad="228600">
                  <a:srgbClr val="FFC000">
                    <a:satMod val="175000"/>
                    <a:alpha val="40000"/>
                  </a:srgbClr>
                </a:glow>
              </a:effectLst>
            </a:endParaRPr>
          </a:p>
        </p:txBody>
      </p:sp>
      <p:sp>
        <p:nvSpPr>
          <p:cNvPr id="9" name="TextBox 8">
            <a:extLst>
              <a:ext uri="{FF2B5EF4-FFF2-40B4-BE49-F238E27FC236}">
                <a16:creationId xmlns:a16="http://schemas.microsoft.com/office/drawing/2014/main" id="{EA8A849E-4B7D-4102-9EDA-4CACD7D51015}"/>
              </a:ext>
            </a:extLst>
          </p:cNvPr>
          <p:cNvSpPr txBox="1"/>
          <p:nvPr/>
        </p:nvSpPr>
        <p:spPr>
          <a:xfrm>
            <a:off x="586562" y="2328229"/>
            <a:ext cx="7825307" cy="2585323"/>
          </a:xfrm>
          <a:prstGeom prst="rect">
            <a:avLst/>
          </a:prstGeom>
          <a:noFill/>
        </p:spPr>
        <p:txBody>
          <a:bodyPr wrap="square" rtlCol="0">
            <a:spAutoFit/>
          </a:bodyPr>
          <a:lstStyle/>
          <a:p>
            <a:pPr lvl="0" algn="just"/>
            <a:r>
              <a:rPr lang="en-US" sz="2700" dirty="0" smtClean="0">
                <a:solidFill>
                  <a:sysClr val="windowText" lastClr="000000"/>
                </a:solidFill>
                <a:latin typeface="Times New Roman" panose="02020603050405020304" pitchFamily="18" charset="0"/>
                <a:cs typeface="Times New Roman" panose="02020603050405020304" pitchFamily="18" charset="0"/>
              </a:rPr>
              <a:t>	</a:t>
            </a:r>
            <a:r>
              <a:rPr lang="vi-VN" sz="2700" dirty="0" smtClean="0">
                <a:solidFill>
                  <a:sysClr val="windowText" lastClr="000000"/>
                </a:solidFill>
                <a:latin typeface="Times New Roman" panose="02020603050405020304" pitchFamily="18" charset="0"/>
                <a:cs typeface="Times New Roman" panose="02020603050405020304" pitchFamily="18" charset="0"/>
              </a:rPr>
              <a:t>Đến </a:t>
            </a:r>
            <a:r>
              <a:rPr lang="vi-VN" sz="2700" dirty="0">
                <a:solidFill>
                  <a:sysClr val="windowText" lastClr="000000"/>
                </a:solidFill>
                <a:latin typeface="Times New Roman" panose="02020603050405020304" pitchFamily="18" charset="0"/>
                <a:cs typeface="Times New Roman" panose="02020603050405020304" pitchFamily="18" charset="0"/>
              </a:rPr>
              <a:t>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p:txBody>
      </p:sp>
    </p:spTree>
    <p:extLst>
      <p:ext uri="{BB962C8B-B14F-4D97-AF65-F5344CB8AC3E}">
        <p14:creationId xmlns:p14="http://schemas.microsoft.com/office/powerpoint/2010/main" val="3773450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4"/>
                                        </p:tgtEl>
                                        <p:attrNameLst>
                                          <p:attrName>ppt_x</p:attrName>
                                          <p:attrName>ppt_y</p:attrName>
                                        </p:attrNameLst>
                                      </p:cBhvr>
                                      <p:rCtr x="0" y="-3611"/>
                                    </p:animMotion>
                                    <p:animRot by="1500000">
                                      <p:cBhvr>
                                        <p:cTn id="10" dur="125" fill="hold">
                                          <p:stCondLst>
                                            <p:cond delay="0"/>
                                          </p:stCondLst>
                                        </p:cTn>
                                        <p:tgtEl>
                                          <p:spTgt spid="4"/>
                                        </p:tgtEl>
                                        <p:attrNameLst>
                                          <p:attrName>r</p:attrName>
                                        </p:attrNameLst>
                                      </p:cBhvr>
                                    </p:animRot>
                                    <p:animRot by="-1500000">
                                      <p:cBhvr>
                                        <p:cTn id="11" dur="125" fill="hold">
                                          <p:stCondLst>
                                            <p:cond delay="125"/>
                                          </p:stCondLst>
                                        </p:cTn>
                                        <p:tgtEl>
                                          <p:spTgt spid="4"/>
                                        </p:tgtEl>
                                        <p:attrNameLst>
                                          <p:attrName>r</p:attrName>
                                        </p:attrNameLst>
                                      </p:cBhvr>
                                    </p:animRot>
                                    <p:animRot by="-1500000">
                                      <p:cBhvr>
                                        <p:cTn id="12" dur="125" fill="hold">
                                          <p:stCondLst>
                                            <p:cond delay="250"/>
                                          </p:stCondLst>
                                        </p:cTn>
                                        <p:tgtEl>
                                          <p:spTgt spid="4"/>
                                        </p:tgtEl>
                                        <p:attrNameLst>
                                          <p:attrName>r</p:attrName>
                                        </p:attrNameLst>
                                      </p:cBhvr>
                                    </p:animRot>
                                    <p:animRot by="1500000">
                                      <p:cBhvr>
                                        <p:cTn id="13" dur="125" fill="hold">
                                          <p:stCondLst>
                                            <p:cond delay="375"/>
                                          </p:stCondLst>
                                        </p:cTn>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5" r="30645" b="18095"/>
          <a:stretch/>
        </p:blipFill>
        <p:spPr bwMode="auto">
          <a:xfrm>
            <a:off x="0" y="0"/>
            <a:ext cx="9144000" cy="66489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2DB0742-179F-40FB-AD4B-B361AB8654CE}"/>
              </a:ext>
            </a:extLst>
          </p:cNvPr>
          <p:cNvSpPr txBox="1"/>
          <p:nvPr/>
        </p:nvSpPr>
        <p:spPr>
          <a:xfrm>
            <a:off x="512718" y="560287"/>
            <a:ext cx="7611770" cy="584775"/>
          </a:xfrm>
          <a:prstGeom prst="rect">
            <a:avLst/>
          </a:prstGeom>
          <a:noFill/>
        </p:spPr>
        <p:txBody>
          <a:bodyPr wrap="square" rtlCol="0">
            <a:spAutoFit/>
          </a:bodyPr>
          <a:lstStyle/>
          <a:p>
            <a:pPr algn="ctr" defTabSz="685800">
              <a:defRPr/>
            </a:pPr>
            <a:r>
              <a:rPr lang="en-US" sz="3200" dirty="0" err="1">
                <a:solidFill>
                  <a:schemeClr val="bg1"/>
                </a:solidFill>
                <a:effectLst>
                  <a:glow rad="228600">
                    <a:srgbClr val="FFC000">
                      <a:satMod val="175000"/>
                      <a:alpha val="40000"/>
                    </a:srgbClr>
                  </a:glow>
                </a:effectLst>
                <a:latin typeface="HP001 Kieu 1" panose="020B0603050302020204" pitchFamily="34" charset="0"/>
              </a:rPr>
              <a:t>Nhà</a:t>
            </a:r>
            <a:r>
              <a:rPr lang="en-US" sz="3200" dirty="0">
                <a:solidFill>
                  <a:schemeClr val="bg1"/>
                </a:solidFill>
                <a:effectLst>
                  <a:glow rad="228600">
                    <a:srgbClr val="FFC000">
                      <a:satMod val="175000"/>
                      <a:alpha val="40000"/>
                    </a:srgbClr>
                  </a:glow>
                </a:effectLst>
                <a:latin typeface="HP001 Kieu 1" panose="020B0603050302020204" pitchFamily="34" charset="0"/>
              </a:rPr>
              <a:t> </a:t>
            </a:r>
            <a:r>
              <a:rPr lang="en-US" sz="3200" dirty="0" err="1" smtClean="0">
                <a:solidFill>
                  <a:schemeClr val="bg1"/>
                </a:solidFill>
                <a:effectLst>
                  <a:glow rad="228600">
                    <a:srgbClr val="FFC000">
                      <a:satMod val="175000"/>
                      <a:alpha val="40000"/>
                    </a:srgbClr>
                  </a:glow>
                </a:effectLst>
                <a:latin typeface="HP001 Kieu 1" panose="020B0603050302020204" pitchFamily="34" charset="0"/>
              </a:rPr>
              <a:t>ǟông</a:t>
            </a:r>
            <a:endParaRPr lang="en-US" sz="3200" dirty="0">
              <a:solidFill>
                <a:schemeClr val="bg1"/>
              </a:solidFill>
              <a:effectLst>
                <a:glow rad="228600">
                  <a:srgbClr val="FFC000">
                    <a:satMod val="175000"/>
                    <a:alpha val="40000"/>
                  </a:srgbClr>
                </a:glow>
              </a:effectLst>
              <a:latin typeface="HP001 Kieu 1" panose="020B0603050302020204" pitchFamily="34" charset="0"/>
            </a:endParaRPr>
          </a:p>
        </p:txBody>
      </p:sp>
      <p:sp>
        <p:nvSpPr>
          <p:cNvPr id="9" name="TextBox 8">
            <a:extLst>
              <a:ext uri="{FF2B5EF4-FFF2-40B4-BE49-F238E27FC236}">
                <a16:creationId xmlns:a16="http://schemas.microsoft.com/office/drawing/2014/main" id="{EA8A849E-4B7D-4102-9EDA-4CACD7D51015}"/>
              </a:ext>
            </a:extLst>
          </p:cNvPr>
          <p:cNvSpPr txBox="1"/>
          <p:nvPr/>
        </p:nvSpPr>
        <p:spPr>
          <a:xfrm>
            <a:off x="39188" y="1615330"/>
            <a:ext cx="8974182" cy="3970318"/>
          </a:xfrm>
          <a:prstGeom prst="rect">
            <a:avLst/>
          </a:prstGeom>
          <a:noFill/>
        </p:spPr>
        <p:txBody>
          <a:bodyPr wrap="square" rtlCol="0">
            <a:spAutoFit/>
          </a:bodyPr>
          <a:lstStyle/>
          <a:p>
            <a:pPr lvl="0">
              <a:lnSpc>
                <a:spcPct val="150000"/>
              </a:lnSpc>
            </a:pPr>
            <a:r>
              <a:rPr lang="en-US" sz="2800" dirty="0" smtClean="0">
                <a:solidFill>
                  <a:schemeClr val="bg1"/>
                </a:solidFill>
                <a:latin typeface="HP001 Kieu 1" panose="020B0603050302020204" pitchFamily="34" charset="0"/>
                <a:cs typeface="Calibri" panose="020F0502020204030204" pitchFamily="34" charset="0"/>
              </a:rPr>
              <a:t>    </a:t>
            </a:r>
            <a:r>
              <a:rPr lang="vi-VN" sz="2800" dirty="0" smtClean="0">
                <a:solidFill>
                  <a:schemeClr val="bg1"/>
                </a:solidFill>
                <a:latin typeface="HP001 Kieu 1" panose="020B0603050302020204" pitchFamily="34" charset="0"/>
                <a:cs typeface="Calibri" panose="020F0502020204030204" pitchFamily="34" charset="0"/>
              </a:rPr>
              <a:t>Đến </a:t>
            </a:r>
            <a:r>
              <a:rPr lang="vi-VN" sz="2800" dirty="0">
                <a:solidFill>
                  <a:schemeClr val="bg1"/>
                </a:solidFill>
                <a:latin typeface="HP001 Kieu 1" panose="020B0603050302020204" pitchFamily="34" charset="0"/>
                <a:cs typeface="Calibri" panose="020F0502020204030204" pitchFamily="34" charset="0"/>
              </a:rPr>
              <a:t>Tây Nguyên, từ xa nhìn vào các buôn làng, ta dễ nhận ra ngôi nhà </a:t>
            </a:r>
            <a:r>
              <a:rPr lang="vi-VN" sz="2800" dirty="0" smtClean="0">
                <a:solidFill>
                  <a:schemeClr val="bg1"/>
                </a:solidFill>
                <a:latin typeface="HP001 Kieu 1" panose="020B0603050302020204" pitchFamily="34" charset="0"/>
                <a:cs typeface="Calibri" panose="020F0502020204030204" pitchFamily="34" charset="0"/>
              </a:rPr>
              <a:t>ǟông </a:t>
            </a:r>
            <a:r>
              <a:rPr lang="vi-VN" sz="2800" dirty="0">
                <a:solidFill>
                  <a:schemeClr val="bg1"/>
                </a:solidFill>
                <a:latin typeface="HP001 Kieu 1" panose="020B0603050302020204" pitchFamily="34" charset="0"/>
                <a:cs typeface="Calibri" panose="020F0502020204030204" pitchFamily="34" charset="0"/>
              </a:rPr>
              <a:t>có </a:t>
            </a:r>
            <a:r>
              <a:rPr lang="vi-VN" sz="2800" dirty="0" smtClean="0">
                <a:solidFill>
                  <a:schemeClr val="bg1"/>
                </a:solidFill>
                <a:latin typeface="HP001 Kieu 1" panose="020B0603050302020204" pitchFamily="34" charset="0"/>
                <a:cs typeface="Calibri" panose="020F0502020204030204" pitchFamily="34" charset="0"/>
              </a:rPr>
              <a:t>đôi </a:t>
            </a:r>
            <a:r>
              <a:rPr lang="vi-VN" sz="2800" dirty="0">
                <a:solidFill>
                  <a:schemeClr val="bg1"/>
                </a:solidFill>
                <a:latin typeface="HP001 Kieu 1" panose="020B0603050302020204" pitchFamily="34" charset="0"/>
                <a:cs typeface="Calibri" panose="020F0502020204030204" pitchFamily="34" charset="0"/>
              </a:rPr>
              <a:t>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8"/>
                                        </p:tgtEl>
                                        <p:attrNameLst>
                                          <p:attrName>ppt_x</p:attrName>
                                          <p:attrName>ppt_y</p:attrName>
                                        </p:attrNameLst>
                                      </p:cBhvr>
                                      <p:rCtr x="0" y="-3611"/>
                                    </p:animMotion>
                                    <p:animRot by="1500000">
                                      <p:cBhvr>
                                        <p:cTn id="10" dur="125" fill="hold">
                                          <p:stCondLst>
                                            <p:cond delay="0"/>
                                          </p:stCondLst>
                                        </p:cTn>
                                        <p:tgtEl>
                                          <p:spTgt spid="8"/>
                                        </p:tgtEl>
                                        <p:attrNameLst>
                                          <p:attrName>r</p:attrName>
                                        </p:attrNameLst>
                                      </p:cBhvr>
                                    </p:animRot>
                                    <p:animRot by="-1500000">
                                      <p:cBhvr>
                                        <p:cTn id="11" dur="125" fill="hold">
                                          <p:stCondLst>
                                            <p:cond delay="125"/>
                                          </p:stCondLst>
                                        </p:cTn>
                                        <p:tgtEl>
                                          <p:spTgt spid="8"/>
                                        </p:tgtEl>
                                        <p:attrNameLst>
                                          <p:attrName>r</p:attrName>
                                        </p:attrNameLst>
                                      </p:cBhvr>
                                    </p:animRot>
                                    <p:animRot by="-1500000">
                                      <p:cBhvr>
                                        <p:cTn id="12" dur="125" fill="hold">
                                          <p:stCondLst>
                                            <p:cond delay="250"/>
                                          </p:stCondLst>
                                        </p:cTn>
                                        <p:tgtEl>
                                          <p:spTgt spid="8"/>
                                        </p:tgtEl>
                                        <p:attrNameLst>
                                          <p:attrName>r</p:attrName>
                                        </p:attrNameLst>
                                      </p:cBhvr>
                                    </p:animRot>
                                    <p:animRot by="1500000">
                                      <p:cBhvr>
                                        <p:cTn id="13" dur="125" fill="hold">
                                          <p:stCondLst>
                                            <p:cond delay="375"/>
                                          </p:stCondLst>
                                        </p:cTn>
                                        <p:tgtEl>
                                          <p:spTgt spid="8"/>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251"/>
            <a:ext cx="9144000" cy="5136356"/>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388627" y="1333501"/>
            <a:ext cx="8411870" cy="4551698"/>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 name="Hình chữ nhật: Góc Tròn 1">
            <a:extLst>
              <a:ext uri="{FF2B5EF4-FFF2-40B4-BE49-F238E27FC236}">
                <a16:creationId xmlns:a16="http://schemas.microsoft.com/office/drawing/2014/main" id="{6118C77B-26A1-4B25-ACD8-E9A9AD3637DD}"/>
              </a:ext>
            </a:extLst>
          </p:cNvPr>
          <p:cNvSpPr/>
          <p:nvPr/>
        </p:nvSpPr>
        <p:spPr>
          <a:xfrm>
            <a:off x="1557690" y="1715647"/>
            <a:ext cx="6171597" cy="3573235"/>
          </a:xfrm>
          <a:prstGeom prst="roundRect">
            <a:avLst/>
          </a:prstGeom>
          <a:solidFill>
            <a:srgbClr val="FFFFFF">
              <a:alpha val="97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8" name="TextBox 7">
            <a:extLst>
              <a:ext uri="{FF2B5EF4-FFF2-40B4-BE49-F238E27FC236}">
                <a16:creationId xmlns:a16="http://schemas.microsoft.com/office/drawing/2014/main" id="{883EA997-D6D2-4632-9B04-3CC4EFE5B4BC}"/>
              </a:ext>
            </a:extLst>
          </p:cNvPr>
          <p:cNvSpPr txBox="1"/>
          <p:nvPr/>
        </p:nvSpPr>
        <p:spPr>
          <a:xfrm>
            <a:off x="2337260" y="1815019"/>
            <a:ext cx="4697579" cy="1200329"/>
          </a:xfrm>
          <a:prstGeom prst="rect">
            <a:avLst/>
          </a:prstGeom>
          <a:noFill/>
        </p:spPr>
        <p:txBody>
          <a:bodyPr wrap="square" rtlCol="0">
            <a:spAutoFit/>
          </a:bodyPr>
          <a:lstStyle/>
          <a:p>
            <a:pPr algn="ctr" defTabSz="685800">
              <a:defRPr/>
            </a:pPr>
            <a:r>
              <a:rPr lang="en-US" sz="3600" dirty="0">
                <a:solidFill>
                  <a:srgbClr val="FF0000"/>
                </a:solidFill>
                <a:latin typeface="Calibri" panose="020F0502020204030204"/>
              </a:rPr>
              <a:t>Theo </a:t>
            </a:r>
            <a:r>
              <a:rPr lang="en-US" sz="3600" dirty="0" err="1">
                <a:solidFill>
                  <a:srgbClr val="FF0000"/>
                </a:solidFill>
                <a:latin typeface="Calibri" panose="020F0502020204030204"/>
              </a:rPr>
              <a:t>em</a:t>
            </a:r>
            <a:r>
              <a:rPr lang="en-US" sz="3600" dirty="0">
                <a:solidFill>
                  <a:srgbClr val="FF0000"/>
                </a:solidFill>
                <a:latin typeface="Calibri" panose="020F0502020204030204"/>
              </a:rPr>
              <a:t>, </a:t>
            </a:r>
            <a:r>
              <a:rPr lang="en-US" sz="3600" dirty="0" err="1">
                <a:solidFill>
                  <a:srgbClr val="FF0000"/>
                </a:solidFill>
                <a:latin typeface="Calibri" panose="020F0502020204030204"/>
              </a:rPr>
              <a:t>nội</a:t>
            </a:r>
            <a:r>
              <a:rPr lang="en-US" sz="3600" dirty="0">
                <a:solidFill>
                  <a:srgbClr val="FF0000"/>
                </a:solidFill>
                <a:latin typeface="Calibri" panose="020F0502020204030204"/>
              </a:rPr>
              <a:t> dung </a:t>
            </a:r>
            <a:r>
              <a:rPr lang="en-US" sz="3600" dirty="0" err="1">
                <a:solidFill>
                  <a:srgbClr val="FF0000"/>
                </a:solidFill>
                <a:latin typeface="Calibri" panose="020F0502020204030204"/>
              </a:rPr>
              <a:t>của</a:t>
            </a:r>
            <a:r>
              <a:rPr lang="en-US" sz="3600" dirty="0">
                <a:solidFill>
                  <a:srgbClr val="FF0000"/>
                </a:solidFill>
                <a:latin typeface="Calibri" panose="020F0502020204030204"/>
              </a:rPr>
              <a:t> </a:t>
            </a:r>
            <a:r>
              <a:rPr lang="en-US" sz="3600" dirty="0" err="1">
                <a:solidFill>
                  <a:srgbClr val="FF0000"/>
                </a:solidFill>
                <a:latin typeface="Calibri" panose="020F0502020204030204"/>
              </a:rPr>
              <a:t>bài</a:t>
            </a:r>
            <a:r>
              <a:rPr lang="en-US" sz="3600" dirty="0">
                <a:solidFill>
                  <a:srgbClr val="FF0000"/>
                </a:solidFill>
                <a:latin typeface="Calibri" panose="020F0502020204030204"/>
              </a:rPr>
              <a:t> </a:t>
            </a:r>
            <a:r>
              <a:rPr lang="en-US" sz="3600" dirty="0" err="1">
                <a:solidFill>
                  <a:srgbClr val="FF0000"/>
                </a:solidFill>
                <a:latin typeface="Calibri" panose="020F0502020204030204"/>
              </a:rPr>
              <a:t>văn</a:t>
            </a:r>
            <a:r>
              <a:rPr lang="en-US" sz="3600" dirty="0">
                <a:solidFill>
                  <a:srgbClr val="FF0000"/>
                </a:solidFill>
                <a:latin typeface="Calibri" panose="020F0502020204030204"/>
              </a:rPr>
              <a:t> </a:t>
            </a:r>
            <a:r>
              <a:rPr lang="en-US" sz="3600" dirty="0" err="1">
                <a:solidFill>
                  <a:srgbClr val="FF0000"/>
                </a:solidFill>
                <a:latin typeface="Calibri" panose="020F0502020204030204"/>
              </a:rPr>
              <a:t>là</a:t>
            </a:r>
            <a:r>
              <a:rPr lang="en-US" sz="3600" dirty="0">
                <a:solidFill>
                  <a:srgbClr val="FF0000"/>
                </a:solidFill>
                <a:latin typeface="Calibri" panose="020F0502020204030204"/>
              </a:rPr>
              <a:t> </a:t>
            </a:r>
            <a:r>
              <a:rPr lang="en-US" sz="3600" dirty="0" err="1">
                <a:solidFill>
                  <a:srgbClr val="FF0000"/>
                </a:solidFill>
                <a:latin typeface="Calibri" panose="020F0502020204030204"/>
              </a:rPr>
              <a:t>gì</a:t>
            </a:r>
            <a:r>
              <a:rPr lang="en-US" sz="3600" dirty="0">
                <a:solidFill>
                  <a:srgbClr val="FF0000"/>
                </a:solidFill>
                <a:latin typeface="Calibri" panose="020F0502020204030204"/>
              </a:rPr>
              <a:t>?</a:t>
            </a:r>
          </a:p>
        </p:txBody>
      </p:sp>
      <p:sp>
        <p:nvSpPr>
          <p:cNvPr id="11" name="TextBox 10">
            <a:extLst>
              <a:ext uri="{FF2B5EF4-FFF2-40B4-BE49-F238E27FC236}">
                <a16:creationId xmlns:a16="http://schemas.microsoft.com/office/drawing/2014/main" id="{3B627E93-E032-4D3D-B2BB-99BFB3CA4865}"/>
              </a:ext>
            </a:extLst>
          </p:cNvPr>
          <p:cNvSpPr txBox="1"/>
          <p:nvPr/>
        </p:nvSpPr>
        <p:spPr>
          <a:xfrm>
            <a:off x="1935083" y="3175620"/>
            <a:ext cx="5416207" cy="1754326"/>
          </a:xfrm>
          <a:prstGeom prst="rect">
            <a:avLst/>
          </a:prstGeom>
          <a:noFill/>
        </p:spPr>
        <p:txBody>
          <a:bodyPr wrap="square" rtlCol="0">
            <a:spAutoFit/>
          </a:bodyPr>
          <a:lstStyle/>
          <a:p>
            <a:pPr lvl="0" algn="ctr">
              <a:defRPr/>
            </a:pPr>
            <a:r>
              <a:rPr lang="en-US" sz="3600" dirty="0" err="1">
                <a:solidFill>
                  <a:srgbClr val="002060"/>
                </a:solidFill>
                <a:latin typeface="Cambria" panose="02040503050406030204" pitchFamily="18" charset="0"/>
                <a:ea typeface="Cambria" panose="02040503050406030204" pitchFamily="18" charset="0"/>
              </a:rPr>
              <a:t>Đoạn</a:t>
            </a:r>
            <a:r>
              <a:rPr lang="vi-VN" sz="3600" dirty="0">
                <a:solidFill>
                  <a:srgbClr val="002060"/>
                </a:solidFill>
                <a:latin typeface="Cambria" panose="02040503050406030204" pitchFamily="18" charset="0"/>
                <a:ea typeface="Cambria" panose="02040503050406030204" pitchFamily="18" charset="0"/>
              </a:rPr>
              <a:t> văn miêu tả nhà rông ở Tây Nguyên. Qua đó thấy nét đặc sắc của nhà rông.</a:t>
            </a:r>
          </a:p>
        </p:txBody>
      </p:sp>
      <p:pic>
        <p:nvPicPr>
          <p:cNvPr id="12" name="âm thanh trả lời đúng">
            <a:hlinkClick r:id="" action="ppaction://media"/>
            <a:extLst>
              <a:ext uri="{FF2B5EF4-FFF2-40B4-BE49-F238E27FC236}">
                <a16:creationId xmlns:a16="http://schemas.microsoft.com/office/drawing/2014/main" id="{6C49E2EC-F6D7-400C-8FD9-BFDD4ACDDF4A}"/>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5"/>
          <a:stretch>
            <a:fillRect/>
          </a:stretch>
        </p:blipFill>
        <p:spPr>
          <a:xfrm>
            <a:off x="6618488" y="5658325"/>
            <a:ext cx="457200" cy="457200"/>
          </a:xfrm>
          <a:prstGeom prst="rect">
            <a:avLst/>
          </a:prstGeom>
        </p:spPr>
      </p:pic>
    </p:spTree>
    <p:extLst>
      <p:ext uri="{BB962C8B-B14F-4D97-AF65-F5344CB8AC3E}">
        <p14:creationId xmlns:p14="http://schemas.microsoft.com/office/powerpoint/2010/main" val="392892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367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12"/>
                </p:tgtEl>
              </p:cMediaNode>
            </p:audio>
          </p:childTnLst>
        </p:cTn>
      </p:par>
    </p:tnLst>
    <p:bldLst>
      <p:bldP spid="6" grpId="0" animBg="1"/>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9144000" cy="5136356"/>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388627" y="1333501"/>
            <a:ext cx="8411870" cy="4551698"/>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4500">
              <a:solidFill>
                <a:prstClr val="white"/>
              </a:solidFill>
            </a:endParaRPr>
          </a:p>
        </p:txBody>
      </p:sp>
      <p:sp>
        <p:nvSpPr>
          <p:cNvPr id="9" name="Horizontal Scroll 5">
            <a:extLst>
              <a:ext uri="{FF2B5EF4-FFF2-40B4-BE49-F238E27FC236}">
                <a16:creationId xmlns:a16="http://schemas.microsoft.com/office/drawing/2014/main" id="{B24027BD-E7B4-4031-B95D-3E1E9D1455A9}"/>
              </a:ext>
            </a:extLst>
          </p:cNvPr>
          <p:cNvSpPr/>
          <p:nvPr/>
        </p:nvSpPr>
        <p:spPr>
          <a:xfrm>
            <a:off x="1911404" y="2493621"/>
            <a:ext cx="5034878" cy="2018644"/>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4500">
              <a:solidFill>
                <a:prstClr val="white"/>
              </a:solidFill>
            </a:endParaRPr>
          </a:p>
        </p:txBody>
      </p:sp>
      <p:pic>
        <p:nvPicPr>
          <p:cNvPr id="10" name="Picture 9">
            <a:extLst>
              <a:ext uri="{FF2B5EF4-FFF2-40B4-BE49-F238E27FC236}">
                <a16:creationId xmlns:a16="http://schemas.microsoft.com/office/drawing/2014/main" id="{93A82726-5701-416F-8804-4A3A1A2FB21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849" b="41421" l="52871" r="66419"/>
                    </a14:imgEffect>
                  </a14:imgLayer>
                </a14:imgProps>
              </a:ext>
              <a:ext uri="{28A0092B-C50C-407E-A947-70E740481C1C}">
                <a14:useLocalDpi xmlns:a14="http://schemas.microsoft.com/office/drawing/2010/main" val="0"/>
              </a:ext>
            </a:extLst>
          </a:blip>
          <a:srcRect l="50725" t="16285" r="34559" b="54089"/>
          <a:stretch/>
        </p:blipFill>
        <p:spPr>
          <a:xfrm>
            <a:off x="-401893" y="2066032"/>
            <a:ext cx="2944506" cy="2654519"/>
          </a:xfrm>
          <a:prstGeom prst="rect">
            <a:avLst/>
          </a:prstGeom>
        </p:spPr>
      </p:pic>
      <p:pic>
        <p:nvPicPr>
          <p:cNvPr id="13" name="Picture 12">
            <a:extLst>
              <a:ext uri="{FF2B5EF4-FFF2-40B4-BE49-F238E27FC236}">
                <a16:creationId xmlns:a16="http://schemas.microsoft.com/office/drawing/2014/main" id="{78D60544-EA54-49E3-9713-D2CA7898AFCD}"/>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753" b="23155" l="35936" r="54523">
                        <a14:foregroundMark x1="43123" y1="15867" x2="43123" y2="15867"/>
                      </a14:backgroundRemoval>
                    </a14:imgEffect>
                  </a14:imgLayer>
                </a14:imgProps>
              </a:ext>
              <a:ext uri="{28A0092B-C50C-407E-A947-70E740481C1C}">
                <a14:useLocalDpi xmlns:a14="http://schemas.microsoft.com/office/drawing/2010/main" val="0"/>
              </a:ext>
            </a:extLst>
          </a:blip>
          <a:srcRect l="37721" t="-2121" r="45726" b="73104"/>
          <a:stretch/>
        </p:blipFill>
        <p:spPr>
          <a:xfrm>
            <a:off x="6415164" y="2066033"/>
            <a:ext cx="2944508" cy="2311254"/>
          </a:xfrm>
          <a:prstGeom prst="rect">
            <a:avLst/>
          </a:prstGeom>
        </p:spPr>
      </p:pic>
      <p:grpSp>
        <p:nvGrpSpPr>
          <p:cNvPr id="14" name="Group 13">
            <a:extLst>
              <a:ext uri="{FF2B5EF4-FFF2-40B4-BE49-F238E27FC236}">
                <a16:creationId xmlns:a16="http://schemas.microsoft.com/office/drawing/2014/main" id="{F319E863-FF85-4E7F-8C7F-7AA7DF468E61}"/>
              </a:ext>
            </a:extLst>
          </p:cNvPr>
          <p:cNvGrpSpPr/>
          <p:nvPr/>
        </p:nvGrpSpPr>
        <p:grpSpPr>
          <a:xfrm>
            <a:off x="1795450" y="2955958"/>
            <a:ext cx="5288219" cy="785453"/>
            <a:chOff x="2941085" y="292595"/>
            <a:chExt cx="6335502" cy="1515313"/>
          </a:xfrm>
        </p:grpSpPr>
        <p:sp>
          <p:nvSpPr>
            <p:cNvPr id="15" name="TextBox 14">
              <a:extLst>
                <a:ext uri="{FF2B5EF4-FFF2-40B4-BE49-F238E27FC236}">
                  <a16:creationId xmlns:a16="http://schemas.microsoft.com/office/drawing/2014/main" id="{6C64F50A-6143-48A5-BA6F-19088FC9F401}"/>
                </a:ext>
              </a:extLst>
            </p:cNvPr>
            <p:cNvSpPr txBox="1"/>
            <p:nvPr/>
          </p:nvSpPr>
          <p:spPr>
            <a:xfrm>
              <a:off x="2941085" y="292595"/>
              <a:ext cx="6309827" cy="1514111"/>
            </a:xfrm>
            <a:prstGeom prst="rect">
              <a:avLst/>
            </a:prstGeom>
            <a:noFill/>
          </p:spPr>
          <p:txBody>
            <a:bodyPr wrap="square" rtlCol="0">
              <a:spAutoFit/>
            </a:bodyPr>
            <a:lstStyle/>
            <a:p>
              <a:pPr algn="ctr" defTabSz="685800">
                <a:defRPr/>
              </a:pPr>
              <a:r>
                <a:rPr lang="en-US" sz="4500" b="1"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rPr>
                <a:t>Luyện</a:t>
              </a:r>
              <a:r>
                <a:rPr lang="en-US" sz="4500" b="1"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rPr>
                <a:t> </a:t>
              </a:r>
              <a:r>
                <a:rPr lang="en-US" sz="4500" b="1"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rPr>
                <a:t>từ</a:t>
              </a:r>
              <a:r>
                <a:rPr lang="en-US" sz="4500" b="1"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rPr>
                <a:t> </a:t>
              </a:r>
              <a:r>
                <a:rPr lang="en-US" sz="4500" b="1"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rPr>
                <a:t>khó</a:t>
              </a:r>
              <a:endParaRPr lang="en-US" sz="4500" b="1"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endParaRPr>
            </a:p>
          </p:txBody>
        </p:sp>
        <p:sp>
          <p:nvSpPr>
            <p:cNvPr id="16" name="TextBox 15">
              <a:extLst>
                <a:ext uri="{FF2B5EF4-FFF2-40B4-BE49-F238E27FC236}">
                  <a16:creationId xmlns:a16="http://schemas.microsoft.com/office/drawing/2014/main" id="{9168FDED-C779-40A3-8792-D82C60D9878B}"/>
                </a:ext>
              </a:extLst>
            </p:cNvPr>
            <p:cNvSpPr txBox="1"/>
            <p:nvPr/>
          </p:nvSpPr>
          <p:spPr>
            <a:xfrm>
              <a:off x="2966760" y="293797"/>
              <a:ext cx="6309827" cy="1514111"/>
            </a:xfrm>
            <a:prstGeom prst="rect">
              <a:avLst/>
            </a:prstGeom>
            <a:noFill/>
          </p:spPr>
          <p:txBody>
            <a:bodyPr wrap="square" rtlCol="0">
              <a:spAutoFit/>
            </a:bodyPr>
            <a:lstStyle/>
            <a:p>
              <a:pPr algn="ctr" defTabSz="685800">
                <a:defRPr/>
              </a:pPr>
              <a:r>
                <a:rPr lang="en-US" sz="45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rPr>
                <a:t>Luyện</a:t>
              </a:r>
              <a:r>
                <a:rPr lang="en-US" sz="45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rPr>
                <a:t> </a:t>
              </a:r>
              <a:r>
                <a:rPr lang="en-US" sz="45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rPr>
                <a:t>từ</a:t>
              </a:r>
              <a:r>
                <a:rPr lang="en-US" sz="45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rPr>
                <a:t> </a:t>
              </a:r>
              <a:r>
                <a:rPr lang="en-US" sz="45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rPr>
                <a:t>khó</a:t>
              </a:r>
              <a:endParaRPr lang="en-US" sz="45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endParaRPr>
            </a:p>
          </p:txBody>
        </p:sp>
      </p:grpSp>
    </p:spTree>
    <p:extLst>
      <p:ext uri="{BB962C8B-B14F-4D97-AF65-F5344CB8AC3E}">
        <p14:creationId xmlns:p14="http://schemas.microsoft.com/office/powerpoint/2010/main" val="3991699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9144000" cy="5136356"/>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388627" y="1333501"/>
            <a:ext cx="8411870" cy="4551698"/>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prstClr val="white"/>
              </a:solidFill>
              <a:latin typeface="Calibri" panose="020F0502020204030204"/>
            </a:endParaRPr>
          </a:p>
        </p:txBody>
      </p:sp>
      <p:sp>
        <p:nvSpPr>
          <p:cNvPr id="11" name="Rounded Rectangle 20">
            <a:extLst>
              <a:ext uri="{FF2B5EF4-FFF2-40B4-BE49-F238E27FC236}">
                <a16:creationId xmlns:a16="http://schemas.microsoft.com/office/drawing/2014/main" id="{ABAA3B9E-68EA-4930-832E-28A6C7EFFDA2}"/>
              </a:ext>
            </a:extLst>
          </p:cNvPr>
          <p:cNvSpPr/>
          <p:nvPr/>
        </p:nvSpPr>
        <p:spPr>
          <a:xfrm>
            <a:off x="1207294" y="3910139"/>
            <a:ext cx="2293828" cy="66675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3600" dirty="0" err="1">
                <a:solidFill>
                  <a:srgbClr val="FF0000"/>
                </a:solidFill>
                <a:latin typeface="Calibri" panose="020F0502020204030204"/>
              </a:rPr>
              <a:t>lưỡi</a:t>
            </a:r>
            <a:r>
              <a:rPr lang="en-US" sz="3600" dirty="0">
                <a:solidFill>
                  <a:srgbClr val="FF0000"/>
                </a:solidFill>
                <a:latin typeface="Calibri" panose="020F0502020204030204"/>
              </a:rPr>
              <a:t> </a:t>
            </a:r>
            <a:r>
              <a:rPr lang="en-US" sz="3600" dirty="0" err="1">
                <a:solidFill>
                  <a:srgbClr val="FF0000"/>
                </a:solidFill>
                <a:latin typeface="Calibri" panose="020F0502020204030204"/>
              </a:rPr>
              <a:t>rìu</a:t>
            </a:r>
            <a:endParaRPr lang="en-US" sz="3600" dirty="0">
              <a:solidFill>
                <a:srgbClr val="FF0000"/>
              </a:solidFill>
              <a:latin typeface="Calibri" panose="020F0502020204030204"/>
            </a:endParaRPr>
          </a:p>
        </p:txBody>
      </p:sp>
      <p:sp>
        <p:nvSpPr>
          <p:cNvPr id="12" name="Rounded Rectangle 21">
            <a:extLst>
              <a:ext uri="{FF2B5EF4-FFF2-40B4-BE49-F238E27FC236}">
                <a16:creationId xmlns:a16="http://schemas.microsoft.com/office/drawing/2014/main" id="{4A99C755-043D-4DFC-A06D-41C6DDDDF7BF}"/>
              </a:ext>
            </a:extLst>
          </p:cNvPr>
          <p:cNvSpPr/>
          <p:nvPr/>
        </p:nvSpPr>
        <p:spPr>
          <a:xfrm>
            <a:off x="1214438" y="2288444"/>
            <a:ext cx="2372714" cy="66675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3600" dirty="0" err="1">
                <a:solidFill>
                  <a:srgbClr val="FF0000"/>
                </a:solidFill>
                <a:latin typeface="Calibri" panose="020F0502020204030204"/>
              </a:rPr>
              <a:t>Tây</a:t>
            </a:r>
            <a:r>
              <a:rPr lang="en-US" sz="3600" dirty="0">
                <a:solidFill>
                  <a:srgbClr val="FF0000"/>
                </a:solidFill>
                <a:latin typeface="Calibri" panose="020F0502020204030204"/>
              </a:rPr>
              <a:t> </a:t>
            </a:r>
            <a:r>
              <a:rPr lang="en-US" sz="3600" dirty="0" err="1">
                <a:solidFill>
                  <a:srgbClr val="FF0000"/>
                </a:solidFill>
                <a:latin typeface="Calibri" panose="020F0502020204030204"/>
              </a:rPr>
              <a:t>Nguyên</a:t>
            </a:r>
            <a:endParaRPr lang="en-US" sz="3600" dirty="0">
              <a:solidFill>
                <a:srgbClr val="FF0000"/>
              </a:solidFill>
              <a:latin typeface="Calibri" panose="020F0502020204030204"/>
            </a:endParaRPr>
          </a:p>
        </p:txBody>
      </p:sp>
      <p:sp>
        <p:nvSpPr>
          <p:cNvPr id="17" name="Rounded Rectangle 22">
            <a:extLst>
              <a:ext uri="{FF2B5EF4-FFF2-40B4-BE49-F238E27FC236}">
                <a16:creationId xmlns:a16="http://schemas.microsoft.com/office/drawing/2014/main" id="{0D10C351-939D-41B8-AB3C-9EC21D1C3743}"/>
              </a:ext>
            </a:extLst>
          </p:cNvPr>
          <p:cNvSpPr/>
          <p:nvPr/>
        </p:nvSpPr>
        <p:spPr>
          <a:xfrm>
            <a:off x="5444366" y="2288444"/>
            <a:ext cx="2351922" cy="66675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3600" dirty="0" err="1">
                <a:solidFill>
                  <a:srgbClr val="FF0000"/>
                </a:solidFill>
                <a:latin typeface="Calibri" panose="020F0502020204030204"/>
              </a:rPr>
              <a:t>dựng</a:t>
            </a:r>
            <a:r>
              <a:rPr lang="en-US" sz="3600" dirty="0">
                <a:solidFill>
                  <a:srgbClr val="FF0000"/>
                </a:solidFill>
                <a:latin typeface="Calibri" panose="020F0502020204030204"/>
              </a:rPr>
              <a:t> </a:t>
            </a:r>
            <a:r>
              <a:rPr lang="en-US" sz="3600" dirty="0" err="1">
                <a:solidFill>
                  <a:srgbClr val="FF0000"/>
                </a:solidFill>
                <a:latin typeface="Calibri" panose="020F0502020204030204"/>
              </a:rPr>
              <a:t>đứng</a:t>
            </a:r>
            <a:endParaRPr lang="en-US" sz="3600" dirty="0">
              <a:solidFill>
                <a:srgbClr val="FF0000"/>
              </a:solidFill>
              <a:latin typeface="Calibri" panose="020F0502020204030204"/>
            </a:endParaRPr>
          </a:p>
        </p:txBody>
      </p:sp>
      <p:sp>
        <p:nvSpPr>
          <p:cNvPr id="18" name="Rounded Rectangle 23">
            <a:extLst>
              <a:ext uri="{FF2B5EF4-FFF2-40B4-BE49-F238E27FC236}">
                <a16:creationId xmlns:a16="http://schemas.microsoft.com/office/drawing/2014/main" id="{9425CB52-129D-47D5-A1CD-6A83AD945304}"/>
              </a:ext>
            </a:extLst>
          </p:cNvPr>
          <p:cNvSpPr/>
          <p:nvPr/>
        </p:nvSpPr>
        <p:spPr>
          <a:xfrm>
            <a:off x="5642879" y="3858880"/>
            <a:ext cx="2056344" cy="66675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3600" dirty="0" err="1">
                <a:solidFill>
                  <a:srgbClr val="FF0000"/>
                </a:solidFill>
                <a:latin typeface="Calibri" panose="020F0502020204030204"/>
              </a:rPr>
              <a:t>tuồn</a:t>
            </a:r>
            <a:r>
              <a:rPr lang="en-US" sz="3600" dirty="0">
                <a:solidFill>
                  <a:srgbClr val="FF0000"/>
                </a:solidFill>
                <a:latin typeface="Calibri" panose="020F0502020204030204"/>
              </a:rPr>
              <a:t> </a:t>
            </a:r>
            <a:r>
              <a:rPr lang="en-US" sz="3600" dirty="0" err="1">
                <a:solidFill>
                  <a:srgbClr val="FF0000"/>
                </a:solidFill>
                <a:latin typeface="Calibri" panose="020F0502020204030204"/>
              </a:rPr>
              <a:t>tuột</a:t>
            </a:r>
            <a:endParaRPr lang="en-US" sz="3600" dirty="0">
              <a:solidFill>
                <a:srgbClr val="FF0000"/>
              </a:solidFill>
              <a:latin typeface="Calibri" panose="020F0502020204030204"/>
            </a:endParaRPr>
          </a:p>
        </p:txBody>
      </p:sp>
    </p:spTree>
    <p:extLst>
      <p:ext uri="{BB962C8B-B14F-4D97-AF65-F5344CB8AC3E}">
        <p14:creationId xmlns:p14="http://schemas.microsoft.com/office/powerpoint/2010/main" val="1886590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9144000" cy="5136356"/>
          </a:xfrm>
          <a:prstGeom prst="rect">
            <a:avLst/>
          </a:prstGeom>
        </p:spPr>
      </p:pic>
      <p:sp>
        <p:nvSpPr>
          <p:cNvPr id="8" name="Hình chữ nhật: Góc Tròn 1">
            <a:extLst>
              <a:ext uri="{FF2B5EF4-FFF2-40B4-BE49-F238E27FC236}">
                <a16:creationId xmlns:a16="http://schemas.microsoft.com/office/drawing/2014/main" id="{EEB4A3ED-70C8-4DA2-92B6-B3B2FB5C51B9}"/>
              </a:ext>
            </a:extLst>
          </p:cNvPr>
          <p:cNvSpPr/>
          <p:nvPr/>
        </p:nvSpPr>
        <p:spPr>
          <a:xfrm>
            <a:off x="2076450" y="1065550"/>
            <a:ext cx="4905375" cy="4819649"/>
          </a:xfrm>
          <a:prstGeom prst="roundRect">
            <a:avLst/>
          </a:prstGeom>
          <a:solidFill>
            <a:srgbClr val="FFFFFF">
              <a:alpha val="99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 name="TextBox 1">
            <a:extLst>
              <a:ext uri="{FF2B5EF4-FFF2-40B4-BE49-F238E27FC236}">
                <a16:creationId xmlns:a16="http://schemas.microsoft.com/office/drawing/2014/main" id="{4DD5BD1A-043F-4121-A5EC-0953213BCA63}"/>
              </a:ext>
            </a:extLst>
          </p:cNvPr>
          <p:cNvSpPr txBox="1"/>
          <p:nvPr/>
        </p:nvSpPr>
        <p:spPr>
          <a:xfrm>
            <a:off x="2162175" y="1065549"/>
            <a:ext cx="4819650" cy="715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4050" dirty="0" err="1">
                <a:ln>
                  <a:solidFill>
                    <a:srgbClr val="FFFF99"/>
                  </a:solidFill>
                </a:ln>
                <a:solidFill>
                  <a:srgbClr val="002060"/>
                </a:solidFill>
                <a:effectLst>
                  <a:glow rad="228600">
                    <a:srgbClr val="FFC000">
                      <a:satMod val="175000"/>
                      <a:alpha val="40000"/>
                    </a:srgbClr>
                  </a:glow>
                </a:effectLst>
                <a:ea typeface="LNTH-LuoLuoNotangYuanTi 1" pitchFamily="2" charset="-128"/>
                <a:cs typeface="LNTH-LuoLuoNotangYuanTi 1" pitchFamily="2" charset="-128"/>
              </a:rPr>
              <a:t>Tiêu</a:t>
            </a:r>
            <a:r>
              <a:rPr lang="en-US" sz="4050" dirty="0">
                <a:ln>
                  <a:solidFill>
                    <a:srgbClr val="FFFF99"/>
                  </a:solidFill>
                </a:ln>
                <a:solidFill>
                  <a:srgbClr val="002060"/>
                </a:solidFill>
                <a:effectLst>
                  <a:glow rad="228600">
                    <a:srgbClr val="FFC000">
                      <a:satMod val="175000"/>
                      <a:alpha val="40000"/>
                    </a:srgbClr>
                  </a:glow>
                </a:effectLst>
                <a:ea typeface="LNTH-LuoLuoNotangYuanTi 1" pitchFamily="2" charset="-128"/>
                <a:cs typeface="LNTH-LuoLuoNotangYuanTi 1" pitchFamily="2" charset="-128"/>
              </a:rPr>
              <a:t> </a:t>
            </a:r>
            <a:r>
              <a:rPr lang="en-US" sz="4050" dirty="0" err="1">
                <a:ln>
                  <a:solidFill>
                    <a:srgbClr val="FFFF99"/>
                  </a:solidFill>
                </a:ln>
                <a:solidFill>
                  <a:srgbClr val="002060"/>
                </a:solidFill>
                <a:effectLst>
                  <a:glow rad="228600">
                    <a:srgbClr val="FFC000">
                      <a:satMod val="175000"/>
                      <a:alpha val="40000"/>
                    </a:srgbClr>
                  </a:glow>
                </a:effectLst>
                <a:ea typeface="LNTH-LuoLuoNotangYuanTi 1" pitchFamily="2" charset="-128"/>
                <a:cs typeface="LNTH-LuoLuoNotangYuanTi 1" pitchFamily="2" charset="-128"/>
              </a:rPr>
              <a:t>chí</a:t>
            </a:r>
            <a:r>
              <a:rPr lang="en-US" sz="4050" dirty="0">
                <a:ln>
                  <a:solidFill>
                    <a:srgbClr val="FFFF99"/>
                  </a:solidFill>
                </a:ln>
                <a:solidFill>
                  <a:srgbClr val="002060"/>
                </a:solidFill>
                <a:effectLst>
                  <a:glow rad="228600">
                    <a:srgbClr val="FFC000">
                      <a:satMod val="175000"/>
                      <a:alpha val="40000"/>
                    </a:srgbClr>
                  </a:glow>
                </a:effectLst>
                <a:ea typeface="LNTH-LuoLuoNotangYuanTi 1" pitchFamily="2" charset="-128"/>
                <a:cs typeface="LNTH-LuoLuoNotangYuanTi 1" pitchFamily="2" charset="-128"/>
              </a:rPr>
              <a:t> </a:t>
            </a:r>
            <a:r>
              <a:rPr lang="en-US" sz="4050" dirty="0" err="1">
                <a:ln>
                  <a:solidFill>
                    <a:srgbClr val="FFFF99"/>
                  </a:solidFill>
                </a:ln>
                <a:solidFill>
                  <a:srgbClr val="002060"/>
                </a:solidFill>
                <a:effectLst>
                  <a:glow rad="228600">
                    <a:srgbClr val="FFC000">
                      <a:satMod val="175000"/>
                      <a:alpha val="40000"/>
                    </a:srgbClr>
                  </a:glow>
                </a:effectLst>
                <a:ea typeface="LNTH-LuoLuoNotangYuanTi 1" pitchFamily="2" charset="-128"/>
                <a:cs typeface="LNTH-LuoLuoNotangYuanTi 1" pitchFamily="2" charset="-128"/>
              </a:rPr>
              <a:t>đánh</a:t>
            </a:r>
            <a:r>
              <a:rPr lang="en-US" sz="4050" dirty="0">
                <a:ln>
                  <a:solidFill>
                    <a:srgbClr val="FFFF99"/>
                  </a:solidFill>
                </a:ln>
                <a:solidFill>
                  <a:srgbClr val="002060"/>
                </a:solidFill>
                <a:effectLst>
                  <a:glow rad="228600">
                    <a:srgbClr val="FFC000">
                      <a:satMod val="175000"/>
                      <a:alpha val="40000"/>
                    </a:srgbClr>
                  </a:glow>
                </a:effectLst>
                <a:ea typeface="LNTH-LuoLuoNotangYuanTi 1" pitchFamily="2" charset="-128"/>
                <a:cs typeface="LNTH-LuoLuoNotangYuanTi 1" pitchFamily="2" charset="-128"/>
              </a:rPr>
              <a:t> </a:t>
            </a:r>
            <a:r>
              <a:rPr lang="en-US" sz="4050" dirty="0" err="1">
                <a:ln>
                  <a:solidFill>
                    <a:srgbClr val="FFFF99"/>
                  </a:solidFill>
                </a:ln>
                <a:solidFill>
                  <a:srgbClr val="002060"/>
                </a:solidFill>
                <a:effectLst>
                  <a:glow rad="228600">
                    <a:srgbClr val="FFC000">
                      <a:satMod val="175000"/>
                      <a:alpha val="40000"/>
                    </a:srgbClr>
                  </a:glow>
                </a:effectLst>
                <a:ea typeface="LNTH-LuoLuoNotangYuanTi 1" pitchFamily="2" charset="-128"/>
                <a:cs typeface="LNTH-LuoLuoNotangYuanTi 1" pitchFamily="2" charset="-128"/>
              </a:rPr>
              <a:t>giá</a:t>
            </a:r>
            <a:endParaRPr lang="en-US" sz="4050" dirty="0">
              <a:ln>
                <a:solidFill>
                  <a:srgbClr val="FFFF99"/>
                </a:solidFill>
              </a:ln>
              <a:solidFill>
                <a:srgbClr val="002060"/>
              </a:solidFill>
              <a:effectLst>
                <a:glow rad="228600">
                  <a:srgbClr val="FFC000">
                    <a:satMod val="175000"/>
                    <a:alpha val="40000"/>
                  </a:srgbClr>
                </a:glow>
              </a:effectLst>
              <a:ea typeface="LNTH-LuoLuoNotangYuanTi 1" pitchFamily="2" charset="-128"/>
              <a:cs typeface="LNTH-LuoLuoNotangYuanTi 1" pitchFamily="2" charset="-128"/>
            </a:endParaRPr>
          </a:p>
        </p:txBody>
      </p:sp>
      <p:pic>
        <p:nvPicPr>
          <p:cNvPr id="10" name="Picture 2" descr="Clip nghệ thuật số - Dễ thương Số Một PNG Yêu Ảnh png tải về - Miễn phí  trong suốt điện Thoại Di động Phụ Kiện png Tải về.">
            <a:extLst>
              <a:ext uri="{FF2B5EF4-FFF2-40B4-BE49-F238E27FC236}">
                <a16:creationId xmlns:a16="http://schemas.microsoft.com/office/drawing/2014/main" id="{9483DA2E-EDE0-48AF-933B-DC519812875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78" r="100000"/>
                    </a14:imgEffect>
                  </a14:imgLayer>
                </a14:imgProps>
              </a:ext>
              <a:ext uri="{28A0092B-C50C-407E-A947-70E740481C1C}">
                <a14:useLocalDpi xmlns:a14="http://schemas.microsoft.com/office/drawing/2010/main" val="0"/>
              </a:ext>
            </a:extLst>
          </a:blip>
          <a:srcRect/>
          <a:stretch>
            <a:fillRect/>
          </a:stretch>
        </p:blipFill>
        <p:spPr bwMode="auto">
          <a:xfrm>
            <a:off x="2172626" y="2095027"/>
            <a:ext cx="487091" cy="530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lip nghệ thuật số - Dễ thương Số Hai PNG Yêu Ảnh png tải về - Miễn phí  trong suốt Khu Vực png Tải về.">
            <a:extLst>
              <a:ext uri="{FF2B5EF4-FFF2-40B4-BE49-F238E27FC236}">
                <a16:creationId xmlns:a16="http://schemas.microsoft.com/office/drawing/2014/main" id="{D05C1023-5E20-43AE-B43B-8BE0EF8C5D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095"/>
                    </a14:imgEffect>
                  </a14:imgLayer>
                </a14:imgProps>
              </a:ext>
              <a:ext uri="{28A0092B-C50C-407E-A947-70E740481C1C}">
                <a14:useLocalDpi xmlns:a14="http://schemas.microsoft.com/office/drawing/2010/main" val="0"/>
              </a:ext>
            </a:extLst>
          </a:blip>
          <a:srcRect/>
          <a:stretch>
            <a:fillRect/>
          </a:stretch>
        </p:blipFill>
        <p:spPr bwMode="auto">
          <a:xfrm>
            <a:off x="2156459" y="3233539"/>
            <a:ext cx="579212" cy="5148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umber, Cute Number Three, green number three decor, number, blog, symbol  png | PNGWing">
            <a:extLst>
              <a:ext uri="{FF2B5EF4-FFF2-40B4-BE49-F238E27FC236}">
                <a16:creationId xmlns:a16="http://schemas.microsoft.com/office/drawing/2014/main" id="{00342E15-5DD3-44A3-B1F8-A3C112F0670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2222690" y="4461305"/>
            <a:ext cx="497114" cy="625535"/>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6">
            <a:extLst>
              <a:ext uri="{FF2B5EF4-FFF2-40B4-BE49-F238E27FC236}">
                <a16:creationId xmlns:a16="http://schemas.microsoft.com/office/drawing/2014/main" id="{864AAA02-3B15-4817-9C8D-ADD6E1B64E82}"/>
              </a:ext>
            </a:extLst>
          </p:cNvPr>
          <p:cNvSpPr/>
          <p:nvPr/>
        </p:nvSpPr>
        <p:spPr>
          <a:xfrm>
            <a:off x="2783554" y="1910493"/>
            <a:ext cx="3208999" cy="778780"/>
          </a:xfrm>
          <a:prstGeom prst="roundRect">
            <a:avLst/>
          </a:prstGeom>
          <a:solidFill>
            <a:schemeClr val="accent4">
              <a:lumMod val="40000"/>
              <a:lumOff val="6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just" defTabSz="685800">
              <a:spcBef>
                <a:spcPts val="900"/>
              </a:spcBef>
              <a:defRPr/>
            </a:pPr>
            <a:r>
              <a:rPr lang="en-US" sz="2100" dirty="0">
                <a:solidFill>
                  <a:prstClr val="black"/>
                </a:solidFill>
                <a:latin typeface="Calibri" panose="020F0502020204030204"/>
              </a:rPr>
              <a:t>Sai </a:t>
            </a:r>
            <a:r>
              <a:rPr lang="en-US" sz="2100" dirty="0" err="1">
                <a:solidFill>
                  <a:prstClr val="black"/>
                </a:solidFill>
                <a:latin typeface="Calibri" panose="020F0502020204030204"/>
              </a:rPr>
              <a:t>không</a:t>
            </a:r>
            <a:r>
              <a:rPr lang="en-US" sz="2100" dirty="0">
                <a:solidFill>
                  <a:prstClr val="black"/>
                </a:solidFill>
                <a:latin typeface="Calibri" panose="020F0502020204030204"/>
              </a:rPr>
              <a:t> </a:t>
            </a:r>
            <a:r>
              <a:rPr lang="en-US" sz="2100" dirty="0" err="1">
                <a:solidFill>
                  <a:prstClr val="black"/>
                </a:solidFill>
                <a:latin typeface="Calibri" panose="020F0502020204030204"/>
              </a:rPr>
              <a:t>quá</a:t>
            </a:r>
            <a:r>
              <a:rPr lang="en-US" sz="2100" dirty="0">
                <a:solidFill>
                  <a:prstClr val="black"/>
                </a:solidFill>
                <a:latin typeface="Calibri" panose="020F0502020204030204"/>
              </a:rPr>
              <a:t> 5 </a:t>
            </a:r>
            <a:r>
              <a:rPr lang="en-US" sz="2100" dirty="0" err="1">
                <a:solidFill>
                  <a:prstClr val="black"/>
                </a:solidFill>
                <a:latin typeface="Calibri" panose="020F0502020204030204"/>
              </a:rPr>
              <a:t>lỗi</a:t>
            </a:r>
            <a:r>
              <a:rPr lang="en-US" sz="2100" dirty="0">
                <a:solidFill>
                  <a:prstClr val="black"/>
                </a:solidFill>
                <a:latin typeface="Calibri" panose="020F0502020204030204"/>
              </a:rPr>
              <a:t>.</a:t>
            </a:r>
          </a:p>
        </p:txBody>
      </p:sp>
      <p:sp>
        <p:nvSpPr>
          <p:cNvPr id="16" name="Rounded Rectangle 7">
            <a:extLst>
              <a:ext uri="{FF2B5EF4-FFF2-40B4-BE49-F238E27FC236}">
                <a16:creationId xmlns:a16="http://schemas.microsoft.com/office/drawing/2014/main" id="{D70C6E60-57F3-45DD-B4D6-0B35F78A1D2C}"/>
              </a:ext>
            </a:extLst>
          </p:cNvPr>
          <p:cNvSpPr/>
          <p:nvPr/>
        </p:nvSpPr>
        <p:spPr>
          <a:xfrm>
            <a:off x="2783554" y="3115524"/>
            <a:ext cx="4103021" cy="778780"/>
          </a:xfrm>
          <a:prstGeom prst="roundRect">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just" defTabSz="685800">
              <a:spcBef>
                <a:spcPts val="900"/>
              </a:spcBef>
              <a:defRPr/>
            </a:pPr>
            <a:r>
              <a:rPr lang="en-US" sz="2100" dirty="0" err="1">
                <a:solidFill>
                  <a:prstClr val="black"/>
                </a:solidFill>
                <a:latin typeface="Calibri" panose="020F0502020204030204"/>
              </a:rPr>
              <a:t>Chữ</a:t>
            </a:r>
            <a:r>
              <a:rPr lang="en-US" sz="2100" dirty="0">
                <a:solidFill>
                  <a:prstClr val="black"/>
                </a:solidFill>
                <a:latin typeface="Calibri" panose="020F0502020204030204"/>
              </a:rPr>
              <a:t> </a:t>
            </a:r>
            <a:r>
              <a:rPr lang="en-US" sz="2100" dirty="0" err="1">
                <a:solidFill>
                  <a:prstClr val="black"/>
                </a:solidFill>
                <a:latin typeface="Calibri" panose="020F0502020204030204"/>
              </a:rPr>
              <a:t>viết</a:t>
            </a:r>
            <a:r>
              <a:rPr lang="en-US" sz="2100" dirty="0">
                <a:solidFill>
                  <a:prstClr val="black"/>
                </a:solidFill>
                <a:latin typeface="Calibri" panose="020F0502020204030204"/>
              </a:rPr>
              <a:t> </a:t>
            </a:r>
            <a:r>
              <a:rPr lang="en-US" sz="2100" dirty="0" err="1">
                <a:solidFill>
                  <a:prstClr val="black"/>
                </a:solidFill>
                <a:latin typeface="Calibri" panose="020F0502020204030204"/>
              </a:rPr>
              <a:t>rõ</a:t>
            </a:r>
            <a:r>
              <a:rPr lang="en-US" sz="2100" dirty="0">
                <a:solidFill>
                  <a:prstClr val="black"/>
                </a:solidFill>
                <a:latin typeface="Calibri" panose="020F0502020204030204"/>
              </a:rPr>
              <a:t> </a:t>
            </a:r>
            <a:r>
              <a:rPr lang="en-US" sz="2100" dirty="0" err="1">
                <a:solidFill>
                  <a:prstClr val="black"/>
                </a:solidFill>
                <a:latin typeface="Calibri" panose="020F0502020204030204"/>
              </a:rPr>
              <a:t>ràng</a:t>
            </a:r>
            <a:r>
              <a:rPr lang="en-US" sz="2100" dirty="0">
                <a:solidFill>
                  <a:prstClr val="black"/>
                </a:solidFill>
                <a:latin typeface="Calibri" panose="020F0502020204030204"/>
              </a:rPr>
              <a:t>, </a:t>
            </a:r>
            <a:r>
              <a:rPr lang="en-US" sz="2100" dirty="0" err="1">
                <a:solidFill>
                  <a:prstClr val="black"/>
                </a:solidFill>
                <a:latin typeface="Calibri" panose="020F0502020204030204"/>
              </a:rPr>
              <a:t>sạch</a:t>
            </a:r>
            <a:r>
              <a:rPr lang="en-US" sz="2100" dirty="0">
                <a:solidFill>
                  <a:prstClr val="black"/>
                </a:solidFill>
                <a:latin typeface="Calibri" panose="020F0502020204030204"/>
              </a:rPr>
              <a:t> </a:t>
            </a:r>
            <a:r>
              <a:rPr lang="en-US" sz="2100" dirty="0" err="1">
                <a:solidFill>
                  <a:prstClr val="black"/>
                </a:solidFill>
                <a:latin typeface="Calibri" panose="020F0502020204030204"/>
              </a:rPr>
              <a:t>đẹp</a:t>
            </a:r>
            <a:r>
              <a:rPr lang="en-US" sz="2100" dirty="0">
                <a:solidFill>
                  <a:prstClr val="black"/>
                </a:solidFill>
                <a:latin typeface="Calibri" panose="020F0502020204030204"/>
              </a:rPr>
              <a:t>.</a:t>
            </a:r>
          </a:p>
        </p:txBody>
      </p:sp>
      <p:sp>
        <p:nvSpPr>
          <p:cNvPr id="19" name="Rounded Rectangle 8">
            <a:extLst>
              <a:ext uri="{FF2B5EF4-FFF2-40B4-BE49-F238E27FC236}">
                <a16:creationId xmlns:a16="http://schemas.microsoft.com/office/drawing/2014/main" id="{DF52F897-6883-4EB3-81A2-052519894800}"/>
              </a:ext>
            </a:extLst>
          </p:cNvPr>
          <p:cNvSpPr/>
          <p:nvPr/>
        </p:nvSpPr>
        <p:spPr>
          <a:xfrm>
            <a:off x="2783553" y="4398630"/>
            <a:ext cx="4198272" cy="778780"/>
          </a:xfrm>
          <a:prstGeom prst="roundRect">
            <a:avLst/>
          </a:prstGeom>
          <a:solidFill>
            <a:srgbClr val="FFFF99"/>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just" defTabSz="685800">
              <a:spcBef>
                <a:spcPts val="900"/>
              </a:spcBef>
              <a:defRPr/>
            </a:pPr>
            <a:r>
              <a:rPr lang="en-US" sz="2100" dirty="0" err="1">
                <a:solidFill>
                  <a:prstClr val="black"/>
                </a:solidFill>
                <a:latin typeface="Calibri" panose="020F0502020204030204"/>
              </a:rPr>
              <a:t>Trình</a:t>
            </a:r>
            <a:r>
              <a:rPr lang="en-US" sz="2100" dirty="0">
                <a:solidFill>
                  <a:prstClr val="black"/>
                </a:solidFill>
                <a:latin typeface="Calibri" panose="020F0502020204030204"/>
              </a:rPr>
              <a:t> </a:t>
            </a:r>
            <a:r>
              <a:rPr lang="en-US" sz="2100" dirty="0" err="1">
                <a:solidFill>
                  <a:prstClr val="black"/>
                </a:solidFill>
                <a:latin typeface="Calibri" panose="020F0502020204030204"/>
              </a:rPr>
              <a:t>bày</a:t>
            </a:r>
            <a:r>
              <a:rPr lang="en-US" sz="2100" dirty="0">
                <a:solidFill>
                  <a:prstClr val="black"/>
                </a:solidFill>
                <a:latin typeface="Calibri" panose="020F0502020204030204"/>
              </a:rPr>
              <a:t> </a:t>
            </a:r>
            <a:r>
              <a:rPr lang="en-US" sz="2100" dirty="0" err="1">
                <a:solidFill>
                  <a:prstClr val="black"/>
                </a:solidFill>
                <a:latin typeface="Calibri" panose="020F0502020204030204"/>
              </a:rPr>
              <a:t>đúng</a:t>
            </a:r>
            <a:r>
              <a:rPr lang="en-US" sz="2100" dirty="0">
                <a:solidFill>
                  <a:prstClr val="black"/>
                </a:solidFill>
                <a:latin typeface="Calibri" panose="020F0502020204030204"/>
              </a:rPr>
              <a:t> </a:t>
            </a:r>
            <a:r>
              <a:rPr lang="en-US" sz="2100" dirty="0" err="1">
                <a:solidFill>
                  <a:prstClr val="black"/>
                </a:solidFill>
                <a:latin typeface="Calibri" panose="020F0502020204030204"/>
              </a:rPr>
              <a:t>hình</a:t>
            </a:r>
            <a:r>
              <a:rPr lang="en-US" sz="2100" dirty="0">
                <a:solidFill>
                  <a:prstClr val="black"/>
                </a:solidFill>
                <a:latin typeface="Calibri" panose="020F0502020204030204"/>
              </a:rPr>
              <a:t> </a:t>
            </a:r>
            <a:r>
              <a:rPr lang="en-US" sz="2100" dirty="0" err="1">
                <a:solidFill>
                  <a:prstClr val="black"/>
                </a:solidFill>
                <a:latin typeface="Calibri" panose="020F0502020204030204"/>
              </a:rPr>
              <a:t>thức</a:t>
            </a:r>
            <a:r>
              <a:rPr lang="en-US" sz="2100" dirty="0">
                <a:solidFill>
                  <a:prstClr val="black"/>
                </a:solidFill>
                <a:latin typeface="Calibri" panose="020F0502020204030204"/>
              </a:rPr>
              <a:t>.</a:t>
            </a:r>
          </a:p>
        </p:txBody>
      </p:sp>
      <p:sp>
        <p:nvSpPr>
          <p:cNvPr id="20" name="Heart 19">
            <a:extLst>
              <a:ext uri="{FF2B5EF4-FFF2-40B4-BE49-F238E27FC236}">
                <a16:creationId xmlns:a16="http://schemas.microsoft.com/office/drawing/2014/main" id="{9A21FF44-A985-4DEC-9A8C-315F932201E7}"/>
              </a:ext>
            </a:extLst>
          </p:cNvPr>
          <p:cNvSpPr/>
          <p:nvPr/>
        </p:nvSpPr>
        <p:spPr>
          <a:xfrm>
            <a:off x="5376657" y="2201252"/>
            <a:ext cx="319294" cy="206483"/>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3300" b="1" dirty="0">
              <a:solidFill>
                <a:prstClr val="white"/>
              </a:solidFill>
              <a:latin typeface="Calibri" panose="020F0502020204030204"/>
            </a:endParaRPr>
          </a:p>
        </p:txBody>
      </p:sp>
      <p:sp>
        <p:nvSpPr>
          <p:cNvPr id="21" name="Heart 20">
            <a:extLst>
              <a:ext uri="{FF2B5EF4-FFF2-40B4-BE49-F238E27FC236}">
                <a16:creationId xmlns:a16="http://schemas.microsoft.com/office/drawing/2014/main" id="{B2989222-AA14-47BD-B74E-E0E71CE9AB7C}"/>
              </a:ext>
            </a:extLst>
          </p:cNvPr>
          <p:cNvSpPr/>
          <p:nvPr/>
        </p:nvSpPr>
        <p:spPr>
          <a:xfrm>
            <a:off x="6172813" y="3388630"/>
            <a:ext cx="319294" cy="206483"/>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3300" b="1" dirty="0">
              <a:solidFill>
                <a:prstClr val="white"/>
              </a:solidFill>
              <a:latin typeface="Calibri" panose="020F0502020204030204"/>
            </a:endParaRPr>
          </a:p>
        </p:txBody>
      </p:sp>
      <p:sp>
        <p:nvSpPr>
          <p:cNvPr id="22" name="Heart 21">
            <a:extLst>
              <a:ext uri="{FF2B5EF4-FFF2-40B4-BE49-F238E27FC236}">
                <a16:creationId xmlns:a16="http://schemas.microsoft.com/office/drawing/2014/main" id="{C5EAA03F-0556-4518-818F-3360A963CD90}"/>
              </a:ext>
            </a:extLst>
          </p:cNvPr>
          <p:cNvSpPr/>
          <p:nvPr/>
        </p:nvSpPr>
        <p:spPr>
          <a:xfrm>
            <a:off x="6029289" y="4683268"/>
            <a:ext cx="319294" cy="206483"/>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3300" b="1" dirty="0">
              <a:solidFill>
                <a:prstClr val="white"/>
              </a:solidFill>
              <a:latin typeface="Calibri" panose="020F0502020204030204"/>
            </a:endParaRPr>
          </a:p>
        </p:txBody>
      </p:sp>
    </p:spTree>
    <p:extLst>
      <p:ext uri="{BB962C8B-B14F-4D97-AF65-F5344CB8AC3E}">
        <p14:creationId xmlns:p14="http://schemas.microsoft.com/office/powerpoint/2010/main" val="2377056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ppt_y</p:attrName>
                                        </p:attrNameLst>
                                      </p:cBhvr>
                                      <p:tavLst>
                                        <p:tav tm="0">
                                          <p:val>
                                            <p:strVal val="#ppt_y+#ppt_h*1.125000"/>
                                          </p:val>
                                        </p:tav>
                                        <p:tav tm="100000">
                                          <p:val>
                                            <p:strVal val="#ppt_y"/>
                                          </p:val>
                                        </p:tav>
                                      </p:tavLst>
                                    </p:anim>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5" grpId="0" animBg="1"/>
      <p:bldP spid="16" grpId="0" animBg="1"/>
      <p:bldP spid="19" grpId="0" animBg="1"/>
      <p:bldP spid="20" grpId="0" animBg="1"/>
      <p:bldP spid="21" grpId="0" animBg="1"/>
      <p:bldP spid="22"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450</Words>
  <Application>Microsoft Office PowerPoint</Application>
  <PresentationFormat>On-screen Show (4:3)</PresentationFormat>
  <Paragraphs>45</Paragraphs>
  <Slides>16</Slides>
  <Notes>0</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arial</vt:lpstr>
      <vt:lpstr>arial</vt:lpstr>
      <vt:lpstr>Arial-Rounded</vt:lpstr>
      <vt:lpstr>Calibri</vt:lpstr>
      <vt:lpstr>Calibri Light</vt:lpstr>
      <vt:lpstr>Cambria</vt:lpstr>
      <vt:lpstr>HP001 Kieu 1</vt:lpstr>
      <vt:lpstr>LNTH-LuoLuoNotangYuanTi 1</vt:lpstr>
      <vt:lpstr>Times New Roman</vt:lpstr>
      <vt:lpstr>Wingdings</vt:lpstr>
      <vt:lpstr>字魂70号-灵悦黑体</vt:lpstr>
      <vt:lpstr>1_Office Theme</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22</cp:revision>
  <dcterms:created xsi:type="dcterms:W3CDTF">2023-01-30T11:15:42Z</dcterms:created>
  <dcterms:modified xsi:type="dcterms:W3CDTF">2024-04-09T01:10:34Z</dcterms:modified>
</cp:coreProperties>
</file>