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23" r:id="rId3"/>
    <p:sldMasterId id="2147483735" r:id="rId4"/>
  </p:sldMasterIdLst>
  <p:notesMasterIdLst>
    <p:notesMasterId r:id="rId19"/>
  </p:notesMasterIdLst>
  <p:sldIdLst>
    <p:sldId id="257" r:id="rId5"/>
    <p:sldId id="379" r:id="rId6"/>
    <p:sldId id="2631" r:id="rId7"/>
    <p:sldId id="2632" r:id="rId8"/>
    <p:sldId id="2633" r:id="rId9"/>
    <p:sldId id="317" r:id="rId10"/>
    <p:sldId id="316" r:id="rId11"/>
    <p:sldId id="343" r:id="rId12"/>
    <p:sldId id="344" r:id="rId13"/>
    <p:sldId id="2634" r:id="rId14"/>
    <p:sldId id="2635" r:id="rId15"/>
    <p:sldId id="2636" r:id="rId16"/>
    <p:sldId id="376"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BBD7E-4CA7-4930-ABBB-5D902133D578}"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63DA-88A4-4C4D-B1C5-80C8EE5386E0}" type="slidenum">
              <a:rPr lang="en-US" smtClean="0"/>
              <a:t>‹#›</a:t>
            </a:fld>
            <a:endParaRPr lang="en-US"/>
          </a:p>
        </p:txBody>
      </p:sp>
    </p:spTree>
    <p:extLst>
      <p:ext uri="{BB962C8B-B14F-4D97-AF65-F5344CB8AC3E}">
        <p14:creationId xmlns:p14="http://schemas.microsoft.com/office/powerpoint/2010/main" val="193970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dirty="0"/>
              <a:t>GV xem trước bài sau để dặn dò hs chuẩn bị</a:t>
            </a:r>
            <a:endParaRPr lang="vi-V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95315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3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7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26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4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2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21875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83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7069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274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239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1176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341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01197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6170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64994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298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796492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801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0412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500162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2418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111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873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3845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74468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323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4/10/2023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101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868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1129184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2745134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654578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175532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033490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1427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39547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4/10/2023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4962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4/10/2023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775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4/10/2023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46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4/10/2023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8126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4/10/2023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8755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6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2023/4/10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7" name="Picture 6">
            <a:extLst>
              <a:ext uri="{FF2B5EF4-FFF2-40B4-BE49-F238E27FC236}">
                <a16:creationId xmlns:a16="http://schemas.microsoft.com/office/drawing/2014/main" id="{5F1CFC3C-29A1-42E8-93ED-E6892447FAC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66143CB-5F50-4F43-B99E-40B1287455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5128040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50336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id="{332B7858-1FED-48E1-AB24-E60AF68DE6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19008375"/>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5.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slideLayout" Target="../slideLayouts/slideLayout26.xml"/><Relationship Id="rId16" Type="http://schemas.openxmlformats.org/officeDocument/2006/relationships/image" Target="../media/image18.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jpe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5.jpe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jpeg"/><Relationship Id="rId1" Type="http://schemas.openxmlformats.org/officeDocument/2006/relationships/slideLayout" Target="../slideLayouts/slideLayout2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3.jpeg"/><Relationship Id="rId4" Type="http://schemas.openxmlformats.org/officeDocument/2006/relationships/image" Target="../media/image8.emf"/><Relationship Id="rId9" Type="http://schemas.openxmlformats.org/officeDocument/2006/relationships/image" Target="../media/image12.pn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24.png"/><Relationship Id="rId2" Type="http://schemas.openxmlformats.org/officeDocument/2006/relationships/slideLayout" Target="../slideLayouts/slideLayout26.xml"/><Relationship Id="rId16" Type="http://schemas.openxmlformats.org/officeDocument/2006/relationships/image" Target="../media/image20.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5" Type="http://schemas.openxmlformats.org/officeDocument/2006/relationships/image" Target="../media/image19.jpeg"/><Relationship Id="rId10" Type="http://schemas.openxmlformats.org/officeDocument/2006/relationships/image" Target="../media/image12.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732533" cy="1384954"/>
            <a:chOff x="1912267" y="1496635"/>
            <a:chExt cx="10732533" cy="1384954"/>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161945"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66837" y="1890712"/>
            <a:ext cx="9344025" cy="2505075"/>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923925" y="4476750"/>
            <a:ext cx="10572750" cy="523220"/>
          </a:xfrm>
          <a:prstGeom prst="rect">
            <a:avLst/>
          </a:prstGeom>
          <a:noFill/>
        </p:spPr>
        <p:txBody>
          <a:bodyPr wrap="square" rtlCol="0">
            <a:spAutoFit/>
          </a:bodyPr>
          <a:lstStyle/>
          <a:p>
            <a:r>
              <a:rPr lang="en-US" sz="2800" b="1" i="0" dirty="0">
                <a:solidFill>
                  <a:srgbClr val="000000"/>
                </a:solidFill>
                <a:effectLst/>
                <a:latin typeface="Calibri" panose="020F0502020204030204" pitchFamily="34" charset="0"/>
                <a:cs typeface="Calibri" panose="020F0502020204030204" pitchFamily="34" charset="0"/>
              </a:rPr>
              <a:t>a) </a:t>
            </a:r>
            <a:r>
              <a:rPr lang="en-US" sz="2800" b="1" i="0" dirty="0" err="1">
                <a:solidFill>
                  <a:srgbClr val="000000"/>
                </a:solidFill>
                <a:effectLst/>
                <a:latin typeface="Calibri" panose="020F0502020204030204" pitchFamily="34" charset="0"/>
                <a:cs typeface="Calibri" panose="020F0502020204030204" pitchFamily="34" charset="0"/>
              </a:rPr>
              <a:t>Hỏi</a:t>
            </a:r>
            <a:r>
              <a:rPr lang="en-US" sz="2800" b="1" i="0" dirty="0">
                <a:solidFill>
                  <a:srgbClr val="000000"/>
                </a:solidFill>
                <a:effectLst/>
                <a:latin typeface="Calibri" panose="020F0502020204030204" pitchFamily="34" charset="0"/>
                <a:cs typeface="Calibri" panose="020F0502020204030204" pitchFamily="34" charset="0"/>
              </a:rPr>
              <a:t> Nam </a:t>
            </a:r>
            <a:r>
              <a:rPr lang="en-US" sz="2800" b="1" i="0" dirty="0" err="1">
                <a:solidFill>
                  <a:srgbClr val="000000"/>
                </a:solidFill>
                <a:effectLst/>
                <a:latin typeface="Calibri" panose="020F0502020204030204" pitchFamily="34" charset="0"/>
                <a:cs typeface="Calibri" panose="020F0502020204030204" pitchFamily="34" charset="0"/>
              </a:rPr>
              <a:t>và</a:t>
            </a:r>
            <a:r>
              <a:rPr lang="en-US" sz="2800" b="1" i="0" dirty="0">
                <a:solidFill>
                  <a:srgbClr val="000000"/>
                </a:solidFill>
                <a:effectLst/>
                <a:latin typeface="Calibri" panose="020F0502020204030204" pitchFamily="34" charset="0"/>
                <a:cs typeface="Calibri" panose="020F0502020204030204" pitchFamily="34" charset="0"/>
              </a:rPr>
              <a:t> Mai </a:t>
            </a:r>
            <a:r>
              <a:rPr lang="en-US" sz="2800" b="1" i="0" dirty="0" err="1">
                <a:solidFill>
                  <a:srgbClr val="000000"/>
                </a:solidFill>
                <a:effectLst/>
                <a:latin typeface="Calibri" panose="020F0502020204030204" pitchFamily="34" charset="0"/>
                <a:cs typeface="Calibri" panose="020F0502020204030204" pitchFamily="34" charset="0"/>
              </a:rPr>
              <a:t>cần</a:t>
            </a:r>
            <a:r>
              <a:rPr lang="en-US" sz="2800" b="1" i="0" dirty="0">
                <a:solidFill>
                  <a:srgbClr val="000000"/>
                </a:solidFill>
                <a:effectLst/>
                <a:latin typeface="Calibri" panose="020F0502020204030204" pitchFamily="34" charset="0"/>
                <a:cs typeface="Calibri" panose="020F0502020204030204" pitchFamily="34" charset="0"/>
              </a:rPr>
              <a:t> bao </a:t>
            </a:r>
            <a:r>
              <a:rPr lang="en-US" sz="2800" b="1" i="0" dirty="0" err="1">
                <a:solidFill>
                  <a:srgbClr val="000000"/>
                </a:solidFill>
                <a:effectLst/>
                <a:latin typeface="Calibri" panose="020F0502020204030204" pitchFamily="34" charset="0"/>
                <a:cs typeface="Calibri" panose="020F0502020204030204" pitchFamily="34" charset="0"/>
              </a:rPr>
              <a:t>nhiêu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tiền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để</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mua</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nguyên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liệu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trên</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528BEE2-8E65-B3F0-9D61-2183CDB2AED0}"/>
              </a:ext>
            </a:extLst>
          </p:cNvPr>
          <p:cNvSpPr txBox="1"/>
          <p:nvPr/>
        </p:nvSpPr>
        <p:spPr>
          <a:xfrm>
            <a:off x="1743075" y="5076825"/>
            <a:ext cx="8315325" cy="107721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Nam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Mai </a:t>
            </a:r>
            <a:r>
              <a:rPr lang="en-US" sz="3200" b="1" dirty="0" err="1">
                <a:solidFill>
                  <a:srgbClr val="FF0000"/>
                </a:solidFill>
                <a:latin typeface="Calibri" panose="020F0502020204030204" pitchFamily="34" charset="0"/>
                <a:cs typeface="Calibri" panose="020F0502020204030204" pitchFamily="34" charset="0"/>
              </a:rPr>
              <a:t>cần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để</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nguyên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liệu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algn="ctr"/>
            <a:r>
              <a:rPr lang="en-US" sz="3200" b="1" dirty="0">
                <a:solidFill>
                  <a:srgbClr val="FF0000"/>
                </a:solidFill>
                <a:latin typeface="Calibri" panose="020F0502020204030204" pitchFamily="34" charset="0"/>
                <a:cs typeface="Calibri" panose="020F0502020204030204" pitchFamily="34" charset="0"/>
              </a:rPr>
              <a:t>20 000 +14 000 + 10 000 = 44 000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200400" y="6057007"/>
            <a:ext cx="8315325" cy="584775"/>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44 000 </a:t>
            </a:r>
            <a:r>
              <a:rPr lang="en-US" sz="3200" b="1" dirty="0" err="1">
                <a:solidFill>
                  <a:srgbClr val="FF0000"/>
                </a:solidFill>
                <a:latin typeface="Calibri" panose="020F0502020204030204" pitchFamily="34" charset="0"/>
                <a:cs typeface="Calibri" panose="020F0502020204030204" pitchFamily="34" charset="0"/>
              </a:rPr>
              <a:t>đồng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4807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1" name="Google Shape;4388;p6">
            <a:extLst>
              <a:ext uri="{FF2B5EF4-FFF2-40B4-BE49-F238E27FC236}">
                <a16:creationId xmlns:a16="http://schemas.microsoft.com/office/drawing/2014/main" id="{415C9FFE-4399-4CDA-99B1-D8993ADA62F8}"/>
              </a:ext>
            </a:extLst>
          </p:cNvPr>
          <p:cNvSpPr/>
          <p:nvPr/>
        </p:nvSpPr>
        <p:spPr>
          <a:xfrm>
            <a:off x="716517" y="454172"/>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76387" y="357188"/>
            <a:ext cx="8043863" cy="2156510"/>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800100" y="2590800"/>
            <a:ext cx="10572750" cy="954107"/>
          </a:xfrm>
          <a:prstGeom prst="rect">
            <a:avLst/>
          </a:prstGeom>
          <a:noFill/>
        </p:spPr>
        <p:txBody>
          <a:bodyPr wrap="square" rtlCol="0">
            <a:spAutoFit/>
          </a:bodyPr>
          <a:lstStyle/>
          <a:p>
            <a:pPr lvl="0"/>
            <a:r>
              <a:rPr lang="vi-VN" sz="2800" b="1" dirty="0">
                <a:solidFill>
                  <a:srgbClr val="000000"/>
                </a:solidFill>
                <a:latin typeface="Calibri" panose="020F0502020204030204" pitchFamily="34" charset="0"/>
                <a:cs typeface="Calibri" panose="020F0502020204030204" pitchFamily="34" charset="0"/>
              </a:rPr>
              <a:t>b) Nam và Mai bán nước chanh được 80 000 đồng. Hỏi sau khi trừ đi tiền mua nguyên liệu, hai bạn còn bao nhiêu tiền?</a:t>
            </a:r>
          </a:p>
        </p:txBody>
      </p:sp>
      <p:sp>
        <p:nvSpPr>
          <p:cNvPr id="8" name="TextBox 7">
            <a:extLst>
              <a:ext uri="{FF2B5EF4-FFF2-40B4-BE49-F238E27FC236}">
                <a16:creationId xmlns:a16="http://schemas.microsoft.com/office/drawing/2014/main" id="{C528BEE2-8E65-B3F0-9D61-2183CDB2AED0}"/>
              </a:ext>
            </a:extLst>
          </p:cNvPr>
          <p:cNvSpPr txBox="1"/>
          <p:nvPr/>
        </p:nvSpPr>
        <p:spPr>
          <a:xfrm>
            <a:off x="1647825" y="3686175"/>
            <a:ext cx="8315325" cy="1077218"/>
          </a:xfrm>
          <a:prstGeom prst="rect">
            <a:avLst/>
          </a:prstGeom>
          <a:noFill/>
        </p:spPr>
        <p:txBody>
          <a:bodyPr wrap="square" rtlCol="0">
            <a:spAutoFit/>
          </a:bodyPr>
          <a:lstStyle/>
          <a:p>
            <a:pPr lvl="0" algn="ctr"/>
            <a:r>
              <a:rPr lang="en-US" sz="3200" b="1" dirty="0">
                <a:solidFill>
                  <a:srgbClr val="FF0000"/>
                </a:solidFill>
                <a:latin typeface="Calibri" panose="020F0502020204030204" pitchFamily="34" charset="0"/>
                <a:cs typeface="Calibri" panose="020F0502020204030204" pitchFamily="34" charset="0"/>
              </a:rPr>
              <a:t>Hai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còn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lvl="0" algn="ctr"/>
            <a:r>
              <a:rPr lang="en-US" sz="3200" b="1" dirty="0">
                <a:solidFill>
                  <a:srgbClr val="FF0000"/>
                </a:solidFill>
                <a:latin typeface="Calibri" panose="020F0502020204030204" pitchFamily="34" charset="0"/>
                <a:cs typeface="Calibri" panose="020F0502020204030204" pitchFamily="34" charset="0"/>
              </a:rPr>
              <a:t>80000 – 44 000= 36 000 (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076575" y="4733032"/>
            <a:ext cx="8315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36 000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đồng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78276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Số</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00"/>
                  </a:solidFill>
                  <a:effectLst/>
                  <a:uLnTx/>
                  <a:uFillTx/>
                  <a:latin typeface="Calibri" panose="020F0502020204030204" pitchFamily="34" charset="0"/>
                  <a:ea typeface="Arial"/>
                  <a:cs typeface="Calibri" panose="020F0502020204030204" pitchFamily="34" charset="0"/>
                  <a:sym typeface="Arial"/>
                </a:rPr>
                <a:t>4</a:t>
              </a:r>
              <a:endParaRPr kumimoji="0" sz="1864" b="0"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552450" y="885825"/>
            <a:ext cx="11010900" cy="1815882"/>
            <a:chOff x="657225" y="1114425"/>
            <a:chExt cx="11010900" cy="1815882"/>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2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đổi</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được</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20 000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endParaRPr lang="en-US" sz="28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20 000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7629525" y="201930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12" name="Rectangle: Rounded Corners 11">
              <a:extLst>
                <a:ext uri="{FF2B5EF4-FFF2-40B4-BE49-F238E27FC236}">
                  <a16:creationId xmlns:a16="http://schemas.microsoft.com/office/drawing/2014/main" id="{ED0E3D42-D700-A712-3654-91CB1F1E1513}"/>
                </a:ext>
              </a:extLst>
            </p:cNvPr>
            <p:cNvSpPr/>
            <p:nvPr/>
          </p:nvSpPr>
          <p:spPr>
            <a:xfrm>
              <a:off x="866775" y="15906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id="{13BB9878-B911-9D5F-DB8A-3E91A00999DC}"/>
                </a:ext>
              </a:extLst>
            </p:cNvPr>
            <p:cNvSpPr/>
            <p:nvPr/>
          </p:nvSpPr>
          <p:spPr>
            <a:xfrm>
              <a:off x="4943475" y="241935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grpSp>
      <p:pic>
        <p:nvPicPr>
          <p:cNvPr id="22" name="Picture 21">
            <a:extLst>
              <a:ext uri="{FF2B5EF4-FFF2-40B4-BE49-F238E27FC236}">
                <a16:creationId xmlns:a16="http://schemas.microsoft.com/office/drawing/2014/main" id="{53509A7C-C6D8-609E-3F19-ADB4CCBDE881}"/>
              </a:ext>
            </a:extLst>
          </p:cNvPr>
          <p:cNvPicPr>
            <a:picLocks noChangeAspect="1"/>
          </p:cNvPicPr>
          <p:nvPr/>
        </p:nvPicPr>
        <p:blipFill>
          <a:blip r:embed="rId3"/>
          <a:stretch>
            <a:fillRect/>
          </a:stretch>
        </p:blipFill>
        <p:spPr>
          <a:xfrm>
            <a:off x="1243012" y="3038475"/>
            <a:ext cx="1795463" cy="790179"/>
          </a:xfrm>
          <a:prstGeom prst="rect">
            <a:avLst/>
          </a:prstGeom>
        </p:spPr>
      </p:pic>
      <p:sp>
        <p:nvSpPr>
          <p:cNvPr id="24" name="Rectangle: Rounded Corners 23">
            <a:extLst>
              <a:ext uri="{FF2B5EF4-FFF2-40B4-BE49-F238E27FC236}">
                <a16:creationId xmlns:a16="http://schemas.microsoft.com/office/drawing/2014/main" id="{BA2A7A18-B472-631C-255F-BCE432FD74D4}"/>
              </a:ext>
            </a:extLst>
          </p:cNvPr>
          <p:cNvSpPr/>
          <p:nvPr/>
        </p:nvSpPr>
        <p:spPr>
          <a:xfrm>
            <a:off x="1314450" y="3057525"/>
            <a:ext cx="942975" cy="447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Tờ</a:t>
            </a:r>
            <a:endParaRPr lang="en-US" sz="2800" dirty="0">
              <a:solidFill>
                <a:srgbClr val="FF0000"/>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C886745-7BB8-2002-BB9F-02E7C8C60460}"/>
              </a:ext>
            </a:extLst>
          </p:cNvPr>
          <p:cNvGrpSpPr/>
          <p:nvPr/>
        </p:nvGrpSpPr>
        <p:grpSpPr>
          <a:xfrm>
            <a:off x="3428999" y="2886075"/>
            <a:ext cx="2162175" cy="1009650"/>
            <a:chOff x="4229099" y="3095625"/>
            <a:chExt cx="2162175" cy="1009650"/>
          </a:xfrm>
        </p:grpSpPr>
        <p:sp>
          <p:nvSpPr>
            <p:cNvPr id="26" name="Arrow: Right 25">
              <a:extLst>
                <a:ext uri="{FF2B5EF4-FFF2-40B4-BE49-F238E27FC236}">
                  <a16:creationId xmlns:a16="http://schemas.microsoft.com/office/drawing/2014/main" id="{D8C0231C-AF37-B64C-BFAF-99D67399662C}"/>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0EAAB10-2024-25E7-FEA0-D9FA21D2BCAE}"/>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28" name="Picture 27">
            <a:extLst>
              <a:ext uri="{FF2B5EF4-FFF2-40B4-BE49-F238E27FC236}">
                <a16:creationId xmlns:a16="http://schemas.microsoft.com/office/drawing/2014/main" id="{390E910C-38F2-C049-2F89-2DAF08ECE079}"/>
              </a:ext>
            </a:extLst>
          </p:cNvPr>
          <p:cNvPicPr>
            <a:picLocks noChangeAspect="1"/>
          </p:cNvPicPr>
          <p:nvPr/>
        </p:nvPicPr>
        <p:blipFill>
          <a:blip r:embed="rId4"/>
          <a:stretch>
            <a:fillRect/>
          </a:stretch>
        </p:blipFill>
        <p:spPr>
          <a:xfrm>
            <a:off x="5400675" y="3133725"/>
            <a:ext cx="1824947" cy="828675"/>
          </a:xfrm>
          <a:prstGeom prst="rect">
            <a:avLst/>
          </a:prstGeom>
        </p:spPr>
      </p:pic>
      <p:sp>
        <p:nvSpPr>
          <p:cNvPr id="29" name="Rectangle: Rounded Corners 28">
            <a:extLst>
              <a:ext uri="{FF2B5EF4-FFF2-40B4-BE49-F238E27FC236}">
                <a16:creationId xmlns:a16="http://schemas.microsoft.com/office/drawing/2014/main" id="{C2291667-2E4E-DE31-5AE7-94AF6B3E5291}"/>
              </a:ext>
            </a:extLst>
          </p:cNvPr>
          <p:cNvSpPr/>
          <p:nvPr/>
        </p:nvSpPr>
        <p:spPr>
          <a:xfrm>
            <a:off x="1304925" y="306705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5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B4BBAF76-1C85-B646-5EB8-12570CF59C63}"/>
              </a:ext>
            </a:extLst>
          </p:cNvPr>
          <p:cNvPicPr>
            <a:picLocks noChangeAspect="1"/>
          </p:cNvPicPr>
          <p:nvPr/>
        </p:nvPicPr>
        <p:blipFill>
          <a:blip r:embed="rId4"/>
          <a:stretch>
            <a:fillRect/>
          </a:stretch>
        </p:blipFill>
        <p:spPr>
          <a:xfrm>
            <a:off x="1200150" y="4286250"/>
            <a:ext cx="1824947" cy="828675"/>
          </a:xfrm>
          <a:prstGeom prst="rect">
            <a:avLst/>
          </a:prstGeom>
        </p:spPr>
      </p:pic>
      <p:grpSp>
        <p:nvGrpSpPr>
          <p:cNvPr id="37" name="Group 36">
            <a:extLst>
              <a:ext uri="{FF2B5EF4-FFF2-40B4-BE49-F238E27FC236}">
                <a16:creationId xmlns:a16="http://schemas.microsoft.com/office/drawing/2014/main" id="{4BB957AA-C58B-87CB-0472-86745CE4E6F0}"/>
              </a:ext>
            </a:extLst>
          </p:cNvPr>
          <p:cNvGrpSpPr/>
          <p:nvPr/>
        </p:nvGrpSpPr>
        <p:grpSpPr>
          <a:xfrm>
            <a:off x="3381374" y="4067175"/>
            <a:ext cx="2162175" cy="1009650"/>
            <a:chOff x="4229099" y="3095625"/>
            <a:chExt cx="2162175" cy="1009650"/>
          </a:xfrm>
        </p:grpSpPr>
        <p:sp>
          <p:nvSpPr>
            <p:cNvPr id="38" name="Arrow: Right 37">
              <a:extLst>
                <a:ext uri="{FF2B5EF4-FFF2-40B4-BE49-F238E27FC236}">
                  <a16:creationId xmlns:a16="http://schemas.microsoft.com/office/drawing/2014/main" id="{600F651C-C6EB-ECF5-AF8E-A95C9CC3BF65}"/>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267F30-BA60-6F2D-DCE8-4C5E79CE235D}"/>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40" name="Picture 39">
            <a:extLst>
              <a:ext uri="{FF2B5EF4-FFF2-40B4-BE49-F238E27FC236}">
                <a16:creationId xmlns:a16="http://schemas.microsoft.com/office/drawing/2014/main" id="{29B15807-7B4E-F47B-FAFD-ABEACB2FD9F6}"/>
              </a:ext>
            </a:extLst>
          </p:cNvPr>
          <p:cNvPicPr>
            <a:picLocks noChangeAspect="1"/>
          </p:cNvPicPr>
          <p:nvPr/>
        </p:nvPicPr>
        <p:blipFill>
          <a:blip r:embed="rId3"/>
          <a:stretch>
            <a:fillRect/>
          </a:stretch>
        </p:blipFill>
        <p:spPr>
          <a:xfrm>
            <a:off x="5338762" y="4286250"/>
            <a:ext cx="1795463" cy="790179"/>
          </a:xfrm>
          <a:prstGeom prst="rect">
            <a:avLst/>
          </a:prstGeom>
        </p:spPr>
      </p:pic>
      <p:pic>
        <p:nvPicPr>
          <p:cNvPr id="42" name="Picture 41">
            <a:extLst>
              <a:ext uri="{FF2B5EF4-FFF2-40B4-BE49-F238E27FC236}">
                <a16:creationId xmlns:a16="http://schemas.microsoft.com/office/drawing/2014/main" id="{422AB63F-622A-5D90-A10E-11E9281DC83C}"/>
              </a:ext>
            </a:extLst>
          </p:cNvPr>
          <p:cNvPicPr>
            <a:picLocks noChangeAspect="1"/>
          </p:cNvPicPr>
          <p:nvPr/>
        </p:nvPicPr>
        <p:blipFill>
          <a:blip r:embed="rId5"/>
          <a:stretch>
            <a:fillRect/>
          </a:stretch>
        </p:blipFill>
        <p:spPr>
          <a:xfrm>
            <a:off x="7381875" y="4252913"/>
            <a:ext cx="1759541" cy="823912"/>
          </a:xfrm>
          <a:prstGeom prst="rect">
            <a:avLst/>
          </a:prstGeom>
        </p:spPr>
      </p:pic>
      <p:sp>
        <p:nvSpPr>
          <p:cNvPr id="43" name="Rectangle: Rounded Corners 42">
            <a:extLst>
              <a:ext uri="{FF2B5EF4-FFF2-40B4-BE49-F238E27FC236}">
                <a16:creationId xmlns:a16="http://schemas.microsoft.com/office/drawing/2014/main" id="{45C01E1C-BF53-C47E-685F-A60B2E9199CE}"/>
              </a:ext>
            </a:extLst>
          </p:cNvPr>
          <p:cNvSpPr/>
          <p:nvPr/>
        </p:nvSpPr>
        <p:spPr>
          <a:xfrm>
            <a:off x="53911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4" name="Rectangle: Rounded Corners 43">
            <a:extLst>
              <a:ext uri="{FF2B5EF4-FFF2-40B4-BE49-F238E27FC236}">
                <a16:creationId xmlns:a16="http://schemas.microsoft.com/office/drawing/2014/main" id="{D566742D-7407-FCEF-7D85-13A0D55841DF}"/>
              </a:ext>
            </a:extLst>
          </p:cNvPr>
          <p:cNvSpPr/>
          <p:nvPr/>
        </p:nvSpPr>
        <p:spPr>
          <a:xfrm>
            <a:off x="74104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6" name="Rectangle: Rounded Corners 45">
            <a:extLst>
              <a:ext uri="{FF2B5EF4-FFF2-40B4-BE49-F238E27FC236}">
                <a16:creationId xmlns:a16="http://schemas.microsoft.com/office/drawing/2014/main" id="{B4C84FFD-41BF-3BFD-872B-E341FEBF695E}"/>
              </a:ext>
            </a:extLst>
          </p:cNvPr>
          <p:cNvSpPr/>
          <p:nvPr/>
        </p:nvSpPr>
        <p:spPr>
          <a:xfrm>
            <a:off x="7400925"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7" name="Picture 46">
            <a:extLst>
              <a:ext uri="{FF2B5EF4-FFF2-40B4-BE49-F238E27FC236}">
                <a16:creationId xmlns:a16="http://schemas.microsoft.com/office/drawing/2014/main" id="{4D3E2E17-F657-A619-B241-BC1A42C7F13E}"/>
              </a:ext>
            </a:extLst>
          </p:cNvPr>
          <p:cNvPicPr>
            <a:picLocks noChangeAspect="1"/>
          </p:cNvPicPr>
          <p:nvPr/>
        </p:nvPicPr>
        <p:blipFill>
          <a:blip r:embed="rId6"/>
          <a:stretch>
            <a:fillRect/>
          </a:stretch>
        </p:blipFill>
        <p:spPr>
          <a:xfrm>
            <a:off x="1143000" y="5419725"/>
            <a:ext cx="2083187" cy="933450"/>
          </a:xfrm>
          <a:prstGeom prst="rect">
            <a:avLst/>
          </a:prstGeom>
        </p:spPr>
      </p:pic>
      <p:grpSp>
        <p:nvGrpSpPr>
          <p:cNvPr id="48" name="Group 47">
            <a:extLst>
              <a:ext uri="{FF2B5EF4-FFF2-40B4-BE49-F238E27FC236}">
                <a16:creationId xmlns:a16="http://schemas.microsoft.com/office/drawing/2014/main" id="{DFBEC292-A87D-0A19-9DB3-0E5CDCC5FD6E}"/>
              </a:ext>
            </a:extLst>
          </p:cNvPr>
          <p:cNvGrpSpPr/>
          <p:nvPr/>
        </p:nvGrpSpPr>
        <p:grpSpPr>
          <a:xfrm>
            <a:off x="3400424" y="5267325"/>
            <a:ext cx="2162175" cy="1009650"/>
            <a:chOff x="4229099" y="3095625"/>
            <a:chExt cx="2162175" cy="1009650"/>
          </a:xfrm>
        </p:grpSpPr>
        <p:sp>
          <p:nvSpPr>
            <p:cNvPr id="49" name="Arrow: Right 48">
              <a:extLst>
                <a:ext uri="{FF2B5EF4-FFF2-40B4-BE49-F238E27FC236}">
                  <a16:creationId xmlns:a16="http://schemas.microsoft.com/office/drawing/2014/main" id="{0BEA9E3F-8140-C28D-874C-6755AA9CCA04}"/>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167D458-9FD9-B8AD-699F-4EE59FC912B5}"/>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id="{D17D5451-407D-F59C-A518-54264452894E}"/>
              </a:ext>
            </a:extLst>
          </p:cNvPr>
          <p:cNvGrpSpPr/>
          <p:nvPr/>
        </p:nvGrpSpPr>
        <p:grpSpPr>
          <a:xfrm>
            <a:off x="5238750" y="5467350"/>
            <a:ext cx="1824947" cy="828675"/>
            <a:chOff x="5238750" y="5467350"/>
            <a:chExt cx="1824947" cy="828675"/>
          </a:xfrm>
        </p:grpSpPr>
        <p:pic>
          <p:nvPicPr>
            <p:cNvPr id="51" name="Picture 50">
              <a:extLst>
                <a:ext uri="{FF2B5EF4-FFF2-40B4-BE49-F238E27FC236}">
                  <a16:creationId xmlns:a16="http://schemas.microsoft.com/office/drawing/2014/main" id="{8F0EFC0B-05AB-9207-2B68-F89ECDC75278}"/>
                </a:ext>
              </a:extLst>
            </p:cNvPr>
            <p:cNvPicPr>
              <a:picLocks noChangeAspect="1"/>
            </p:cNvPicPr>
            <p:nvPr/>
          </p:nvPicPr>
          <p:blipFill>
            <a:blip r:embed="rId4"/>
            <a:stretch>
              <a:fillRect/>
            </a:stretch>
          </p:blipFill>
          <p:spPr>
            <a:xfrm>
              <a:off x="5238750" y="5467350"/>
              <a:ext cx="1824947" cy="828675"/>
            </a:xfrm>
            <a:prstGeom prst="rect">
              <a:avLst/>
            </a:prstGeom>
          </p:spPr>
        </p:pic>
        <p:sp>
          <p:nvSpPr>
            <p:cNvPr id="52" name="Rectangle: Rounded Corners 51">
              <a:extLst>
                <a:ext uri="{FF2B5EF4-FFF2-40B4-BE49-F238E27FC236}">
                  <a16:creationId xmlns:a16="http://schemas.microsoft.com/office/drawing/2014/main" id="{F596326B-EC77-06B9-63DA-8932B790E90D}"/>
                </a:ext>
              </a:extLst>
            </p:cNvPr>
            <p:cNvSpPr/>
            <p:nvPr/>
          </p:nvSpPr>
          <p:spPr>
            <a:xfrm>
              <a:off x="5314950" y="54959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
        <p:nvSpPr>
          <p:cNvPr id="54" name="Rectangle: Rounded Corners 53">
            <a:extLst>
              <a:ext uri="{FF2B5EF4-FFF2-40B4-BE49-F238E27FC236}">
                <a16:creationId xmlns:a16="http://schemas.microsoft.com/office/drawing/2014/main" id="{6EB31214-71AD-A803-F9C0-C690D2EE353D}"/>
              </a:ext>
            </a:extLst>
          </p:cNvPr>
          <p:cNvSpPr/>
          <p:nvPr/>
        </p:nvSpPr>
        <p:spPr>
          <a:xfrm>
            <a:off x="5324475" y="548640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58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43" grpId="0" animBg="1"/>
      <p:bldP spid="44" grpId="0" animBg="1"/>
      <p:bldP spid="46"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371600"/>
            <a:ext cx="5998842" cy="1314072"/>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673671" y="1371600"/>
            <a:ext cx="7439809" cy="1220953"/>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Dặn</a:t>
            </a:r>
            <a:r>
              <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 </a:t>
            </a: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dò</a:t>
            </a:r>
            <a:endPar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endParaRPr>
          </a:p>
        </p:txBody>
      </p:sp>
    </p:spTree>
    <p:extLst>
      <p:ext uri="{BB962C8B-B14F-4D97-AF65-F5344CB8AC3E}">
        <p14:creationId xmlns:p14="http://schemas.microsoft.com/office/powerpoint/2010/main" val="1697559191"/>
      </p:ext>
    </p:extLst>
  </p:cSld>
  <p:clrMapOvr>
    <a:masterClrMapping/>
  </p:clrMapOvr>
  <p:transition advTm="4727">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7494534E-2D14-3E13-B447-9300FD97408D}"/>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26A891D4-092B-778C-7D97-705C6F4F303A}"/>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1D9398DC-651B-667D-089C-A8F93BA20502}"/>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36062F47-70B8-F977-BC40-ABA1BC888CF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id="{6D7691C1-6A3C-2A00-895A-CA2E34050D3D}"/>
              </a:ext>
            </a:extLst>
          </p:cNvPr>
          <p:cNvPicPr>
            <a:picLocks noChangeAspect="1"/>
          </p:cNvPicPr>
          <p:nvPr/>
        </p:nvPicPr>
        <p:blipFill>
          <a:blip r:embed="rId15">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id="{669B0D77-F3B7-EEA3-BD4D-78455520C63B}"/>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id="{0BD84092-BB02-2A76-8F47-B88ECDD89246}"/>
              </a:ext>
            </a:extLst>
          </p:cNvPr>
          <p:cNvPicPr>
            <a:picLocks noChangeAspect="1"/>
          </p:cNvPicPr>
          <p:nvPr/>
        </p:nvPicPr>
        <p:blipFill>
          <a:blip r:embed="rId17">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8000đ</a:t>
            </a:r>
          </a:p>
        </p:txBody>
      </p:sp>
      <p:sp>
        <p:nvSpPr>
          <p:cNvPr id="13" name="TextBox 12">
            <a:extLst>
              <a:ext uri="{FF2B5EF4-FFF2-40B4-BE49-F238E27FC236}">
                <a16:creationId xmlns:a16="http://schemas.microsoft.com/office/drawing/2014/main"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20000đ</a:t>
            </a:r>
          </a:p>
        </p:txBody>
      </p:sp>
      <p:sp>
        <p:nvSpPr>
          <p:cNvPr id="14" name="TextBox 13">
            <a:extLst>
              <a:ext uri="{FF2B5EF4-FFF2-40B4-BE49-F238E27FC236}">
                <a16:creationId xmlns:a16="http://schemas.microsoft.com/office/drawing/2014/main"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5000đ</a:t>
            </a:r>
          </a:p>
        </p:txBody>
      </p:sp>
      <p:sp>
        <p:nvSpPr>
          <p:cNvPr id="15" name="TextBox 14">
            <a:extLst>
              <a:ext uri="{FF2B5EF4-FFF2-40B4-BE49-F238E27FC236}">
                <a16:creationId xmlns:a16="http://schemas.microsoft.com/office/drawing/2014/main"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4000đ</a:t>
            </a:r>
          </a:p>
        </p:txBody>
      </p:sp>
      <p:sp>
        <p:nvSpPr>
          <p:cNvPr id="16" name="TextBox 15">
            <a:extLst>
              <a:ext uri="{FF2B5EF4-FFF2-40B4-BE49-F238E27FC236}">
                <a16:creationId xmlns:a16="http://schemas.microsoft.com/office/drawing/2014/main"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2 000đ</a:t>
            </a:r>
          </a:p>
        </p:txBody>
      </p:sp>
      <p:sp>
        <p:nvSpPr>
          <p:cNvPr id="17" name="TextBox 16">
            <a:extLst>
              <a:ext uri="{FF2B5EF4-FFF2-40B4-BE49-F238E27FC236}">
                <a16:creationId xmlns:a16="http://schemas.microsoft.com/office/drawing/2014/main"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400" b="1" dirty="0">
                <a:solidFill>
                  <a:prstClr val="black"/>
                </a:solidFill>
                <a:latin typeface="Calibri"/>
              </a:rPr>
              <a:t>17000đ</a:t>
            </a:r>
          </a:p>
        </p:txBody>
      </p:sp>
      <p:sp>
        <p:nvSpPr>
          <p:cNvPr id="26" name="TextBox 25">
            <a:extLst>
              <a:ext uri="{FF2B5EF4-FFF2-40B4-BE49-F238E27FC236}">
                <a16:creationId xmlns:a16="http://schemas.microsoft.com/office/drawing/2014/main"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7000đ</a:t>
            </a:r>
          </a:p>
        </p:txBody>
      </p:sp>
      <p:sp>
        <p:nvSpPr>
          <p:cNvPr id="27" name="Title 1">
            <a:extLst>
              <a:ext uri="{FF2B5EF4-FFF2-40B4-BE49-F238E27FC236}">
                <a16:creationId xmlns:a16="http://schemas.microsoft.com/office/drawing/2014/main"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Mai có </a:t>
            </a:r>
            <a:r>
              <a:rPr lang="en-US" altLang="en-US" sz="3200" b="1" dirty="0">
                <a:solidFill>
                  <a:srgbClr val="002060"/>
                </a:solidFill>
                <a:latin typeface="Calibri" panose="020F0502020204030204" pitchFamily="34" charset="0"/>
                <a:cs typeface="Calibri" panose="020F0502020204030204" pitchFamily="34" charset="0"/>
              </a:rPr>
              <a:t>2 </a:t>
            </a:r>
            <a:r>
              <a:rPr lang="vi-VN" altLang="en-US" sz="3200" b="1" dirty="0">
                <a:solidFill>
                  <a:srgbClr val="002060"/>
                </a:solidFill>
                <a:latin typeface="Calibri" panose="020F0502020204030204" pitchFamily="34" charset="0"/>
                <a:cs typeface="Calibri" panose="020F0502020204030204" pitchFamily="34" charset="0"/>
              </a:rPr>
              <a:t>000 đồng, Mai 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id="{44CB3B1C-FA36-5110-2796-B671E4C12A76}"/>
              </a:ext>
            </a:extLst>
          </p:cNvPr>
          <p:cNvPicPr>
            <a:picLocks noRot="1" noChangeAspect="1"/>
          </p:cNvPicPr>
          <p:nvPr>
            <a:audioFile r:link="rId1"/>
          </p:nvPr>
        </p:nvPicPr>
        <p:blipFill>
          <a:blip r:embed="rId18">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D3AC0B3-1B0E-31A0-A808-753076E52164}"/>
              </a:ext>
            </a:extLst>
          </p:cNvPr>
          <p:cNvPicPr>
            <a:picLocks noChangeAspect="1"/>
          </p:cNvPicPr>
          <p:nvPr/>
        </p:nvPicPr>
        <p:blipFill>
          <a:blip r:embed="rId19">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1.48148E-6 L 0.52487 0.12454 " pathEditMode="relative" rAng="0" ptsTypes="AA">
                                      <p:cBhvr>
                                        <p:cTn id="13" dur="2000" fill="hold"/>
                                        <p:tgtEl>
                                          <p:spTgt spid="8"/>
                                        </p:tgtEl>
                                        <p:attrNameLst>
                                          <p:attrName>ppt_x</p:attrName>
                                          <p:attrName>ppt_y</p:attrName>
                                        </p:attrNameLst>
                                      </p:cBhvr>
                                      <p:rCtr x="26237" y="6227"/>
                                    </p:animMotion>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id="{2081EAAE-431B-FB61-8CD3-0CD626291300}"/>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id="{89A367D4-3048-EB48-1BA6-4035C7A2F6D8}"/>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id="{E299EAA0-84EF-5B24-D7DF-A7968A066058}"/>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id="{187A9636-BAD3-1363-C9D1-3D01ECCC536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tải xuống (2).jpg">
            <a:extLst>
              <a:ext uri="{FF2B5EF4-FFF2-40B4-BE49-F238E27FC236}">
                <a16:creationId xmlns:a16="http://schemas.microsoft.com/office/drawing/2014/main" id="{3489BEB1-E155-53B3-F921-FCE645FF96AB}"/>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id="{FD00D63B-ECEF-C6E1-1938-008C1D4F4C8D}"/>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id="{B4DB792D-4DCF-A124-A71F-371EC7DE8871}"/>
              </a:ext>
            </a:extLst>
          </p:cNvPr>
          <p:cNvPicPr>
            <a:picLocks noChangeAspect="1"/>
          </p:cNvPicPr>
          <p:nvPr/>
        </p:nvPicPr>
        <p:blipFill>
          <a:blip r:embed="rId16">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32" name="TextBox 31">
            <a:extLst>
              <a:ext uri="{FF2B5EF4-FFF2-40B4-BE49-F238E27FC236}">
                <a16:creationId xmlns:a16="http://schemas.microsoft.com/office/drawing/2014/main"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33" name="TextBox 32">
            <a:extLst>
              <a:ext uri="{FF2B5EF4-FFF2-40B4-BE49-F238E27FC236}">
                <a16:creationId xmlns:a16="http://schemas.microsoft.com/office/drawing/2014/main"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34" name="TextBox 33">
            <a:extLst>
              <a:ext uri="{FF2B5EF4-FFF2-40B4-BE49-F238E27FC236}">
                <a16:creationId xmlns:a16="http://schemas.microsoft.com/office/drawing/2014/main"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35" name="TextBox 34">
            <a:extLst>
              <a:ext uri="{FF2B5EF4-FFF2-40B4-BE49-F238E27FC236}">
                <a16:creationId xmlns:a16="http://schemas.microsoft.com/office/drawing/2014/main"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sp>
        <p:nvSpPr>
          <p:cNvPr id="36" name="TextBox 35">
            <a:extLst>
              <a:ext uri="{FF2B5EF4-FFF2-40B4-BE49-F238E27FC236}">
                <a16:creationId xmlns:a16="http://schemas.microsoft.com/office/drawing/2014/main"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25000</a:t>
            </a:r>
          </a:p>
        </p:txBody>
      </p:sp>
      <p:sp>
        <p:nvSpPr>
          <p:cNvPr id="37" name="TextBox 36">
            <a:extLst>
              <a:ext uri="{FF2B5EF4-FFF2-40B4-BE49-F238E27FC236}">
                <a16:creationId xmlns:a16="http://schemas.microsoft.com/office/drawing/2014/main" id="{94570183-48A2-F7F4-0760-AA6E07947A62}"/>
              </a:ext>
            </a:extLst>
          </p:cNvPr>
          <p:cNvSpPr txBox="1"/>
          <p:nvPr/>
        </p:nvSpPr>
        <p:spPr>
          <a:xfrm>
            <a:off x="7239000" y="3124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a:t>
            </a:r>
          </a:p>
        </p:txBody>
      </p:sp>
      <p:pic>
        <p:nvPicPr>
          <p:cNvPr id="38" name="Picture 37">
            <a:extLst>
              <a:ext uri="{FF2B5EF4-FFF2-40B4-BE49-F238E27FC236}">
                <a16:creationId xmlns:a16="http://schemas.microsoft.com/office/drawing/2014/main" id="{27DBE5DB-D1C3-068E-100D-A799C23DD65F}"/>
              </a:ext>
            </a:extLst>
          </p:cNvPr>
          <p:cNvPicPr>
            <a:picLocks noChangeAspect="1"/>
          </p:cNvPicPr>
          <p:nvPr/>
        </p:nvPicPr>
        <p:blipFill>
          <a:blip r:embed="rId17">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a:t>
            </a:r>
            <a:r>
              <a:rPr lang="en-US" altLang="en-US" sz="3200" b="1" dirty="0">
                <a:solidFill>
                  <a:srgbClr val="002060"/>
                </a:solidFill>
                <a:latin typeface="Calibri" panose="020F0502020204030204" pitchFamily="34" charset="0"/>
                <a:cs typeface="Calibri" panose="020F0502020204030204" pitchFamily="34" charset="0"/>
              </a:rPr>
              <a:t>2</a:t>
            </a:r>
            <a:r>
              <a:rPr lang="vi-VN" altLang="en-US" sz="3200" b="1" dirty="0">
                <a:solidFill>
                  <a:srgbClr val="002060"/>
                </a:solidFill>
                <a:latin typeface="Calibri" panose="020F0502020204030204" pitchFamily="34" charset="0"/>
                <a:cs typeface="Calibri" panose="020F0502020204030204" pitchFamily="34" charset="0"/>
              </a:rPr>
              <a:t>000 đồng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và</a:t>
            </a:r>
            <a:r>
              <a:rPr lang="en-US" altLang="en-US" sz="3200" b="1" dirty="0">
                <a:solidFill>
                  <a:srgbClr val="002060"/>
                </a:solidFill>
                <a:latin typeface="Calibri" panose="020F0502020204030204" pitchFamily="34" charset="0"/>
                <a:cs typeface="Calibri" panose="020F0502020204030204" pitchFamily="34" charset="0"/>
              </a:rPr>
              <a:t> 5000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5E-6 -3.33333E-6 L -0.37722 0.25556 " pathEditMode="relative" rAng="0" ptsTypes="AA">
                                      <p:cBhvr>
                                        <p:cTn id="13" dur="2000" fill="hold"/>
                                        <p:tgtEl>
                                          <p:spTgt spid="23"/>
                                        </p:tgtEl>
                                        <p:attrNameLst>
                                          <p:attrName>ppt_x</p:attrName>
                                          <p:attrName>ppt_y</p:attrName>
                                        </p:attrNameLst>
                                      </p:cBhvr>
                                      <p:rCtr x="-18867" y="12778"/>
                                    </p:animMotion>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12" name="TextBox 11">
            <a:extLst>
              <a:ext uri="{FF2B5EF4-FFF2-40B4-BE49-F238E27FC236}">
                <a16:creationId xmlns:a16="http://schemas.microsoft.com/office/drawing/2014/main"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13" name="TextBox 12">
            <a:extLst>
              <a:ext uri="{FF2B5EF4-FFF2-40B4-BE49-F238E27FC236}">
                <a16:creationId xmlns:a16="http://schemas.microsoft.com/office/drawing/2014/main"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14" name="TextBox 13">
            <a:extLst>
              <a:ext uri="{FF2B5EF4-FFF2-40B4-BE49-F238E27FC236}">
                <a16:creationId xmlns:a16="http://schemas.microsoft.com/office/drawing/2014/main"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15" name="TextBox 14">
            <a:extLst>
              <a:ext uri="{FF2B5EF4-FFF2-40B4-BE49-F238E27FC236}">
                <a16:creationId xmlns:a16="http://schemas.microsoft.com/office/drawing/2014/main"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pic>
        <p:nvPicPr>
          <p:cNvPr id="17" name="nhacchuong.net_you-know-ill-go-get.mp3">
            <a:hlinkClick r:id="" action="ppaction://media"/>
            <a:extLst>
              <a:ext uri="{FF2B5EF4-FFF2-40B4-BE49-F238E27FC236}">
                <a16:creationId xmlns:a16="http://schemas.microsoft.com/office/drawing/2014/main"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12 000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vừa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đủ</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tiền</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để</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những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7" name="Picture 26">
            <a:extLst>
              <a:ext uri="{FF2B5EF4-FFF2-40B4-BE49-F238E27FC236}">
                <a16:creationId xmlns:a16="http://schemas.microsoft.com/office/drawing/2014/main"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1" presetClass="mediacall" presetSubtype="0" fill="hold" nodeType="withEffect">
                                  <p:stCondLst>
                                    <p:cond delay="0"/>
                                  </p:stCondLst>
                                  <p:childTnLst>
                                    <p:cmd type="call" cmd="playFrom(0.0)">
                                      <p:cBhvr>
                                        <p:cTn id="11" dur="32075" fill="hold"/>
                                        <p:tgtEl>
                                          <p:spTgt spid="17"/>
                                        </p:tgtEl>
                                      </p:cBhvr>
                                    </p:cmd>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25E-6 5.55112E-17 L -0.15898 0.30926 " pathEditMode="relative" rAng="0" ptsTypes="AA">
                                      <p:cBhvr>
                                        <p:cTn id="15" dur="2000" fill="hold"/>
                                        <p:tgtEl>
                                          <p:spTgt spid="6"/>
                                        </p:tgtEl>
                                        <p:attrNameLst>
                                          <p:attrName>ppt_x</p:attrName>
                                          <p:attrName>ppt_y</p:attrName>
                                        </p:attrNameLst>
                                      </p:cBhvr>
                                      <p:rCtr x="-7956" y="15463"/>
                                    </p:animMotion>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5E-6 -3.33333E-6 L -0.06511 0.63287 " pathEditMode="relative" rAng="0" ptsTypes="AA">
                                      <p:cBhvr>
                                        <p:cTn id="19" dur="2000" fill="hold"/>
                                        <p:tgtEl>
                                          <p:spTgt spid="3"/>
                                        </p:tgtEl>
                                        <p:attrNameLst>
                                          <p:attrName>ppt_x</p:attrName>
                                          <p:attrName>ppt_y</p:attrName>
                                        </p:attrNameLst>
                                      </p:cBhvr>
                                      <p:rCtr x="-3255" y="31644"/>
                                    </p:animMotion>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198783" y="1265020"/>
            <a:ext cx="12390783" cy="4926230"/>
          </a:xfrm>
          <a:prstGeom prst="rect">
            <a:avLst/>
          </a:prstGeom>
        </p:spPr>
      </p:pic>
      <p:sp>
        <p:nvSpPr>
          <p:cNvPr id="4" name="TextBox 3">
            <a:extLst>
              <a:ext uri="{FF2B5EF4-FFF2-40B4-BE49-F238E27FC236}">
                <a16:creationId xmlns:a16="http://schemas.microsoft.com/office/drawing/2014/main" id="{05EAEAC3-1F3A-F85D-BD80-AEFAEE66EC5C}"/>
              </a:ext>
            </a:extLst>
          </p:cNvPr>
          <p:cNvSpPr txBox="1"/>
          <p:nvPr/>
        </p:nvSpPr>
        <p:spPr>
          <a:xfrm>
            <a:off x="2510397" y="2020301"/>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2023</a:t>
            </a:r>
          </a:p>
        </p:txBody>
      </p:sp>
      <p:pic>
        <p:nvPicPr>
          <p:cNvPr id="5" name="Picture 4">
            <a:extLst>
              <a:ext uri="{FF2B5EF4-FFF2-40B4-BE49-F238E27FC236}">
                <a16:creationId xmlns:a16="http://schemas.microsoft.com/office/drawing/2014/main" id="{58DDE237-90C9-71DC-15B4-18D2936706E2}"/>
              </a:ext>
            </a:extLst>
          </p:cNvPr>
          <p:cNvPicPr>
            <a:picLocks noChangeAspect="1"/>
          </p:cNvPicPr>
          <p:nvPr/>
        </p:nvPicPr>
        <p:blipFill rotWithShape="1">
          <a:blip r:embed="rId3"/>
          <a:srcRect b="37814"/>
          <a:stretch/>
        </p:blipFill>
        <p:spPr>
          <a:xfrm>
            <a:off x="5022531" y="2492286"/>
            <a:ext cx="1949769" cy="878209"/>
          </a:xfrm>
          <a:prstGeom prst="rect">
            <a:avLst/>
          </a:prstGeom>
        </p:spPr>
      </p:pic>
      <p:pic>
        <p:nvPicPr>
          <p:cNvPr id="6" name="Picture 5">
            <a:extLst>
              <a:ext uri="{FF2B5EF4-FFF2-40B4-BE49-F238E27FC236}">
                <a16:creationId xmlns:a16="http://schemas.microsoft.com/office/drawing/2014/main" id="{DD4AD5A9-062E-24F3-61CB-70FB1AA30140}"/>
              </a:ext>
            </a:extLst>
          </p:cNvPr>
          <p:cNvPicPr>
            <a:picLocks noChangeAspect="1"/>
          </p:cNvPicPr>
          <p:nvPr/>
        </p:nvPicPr>
        <p:blipFill>
          <a:blip r:embed="rId4"/>
          <a:stretch>
            <a:fillRect/>
          </a:stretch>
        </p:blipFill>
        <p:spPr>
          <a:xfrm>
            <a:off x="1932425" y="3208705"/>
            <a:ext cx="8955800" cy="1774090"/>
          </a:xfrm>
          <a:prstGeom prst="rect">
            <a:avLst/>
          </a:prstGeom>
        </p:spPr>
      </p:pic>
      <p:sp>
        <p:nvSpPr>
          <p:cNvPr id="7" name="TextBox 6">
            <a:extLst>
              <a:ext uri="{FF2B5EF4-FFF2-40B4-BE49-F238E27FC236}">
                <a16:creationId xmlns:a16="http://schemas.microsoft.com/office/drawing/2014/main" id="{2145BD6A-920B-E615-8198-36F67D8DB66C}"/>
              </a:ext>
            </a:extLst>
          </p:cNvPr>
          <p:cNvSpPr txBox="1"/>
          <p:nvPr/>
        </p:nvSpPr>
        <p:spPr>
          <a:xfrm>
            <a:off x="5059679" y="4551680"/>
            <a:ext cx="239839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E443443-32F4-4CC6-BFAE-09BADD9FB576}"/>
              </a:ext>
            </a:extLst>
          </p:cNvPr>
          <p:cNvGrpSpPr/>
          <p:nvPr/>
        </p:nvGrpSpPr>
        <p:grpSpPr>
          <a:xfrm>
            <a:off x="1204229" y="256855"/>
            <a:ext cx="10364471" cy="6259432"/>
            <a:chOff x="1271036" y="857670"/>
            <a:chExt cx="6545270" cy="3980249"/>
          </a:xfrm>
        </p:grpSpPr>
        <p:pic>
          <p:nvPicPr>
            <p:cNvPr id="21" name="图片 13">
              <a:extLst>
                <a:ext uri="{FF2B5EF4-FFF2-40B4-BE49-F238E27FC236}">
                  <a16:creationId xmlns:a16="http://schemas.microsoft.com/office/drawing/2014/main" id="{67847AF4-C018-4C57-AC0D-FCFC645984D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71036" y="857670"/>
              <a:ext cx="6545270" cy="3980249"/>
            </a:xfrm>
            <a:prstGeom prst="rect">
              <a:avLst/>
            </a:prstGeom>
          </p:spPr>
        </p:pic>
        <p:sp>
          <p:nvSpPr>
            <p:cNvPr id="22" name="Rectangle 21">
              <a:extLst>
                <a:ext uri="{FF2B5EF4-FFF2-40B4-BE49-F238E27FC236}">
                  <a16:creationId xmlns:a16="http://schemas.microsoft.com/office/drawing/2014/main" id="{0FFF4744-AF54-4B15-B782-32256A03EB1A}"/>
                </a:ext>
              </a:extLst>
            </p:cNvPr>
            <p:cNvSpPr/>
            <p:nvPr/>
          </p:nvSpPr>
          <p:spPr>
            <a:xfrm>
              <a:off x="3331596" y="1954097"/>
              <a:ext cx="2601326" cy="587527"/>
            </a:xfrm>
            <a:prstGeom prst="rect">
              <a:avLst/>
            </a:prstGeom>
            <a:ln>
              <a:noFill/>
            </a:ln>
          </p:spPr>
          <p:txBody>
            <a:bodyPr wrap="square" lIns="91972" tIns="46031" rIns="91972" bIns="46031">
              <a:spAutoFit/>
            </a:bodyPr>
            <a:lstStyle/>
            <a:p>
              <a:pPr marL="0" marR="0" lvl="0" indent="0" algn="ctr" defTabSz="1229487" rtl="0" eaLnBrk="1" fontAlgn="auto" latinLnBrk="0" hangingPunct="1">
                <a:lnSpc>
                  <a:spcPct val="100000"/>
                </a:lnSpc>
                <a:spcBef>
                  <a:spcPts val="0"/>
                </a:spcBef>
                <a:spcAft>
                  <a:spcPts val="0"/>
                </a:spcAft>
                <a:buClrTx/>
                <a:buSzTx/>
                <a:buFontTx/>
                <a:buNone/>
                <a:tabLst/>
                <a:defRPr/>
              </a:pPr>
              <a:r>
                <a:rPr lang="en-US" sz="5400" b="1" dirty="0" err="1">
                  <a:ln w="22225">
                    <a:solidFill>
                      <a:srgbClr val="ED7D31"/>
                    </a:solidFill>
                    <a:prstDash val="solid"/>
                  </a:ln>
                  <a:solidFill>
                    <a:srgbClr val="FFFF00"/>
                  </a:solidFill>
                  <a:latin typeface="Arial-SGK-TV" pitchFamily="2" charset="0"/>
                  <a:cs typeface="Arial-SGK-TV" pitchFamily="2" charset="0"/>
                  <a:sym typeface="Arial"/>
                </a:rPr>
                <a:t>Luyện</a:t>
              </a:r>
              <a:r>
                <a:rPr lang="en-US" sz="5400" b="1" dirty="0">
                  <a:ln w="22225">
                    <a:solidFill>
                      <a:srgbClr val="ED7D31"/>
                    </a:solidFill>
                    <a:prstDash val="solid"/>
                  </a:ln>
                  <a:solidFill>
                    <a:srgbClr val="FFFF00"/>
                  </a:solidFill>
                  <a:latin typeface="Arial-SGK-TV" pitchFamily="2" charset="0"/>
                  <a:cs typeface="Arial-SGK-TV" pitchFamily="2" charset="0"/>
                  <a:sym typeface="Arial"/>
                </a:rPr>
                <a:t> </a:t>
              </a:r>
              <a:r>
                <a:rPr lang="en-US" sz="5400" b="1" dirty="0" err="1">
                  <a:ln w="22225">
                    <a:solidFill>
                      <a:srgbClr val="ED7D31"/>
                    </a:solidFill>
                    <a:prstDash val="solid"/>
                  </a:ln>
                  <a:solidFill>
                    <a:srgbClr val="FFFF00"/>
                  </a:solidFill>
                  <a:latin typeface="Arial-SGK-TV" pitchFamily="2" charset="0"/>
                  <a:cs typeface="Arial-SGK-TV" pitchFamily="2" charset="0"/>
                  <a:sym typeface="Arial"/>
                </a:rPr>
                <a:t>tập</a:t>
              </a:r>
              <a:endParaRPr kumimoji="0" lang="en-US" sz="5400" b="1" i="0" u="none" strike="noStrike" kern="1200" cap="none" spc="0" normalizeH="0" baseline="0" noProof="0" dirty="0">
                <a:ln w="22225">
                  <a:solidFill>
                    <a:srgbClr val="ED7D31"/>
                  </a:solidFill>
                  <a:prstDash val="solid"/>
                </a:ln>
                <a:solidFill>
                  <a:srgbClr val="FFFF00"/>
                </a:solidFill>
                <a:effectLst/>
                <a:uLnTx/>
                <a:uFillTx/>
                <a:latin typeface="Arial-SGK-TV" pitchFamily="2" charset="0"/>
                <a:ea typeface="+mn-ea"/>
                <a:cs typeface="Arial-SGK-TV" pitchFamily="2" charset="0"/>
                <a:sym typeface="Arial"/>
              </a:endParaRPr>
            </a:p>
          </p:txBody>
        </p:sp>
      </p:grpSp>
    </p:spTree>
    <p:extLst>
      <p:ext uri="{BB962C8B-B14F-4D97-AF65-F5344CB8AC3E}">
        <p14:creationId xmlns:p14="http://schemas.microsoft.com/office/powerpoint/2010/main" val="24849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894458" cy="646290"/>
            <a:chOff x="1912267" y="1496635"/>
            <a:chExt cx="10894458" cy="646290"/>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32387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Tìm giá tiền của từng loại: bắp ngô, cà rốt, dưa chuột.</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54289D39-879F-E0AE-0DC3-FF414E080C83}"/>
              </a:ext>
            </a:extLst>
          </p:cNvPr>
          <p:cNvPicPr>
            <a:picLocks noChangeAspect="1"/>
          </p:cNvPicPr>
          <p:nvPr/>
        </p:nvPicPr>
        <p:blipFill>
          <a:blip r:embed="rId3"/>
          <a:stretch>
            <a:fillRect/>
          </a:stretch>
        </p:blipFill>
        <p:spPr>
          <a:xfrm>
            <a:off x="1828800" y="1295400"/>
            <a:ext cx="7620000" cy="1771650"/>
          </a:xfrm>
          <a:prstGeom prst="rect">
            <a:avLst/>
          </a:prstGeom>
        </p:spPr>
      </p:pic>
      <p:sp>
        <p:nvSpPr>
          <p:cNvPr id="7" name="TextBox 6">
            <a:extLst>
              <a:ext uri="{FF2B5EF4-FFF2-40B4-BE49-F238E27FC236}">
                <a16:creationId xmlns:a16="http://schemas.microsoft.com/office/drawing/2014/main" id="{E27D9955-E277-AADA-D3C4-C6D01181B8D6}"/>
              </a:ext>
            </a:extLst>
          </p:cNvPr>
          <p:cNvSpPr txBox="1"/>
          <p:nvPr/>
        </p:nvSpPr>
        <p:spPr>
          <a:xfrm>
            <a:off x="714375" y="3107115"/>
            <a:ext cx="11163299" cy="954107"/>
          </a:xfrm>
          <a:prstGeom prst="rect">
            <a:avLst/>
          </a:prstGeom>
          <a:noFill/>
        </p:spPr>
        <p:txBody>
          <a:bodyPr wrap="square">
            <a:spAutoFit/>
          </a:bodyPr>
          <a:lstStyle/>
          <a:p>
            <a:pPr algn="l"/>
            <a:r>
              <a:rPr lang="vi-VN" sz="2800" b="1" i="0" dirty="0">
                <a:solidFill>
                  <a:srgbClr val="002060"/>
                </a:solidFill>
                <a:effectLst/>
                <a:latin typeface="Calibri" panose="020F0502020204030204" pitchFamily="34" charset="0"/>
                <a:cs typeface="Calibri" panose="020F0502020204030204" pitchFamily="34" charset="0"/>
              </a:rPr>
              <a:t>Quan sát tranh ta thấy:</a:t>
            </a:r>
          </a:p>
          <a:p>
            <a:pPr algn="l"/>
            <a:r>
              <a:rPr lang="vi-VN" sz="2800" b="1" i="0" dirty="0">
                <a:solidFill>
                  <a:srgbClr val="002060"/>
                </a:solidFill>
                <a:effectLst/>
                <a:latin typeface="Calibri" panose="020F0502020204030204" pitchFamily="34" charset="0"/>
                <a:cs typeface="Calibri" panose="020F0502020204030204" pitchFamily="34" charset="0"/>
              </a:rPr>
              <a:t>- Bắp ngô giá 5 000 đồng.</a:t>
            </a:r>
          </a:p>
        </p:txBody>
      </p:sp>
      <p:pic>
        <p:nvPicPr>
          <p:cNvPr id="18" name="Picture 17">
            <a:extLst>
              <a:ext uri="{FF2B5EF4-FFF2-40B4-BE49-F238E27FC236}">
                <a16:creationId xmlns:a16="http://schemas.microsoft.com/office/drawing/2014/main" id="{6001FFFE-5005-A9DB-A3BE-9B630BE4E7DE}"/>
              </a:ext>
            </a:extLst>
          </p:cNvPr>
          <p:cNvPicPr>
            <a:picLocks noChangeAspect="1"/>
          </p:cNvPicPr>
          <p:nvPr/>
        </p:nvPicPr>
        <p:blipFill>
          <a:blip r:embed="rId4"/>
          <a:stretch>
            <a:fillRect/>
          </a:stretch>
        </p:blipFill>
        <p:spPr>
          <a:xfrm>
            <a:off x="4562475" y="3078378"/>
            <a:ext cx="1166812" cy="945934"/>
          </a:xfrm>
          <a:prstGeom prst="rect">
            <a:avLst/>
          </a:prstGeom>
        </p:spPr>
      </p:pic>
      <p:sp>
        <p:nvSpPr>
          <p:cNvPr id="19" name="TextBox 18">
            <a:extLst>
              <a:ext uri="{FF2B5EF4-FFF2-40B4-BE49-F238E27FC236}">
                <a16:creationId xmlns:a16="http://schemas.microsoft.com/office/drawing/2014/main" id="{AA276D8B-1AB8-E233-7CDE-20481D015672}"/>
              </a:ext>
            </a:extLst>
          </p:cNvPr>
          <p:cNvSpPr txBox="1"/>
          <p:nvPr/>
        </p:nvSpPr>
        <p:spPr>
          <a:xfrm>
            <a:off x="714375" y="41834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và cà rốt giá 8 000 đồng.</a:t>
            </a:r>
          </a:p>
        </p:txBody>
      </p:sp>
      <p:pic>
        <p:nvPicPr>
          <p:cNvPr id="21" name="Picture 20">
            <a:extLst>
              <a:ext uri="{FF2B5EF4-FFF2-40B4-BE49-F238E27FC236}">
                <a16:creationId xmlns:a16="http://schemas.microsoft.com/office/drawing/2014/main" id="{B68B2E99-34A0-FC6F-4537-663DE182874D}"/>
              </a:ext>
            </a:extLst>
          </p:cNvPr>
          <p:cNvPicPr>
            <a:picLocks noChangeAspect="1"/>
          </p:cNvPicPr>
          <p:nvPr/>
        </p:nvPicPr>
        <p:blipFill>
          <a:blip r:embed="rId5"/>
          <a:stretch>
            <a:fillRect/>
          </a:stretch>
        </p:blipFill>
        <p:spPr>
          <a:xfrm>
            <a:off x="5910138" y="3686175"/>
            <a:ext cx="1228849" cy="1052512"/>
          </a:xfrm>
          <a:prstGeom prst="rect">
            <a:avLst/>
          </a:prstGeom>
        </p:spPr>
      </p:pic>
      <p:sp>
        <p:nvSpPr>
          <p:cNvPr id="22" name="TextBox 21">
            <a:extLst>
              <a:ext uri="{FF2B5EF4-FFF2-40B4-BE49-F238E27FC236}">
                <a16:creationId xmlns:a16="http://schemas.microsoft.com/office/drawing/2014/main" id="{22EA631F-D677-B6BE-E564-FB61DB8E0BDE}"/>
              </a:ext>
            </a:extLst>
          </p:cNvPr>
          <p:cNvSpPr txBox="1"/>
          <p:nvPr/>
        </p:nvSpPr>
        <p:spPr>
          <a:xfrm>
            <a:off x="781050" y="48311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cà rốt có giá là 8 000 đồng – 5 000 đồng = 3 000 đồng.</a:t>
            </a:r>
          </a:p>
        </p:txBody>
      </p:sp>
      <p:grpSp>
        <p:nvGrpSpPr>
          <p:cNvPr id="33" name="Group 32">
            <a:extLst>
              <a:ext uri="{FF2B5EF4-FFF2-40B4-BE49-F238E27FC236}">
                <a16:creationId xmlns:a16="http://schemas.microsoft.com/office/drawing/2014/main" id="{E3ABEF0B-1B92-B712-D281-42D71C19FEE6}"/>
              </a:ext>
            </a:extLst>
          </p:cNvPr>
          <p:cNvGrpSpPr/>
          <p:nvPr/>
        </p:nvGrpSpPr>
        <p:grpSpPr>
          <a:xfrm>
            <a:off x="9658350" y="4076700"/>
            <a:ext cx="1495425" cy="1152525"/>
            <a:chOff x="9467850" y="3648075"/>
            <a:chExt cx="1495425" cy="1152525"/>
          </a:xfrm>
        </p:grpSpPr>
        <p:pic>
          <p:nvPicPr>
            <p:cNvPr id="31" name="Picture 30">
              <a:extLst>
                <a:ext uri="{FF2B5EF4-FFF2-40B4-BE49-F238E27FC236}">
                  <a16:creationId xmlns:a16="http://schemas.microsoft.com/office/drawing/2014/main" id="{2EE748EC-CA1E-5C88-D46E-8A5588CCFB91}"/>
                </a:ext>
              </a:extLst>
            </p:cNvPr>
            <p:cNvPicPr>
              <a:picLocks noChangeAspect="1"/>
            </p:cNvPicPr>
            <p:nvPr/>
          </p:nvPicPr>
          <p:blipFill>
            <a:blip r:embed="rId6"/>
            <a:stretch>
              <a:fillRect/>
            </a:stretch>
          </p:blipFill>
          <p:spPr>
            <a:xfrm>
              <a:off x="9810750" y="3648075"/>
              <a:ext cx="647700" cy="819150"/>
            </a:xfrm>
            <a:prstGeom prst="rect">
              <a:avLst/>
            </a:prstGeom>
          </p:spPr>
        </p:pic>
        <p:sp>
          <p:nvSpPr>
            <p:cNvPr id="32" name="Rectangle: Rounded Corners 31">
              <a:extLst>
                <a:ext uri="{FF2B5EF4-FFF2-40B4-BE49-F238E27FC236}">
                  <a16:creationId xmlns:a16="http://schemas.microsoft.com/office/drawing/2014/main" id="{609AA1A9-E71E-4AB6-AE7C-ACF5E05AF505}"/>
                </a:ext>
              </a:extLst>
            </p:cNvPr>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Calibri" panose="020F0502020204030204" pitchFamily="34" charset="0"/>
                  <a:cs typeface="Calibri" panose="020F0502020204030204" pitchFamily="34" charset="0"/>
                </a:rPr>
                <a:t>3 000 </a:t>
              </a:r>
              <a:r>
                <a:rPr lang="en-US" sz="2200" dirty="0" err="1">
                  <a:solidFill>
                    <a:srgbClr val="002060"/>
                  </a:solidFill>
                  <a:latin typeface="Calibri" panose="020F0502020204030204" pitchFamily="34" charset="0"/>
                  <a:cs typeface="Calibri" panose="020F0502020204030204" pitchFamily="34" charset="0"/>
                </a:rPr>
                <a:t>đồng</a:t>
              </a:r>
              <a:endParaRPr lang="en-US" sz="2200" dirty="0">
                <a:solidFill>
                  <a:srgbClr val="002060"/>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id="{DCDD9AD0-917F-7E61-4BB2-3EB67BA9C6DA}"/>
              </a:ext>
            </a:extLst>
          </p:cNvPr>
          <p:cNvSpPr txBox="1"/>
          <p:nvPr/>
        </p:nvSpPr>
        <p:spPr>
          <a:xfrm>
            <a:off x="809625" y="534549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cà rốt và dưa chuột giá 10 000 đồng.</a:t>
            </a:r>
          </a:p>
        </p:txBody>
      </p:sp>
      <p:pic>
        <p:nvPicPr>
          <p:cNvPr id="36" name="Picture 35">
            <a:extLst>
              <a:ext uri="{FF2B5EF4-FFF2-40B4-BE49-F238E27FC236}">
                <a16:creationId xmlns:a16="http://schemas.microsoft.com/office/drawing/2014/main" id="{8EA393D0-94F6-6F3D-3D1F-1721DDAF94BA}"/>
              </a:ext>
            </a:extLst>
          </p:cNvPr>
          <p:cNvPicPr>
            <a:picLocks noChangeAspect="1"/>
          </p:cNvPicPr>
          <p:nvPr/>
        </p:nvPicPr>
        <p:blipFill>
          <a:blip r:embed="rId7"/>
          <a:stretch>
            <a:fillRect/>
          </a:stretch>
        </p:blipFill>
        <p:spPr>
          <a:xfrm>
            <a:off x="7900235" y="5257800"/>
            <a:ext cx="1072315" cy="848916"/>
          </a:xfrm>
          <a:prstGeom prst="rect">
            <a:avLst/>
          </a:prstGeom>
        </p:spPr>
      </p:pic>
      <p:sp>
        <p:nvSpPr>
          <p:cNvPr id="37" name="TextBox 36">
            <a:extLst>
              <a:ext uri="{FF2B5EF4-FFF2-40B4-BE49-F238E27FC236}">
                <a16:creationId xmlns:a16="http://schemas.microsoft.com/office/drawing/2014/main" id="{5BC1B7BB-C7B0-71F5-BC6B-BF126686168C}"/>
              </a:ext>
            </a:extLst>
          </p:cNvPr>
          <p:cNvSpPr txBox="1"/>
          <p:nvPr/>
        </p:nvSpPr>
        <p:spPr>
          <a:xfrm>
            <a:off x="771525" y="60503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dưa chuột có giá là 10 000 đồng – 8 nghìn đồng = 2 000 đồng.</a:t>
            </a:r>
          </a:p>
        </p:txBody>
      </p:sp>
    </p:spTree>
    <p:extLst>
      <p:ext uri="{BB962C8B-B14F-4D97-AF65-F5344CB8AC3E}">
        <p14:creationId xmlns:p14="http://schemas.microsoft.com/office/powerpoint/2010/main" val="1044514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ea typeface="+mn-ea"/>
                  <a:cs typeface="Arial"/>
                  <a:sym typeface="Arial"/>
                </a:rPr>
                <a:t>Số</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Arial"/>
                  <a:ea typeface="Arial"/>
                  <a:cs typeface="Arial"/>
                  <a:sym typeface="Arial"/>
                </a:rPr>
                <a:t>2</a:t>
              </a:r>
              <a:endParaRPr kumimoji="0" sz="1864"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619125" y="876300"/>
            <a:ext cx="11068050" cy="2246769"/>
            <a:chOff x="657225" y="1114425"/>
            <a:chExt cx="11068050" cy="2246769"/>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2246769"/>
            </a:xfrm>
            <a:prstGeom prst="rect">
              <a:avLst/>
            </a:prstGeom>
            <a:noFill/>
          </p:spPr>
          <p:txBody>
            <a:bodyPr wrap="square" rtlCol="0">
              <a:spAutoFit/>
            </a:bodyPr>
            <a:lstStyle/>
            <a:p>
              <a:pPr algn="l"/>
              <a:r>
                <a:rPr lang="vi-VN" sz="2800" b="0" i="0" dirty="0">
                  <a:solidFill>
                    <a:srgbClr val="000000"/>
                  </a:solidFill>
                  <a:effectLst/>
                  <a:latin typeface="Calibri" panose="020F0502020204030204" pitchFamily="34" charset="0"/>
                  <a:cs typeface="Calibri" panose="020F0502020204030204" pitchFamily="34" charset="0"/>
                </a:rPr>
                <a:t>Vào đầu vụ ngô, mẹ Lan mua 1 bắp ngô giá 5 000 đồng. Giữa vụ, với 5 000 đồng, mẹ Lan mua được 2 bắp ngô.</a:t>
              </a:r>
            </a:p>
            <a:p>
              <a:pPr algn="l"/>
              <a:r>
                <a:rPr lang="vi-VN" sz="2800" b="0" i="0" dirty="0">
                  <a:solidFill>
                    <a:srgbClr val="000000"/>
                  </a:solidFill>
                  <a:effectLst/>
                  <a:latin typeface="Calibri" panose="020F0502020204030204" pitchFamily="34" charset="0"/>
                  <a:cs typeface="Calibri" panose="020F0502020204030204" pitchFamily="34" charset="0"/>
                </a:rPr>
                <a:t>a) Giữa vụ, giá tiền 1 bắp ngô là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đồng.</a:t>
              </a:r>
            </a:p>
            <a:p>
              <a:pPr algn="l"/>
              <a:r>
                <a:rPr lang="vi-VN" sz="2800" b="0" i="0" dirty="0">
                  <a:solidFill>
                    <a:srgbClr val="000000"/>
                  </a:solidFill>
                  <a:effectLst/>
                  <a:latin typeface="Calibri" panose="020F0502020204030204" pitchFamily="34" charset="0"/>
                  <a:cs typeface="Calibri" panose="020F0502020204030204" pitchFamily="34" charset="0"/>
                </a:rPr>
                <a:t>b) Giá tiền 1 bắp ngô ở đầu vụ nhiều hơn giá tiền 1 bắp ngô ở giữa vụ là đồng.</a:t>
              </a:r>
            </a:p>
          </p:txBody>
        </p:sp>
        <p:sp>
          <p:nvSpPr>
            <p:cNvPr id="3" name="Rectangle: Rounded Corners 2">
              <a:extLst>
                <a:ext uri="{FF2B5EF4-FFF2-40B4-BE49-F238E27FC236}">
                  <a16:creationId xmlns:a16="http://schemas.microsoft.com/office/drawing/2014/main" id="{15F4E443-B78F-0489-CF51-F72A7AB6359A}"/>
                </a:ext>
              </a:extLst>
            </p:cNvPr>
            <p:cNvSpPr/>
            <p:nvPr/>
          </p:nvSpPr>
          <p:spPr>
            <a:xfrm>
              <a:off x="5334000" y="20097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11087100" y="2447925"/>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grpSp>
      <p:pic>
        <p:nvPicPr>
          <p:cNvPr id="7" name="Picture 2" descr="5000 đồng (tiền Việt) – Wikipedia tiếng Việt">
            <a:extLst>
              <a:ext uri="{FF2B5EF4-FFF2-40B4-BE49-F238E27FC236}">
                <a16:creationId xmlns:a16="http://schemas.microsoft.com/office/drawing/2014/main" id="{D1C59D58-4E49-C37C-1F2A-B3873DFA4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18135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1F5EF2F-2C2E-301E-8059-91CF3920A30B}"/>
              </a:ext>
            </a:extLst>
          </p:cNvPr>
          <p:cNvSpPr/>
          <p:nvPr/>
        </p:nvSpPr>
        <p:spPr>
          <a:xfrm>
            <a:off x="381000" y="3343275"/>
            <a:ext cx="1181100"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Đầu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F4AE3230-D942-E1DA-BE0A-5F03F8A015D1}"/>
              </a:ext>
            </a:extLst>
          </p:cNvPr>
          <p:cNvGrpSpPr/>
          <p:nvPr/>
        </p:nvGrpSpPr>
        <p:grpSpPr>
          <a:xfrm>
            <a:off x="3934300" y="3215974"/>
            <a:ext cx="2162175" cy="1009650"/>
            <a:chOff x="4229099" y="3095625"/>
            <a:chExt cx="2162175" cy="1009650"/>
          </a:xfrm>
        </p:grpSpPr>
        <p:sp>
          <p:nvSpPr>
            <p:cNvPr id="9" name="Arrow: Right 8">
              <a:extLst>
                <a:ext uri="{FF2B5EF4-FFF2-40B4-BE49-F238E27FC236}">
                  <a16:creationId xmlns:a16="http://schemas.microsoft.com/office/drawing/2014/main" id="{6CD3E297-795A-9663-95A0-B5506B7CB6C8}"/>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CAA5DD-10A8-10C2-3144-871D55E510E9}"/>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13" name="Picture 12" descr="A corn on the cob&#10;&#10;Description automatically generated with medium confidence">
            <a:extLst>
              <a:ext uri="{FF2B5EF4-FFF2-40B4-BE49-F238E27FC236}">
                <a16:creationId xmlns:a16="http://schemas.microsoft.com/office/drawing/2014/main" id="{15FA83BF-D606-A3F1-8147-ABDE7EA8F5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17662" y="3393918"/>
            <a:ext cx="414004" cy="792200"/>
          </a:xfrm>
          <a:prstGeom prst="rect">
            <a:avLst/>
          </a:prstGeom>
        </p:spPr>
      </p:pic>
      <p:pic>
        <p:nvPicPr>
          <p:cNvPr id="14" name="Picture 2" descr="5000 đồng (tiền Việt) – Wikipedia tiếng Việt">
            <a:extLst>
              <a:ext uri="{FF2B5EF4-FFF2-40B4-BE49-F238E27FC236}">
                <a16:creationId xmlns:a16="http://schemas.microsoft.com/office/drawing/2014/main" id="{405D6369-61FC-D08C-75B4-6677934A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449580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78E27B2F-6337-2C36-7DA3-8900EA9972F1}"/>
              </a:ext>
            </a:extLst>
          </p:cNvPr>
          <p:cNvSpPr/>
          <p:nvPr/>
        </p:nvSpPr>
        <p:spPr>
          <a:xfrm>
            <a:off x="257174" y="4676775"/>
            <a:ext cx="1266825"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Giữa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39CCE697-0DB7-BA96-1D69-4D327A24D08E}"/>
              </a:ext>
            </a:extLst>
          </p:cNvPr>
          <p:cNvGrpSpPr/>
          <p:nvPr/>
        </p:nvGrpSpPr>
        <p:grpSpPr>
          <a:xfrm>
            <a:off x="3826717" y="4482651"/>
            <a:ext cx="2162175" cy="1009650"/>
            <a:chOff x="4229099" y="3095625"/>
            <a:chExt cx="2162175" cy="1009650"/>
          </a:xfrm>
        </p:grpSpPr>
        <p:sp>
          <p:nvSpPr>
            <p:cNvPr id="17" name="Arrow: Right 16">
              <a:extLst>
                <a:ext uri="{FF2B5EF4-FFF2-40B4-BE49-F238E27FC236}">
                  <a16:creationId xmlns:a16="http://schemas.microsoft.com/office/drawing/2014/main" id="{ABBE48C5-9CEE-8D97-BA0D-E8E07DB42CA1}"/>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28A73A9-BC02-264D-7F2F-F35B0C55A853}"/>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31" name="Picture 30" descr="A corn on the cob&#10;&#10;Description automatically generated with medium confidence">
            <a:extLst>
              <a:ext uri="{FF2B5EF4-FFF2-40B4-BE49-F238E27FC236}">
                <a16:creationId xmlns:a16="http://schemas.microsoft.com/office/drawing/2014/main" id="{1D4531F1-DFE8-2555-D9C2-DB4A5A2324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69178" y="4824738"/>
            <a:ext cx="414004" cy="792200"/>
          </a:xfrm>
          <a:prstGeom prst="rect">
            <a:avLst/>
          </a:prstGeom>
        </p:spPr>
      </p:pic>
      <p:pic>
        <p:nvPicPr>
          <p:cNvPr id="32" name="Picture 31" descr="A corn on the cob&#10;&#10;Description automatically generated with medium confidence">
            <a:extLst>
              <a:ext uri="{FF2B5EF4-FFF2-40B4-BE49-F238E27FC236}">
                <a16:creationId xmlns:a16="http://schemas.microsoft.com/office/drawing/2014/main" id="{6EB55210-8332-5406-80DE-646DD86F5F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77818" y="4777597"/>
            <a:ext cx="414004" cy="792200"/>
          </a:xfrm>
          <a:prstGeom prst="rect">
            <a:avLst/>
          </a:prstGeom>
        </p:spPr>
      </p:pic>
      <p:sp>
        <p:nvSpPr>
          <p:cNvPr id="34" name="TextBox 33">
            <a:extLst>
              <a:ext uri="{FF2B5EF4-FFF2-40B4-BE49-F238E27FC236}">
                <a16:creationId xmlns:a16="http://schemas.microsoft.com/office/drawing/2014/main" id="{CF6F3B8E-924C-321F-7617-EA9520BE77FB}"/>
              </a:ext>
            </a:extLst>
          </p:cNvPr>
          <p:cNvSpPr txBox="1"/>
          <p:nvPr/>
        </p:nvSpPr>
        <p:spPr>
          <a:xfrm>
            <a:off x="6481208" y="2937504"/>
            <a:ext cx="5554362" cy="954107"/>
          </a:xfrm>
          <a:prstGeom prst="rect">
            <a:avLst/>
          </a:prstGeom>
          <a:noFill/>
        </p:spPr>
        <p:txBody>
          <a:bodyPr wrap="square">
            <a:spAutoFit/>
          </a:bodyPr>
          <a:lstStyle/>
          <a:p>
            <a:pPr algn="ctr"/>
            <a:r>
              <a:rPr lang="en-US" sz="2800" b="1" i="0" dirty="0">
                <a:solidFill>
                  <a:srgbClr val="FF0000"/>
                </a:solidFill>
                <a:effectLst/>
                <a:latin typeface="Calibri" panose="020F0502020204030204" pitchFamily="34" charset="0"/>
                <a:cs typeface="Calibri" panose="020F0502020204030204" pitchFamily="34" charset="0"/>
              </a:rPr>
              <a:t>a) </a:t>
            </a:r>
            <a:r>
              <a:rPr lang="en-US" sz="2800" b="1" i="0" dirty="0" err="1">
                <a:solidFill>
                  <a:srgbClr val="FF0000"/>
                </a:solidFill>
                <a:effectLst/>
                <a:latin typeface="Calibri" panose="020F0502020204030204" pitchFamily="34" charset="0"/>
                <a:cs typeface="Calibri" panose="020F0502020204030204" pitchFamily="34" charset="0"/>
              </a:rPr>
              <a:t>Giữa</a:t>
            </a:r>
            <a:r>
              <a:rPr lang="en-US" sz="2800" b="1" i="0" dirty="0">
                <a:solidFill>
                  <a:srgbClr val="FF0000"/>
                </a:solidFill>
                <a:effectLst/>
                <a:latin typeface="Calibri" panose="020F0502020204030204" pitchFamily="34" charset="0"/>
                <a:cs typeface="Calibri" panose="020F0502020204030204" pitchFamily="34" charset="0"/>
              </a:rPr>
              <a:t> </a:t>
            </a:r>
            <a:r>
              <a:rPr lang="en-US" sz="2800" b="1" i="0" dirty="0" err="1">
                <a:solidFill>
                  <a:srgbClr val="FF0000"/>
                </a:solidFill>
                <a:effectLst/>
                <a:latin typeface="Calibri" panose="020F0502020204030204" pitchFamily="34" charset="0"/>
                <a:cs typeface="Calibri" panose="020F0502020204030204" pitchFamily="34" charset="0"/>
              </a:rPr>
              <a:t>vụ</a:t>
            </a:r>
            <a:r>
              <a:rPr lang="en-US" sz="2800" b="1" i="0" dirty="0">
                <a:solidFill>
                  <a:srgbClr val="FF0000"/>
                </a:solidFill>
                <a:effectLst/>
                <a:latin typeface="Calibri" panose="020F0502020204030204" pitchFamily="34" charset="0"/>
                <a:cs typeface="Calibri" panose="020F0502020204030204" pitchFamily="34" charset="0"/>
              </a:rPr>
              <a:t>, </a:t>
            </a:r>
            <a:r>
              <a:rPr lang="en-US" sz="2800" b="1" i="0" dirty="0" err="1">
                <a:solidFill>
                  <a:srgbClr val="FF0000"/>
                </a:solidFill>
                <a:effectLst/>
                <a:latin typeface="Calibri" panose="020F0502020204030204" pitchFamily="34" charset="0"/>
                <a:cs typeface="Calibri" panose="020F0502020204030204" pitchFamily="34" charset="0"/>
              </a:rPr>
              <a:t>giá</a:t>
            </a:r>
            <a:r>
              <a:rPr lang="en-US" sz="2800" b="1" i="0" dirty="0">
                <a:solidFill>
                  <a:srgbClr val="FF0000"/>
                </a:solidFill>
                <a:effectLst/>
                <a:latin typeface="Calibri" panose="020F0502020204030204" pitchFamily="34" charset="0"/>
                <a:cs typeface="Calibri" panose="020F0502020204030204" pitchFamily="34" charset="0"/>
              </a:rPr>
              <a:t> </a:t>
            </a:r>
            <a:r>
              <a:rPr lang="en-US" sz="2800" b="1" i="0" dirty="0" err="1">
                <a:solidFill>
                  <a:srgbClr val="FF0000"/>
                </a:solidFill>
                <a:effectLst/>
                <a:latin typeface="Calibri" panose="020F0502020204030204" pitchFamily="34" charset="0"/>
                <a:cs typeface="Calibri" panose="020F0502020204030204" pitchFamily="34" charset="0"/>
              </a:rPr>
              <a:t>tiền</a:t>
            </a:r>
            <a:r>
              <a:rPr lang="en-US" sz="2800" b="1" i="0" dirty="0">
                <a:solidFill>
                  <a:srgbClr val="FF0000"/>
                </a:solidFill>
                <a:effectLst/>
                <a:latin typeface="Calibri" panose="020F0502020204030204" pitchFamily="34" charset="0"/>
                <a:cs typeface="Calibri" panose="020F0502020204030204" pitchFamily="34" charset="0"/>
              </a:rPr>
              <a:t> 1 </a:t>
            </a:r>
            <a:r>
              <a:rPr lang="en-US" sz="2800" b="1" i="0" dirty="0" err="1">
                <a:solidFill>
                  <a:srgbClr val="FF0000"/>
                </a:solidFill>
                <a:effectLst/>
                <a:latin typeface="Calibri" panose="020F0502020204030204" pitchFamily="34" charset="0"/>
                <a:cs typeface="Calibri" panose="020F0502020204030204" pitchFamily="34" charset="0"/>
              </a:rPr>
              <a:t>bắp</a:t>
            </a:r>
            <a:r>
              <a:rPr lang="en-US" sz="2800" b="1" i="0" dirty="0">
                <a:solidFill>
                  <a:srgbClr val="FF0000"/>
                </a:solidFill>
                <a:effectLst/>
                <a:latin typeface="Calibri" panose="020F0502020204030204" pitchFamily="34" charset="0"/>
                <a:cs typeface="Calibri" panose="020F0502020204030204" pitchFamily="34" charset="0"/>
              </a:rPr>
              <a:t> </a:t>
            </a:r>
            <a:r>
              <a:rPr lang="en-US" sz="2800" b="1" i="0" dirty="0" err="1">
                <a:solidFill>
                  <a:srgbClr val="FF0000"/>
                </a:solidFill>
                <a:effectLst/>
                <a:latin typeface="Calibri" panose="020F0502020204030204" pitchFamily="34" charset="0"/>
                <a:cs typeface="Calibri" panose="020F0502020204030204" pitchFamily="34" charset="0"/>
              </a:rPr>
              <a:t>ngô</a:t>
            </a:r>
            <a:r>
              <a:rPr lang="en-US" sz="2800" b="1" i="0" dirty="0">
                <a:solidFill>
                  <a:srgbClr val="FF0000"/>
                </a:solidFill>
                <a:effectLst/>
                <a:latin typeface="Calibri" panose="020F0502020204030204" pitchFamily="34" charset="0"/>
                <a:cs typeface="Calibri" panose="020F0502020204030204" pitchFamily="34" charset="0"/>
              </a:rPr>
              <a:t> </a:t>
            </a:r>
            <a:r>
              <a:rPr lang="en-US" sz="2800" b="1" i="0" dirty="0" err="1">
                <a:solidFill>
                  <a:srgbClr val="FF0000"/>
                </a:solidFill>
                <a:effectLst/>
                <a:latin typeface="Calibri" panose="020F0502020204030204" pitchFamily="34" charset="0"/>
                <a:cs typeface="Calibri" panose="020F0502020204030204" pitchFamily="34" charset="0"/>
              </a:rPr>
              <a:t>là</a:t>
            </a:r>
            <a:r>
              <a:rPr lang="en-US" sz="2800" b="1" i="0" dirty="0">
                <a:solidFill>
                  <a:srgbClr val="FF0000"/>
                </a:solidFill>
                <a:effectLst/>
                <a:latin typeface="Calibri" panose="020F0502020204030204" pitchFamily="34" charset="0"/>
                <a:cs typeface="Calibri" panose="020F0502020204030204" pitchFamily="34" charset="0"/>
              </a:rPr>
              <a:t>:</a:t>
            </a:r>
          </a:p>
          <a:p>
            <a:pPr algn="ctr"/>
            <a:r>
              <a:rPr lang="en-US" sz="2800" b="1" i="0" dirty="0">
                <a:solidFill>
                  <a:srgbClr val="FF0000"/>
                </a:solidFill>
                <a:effectLst/>
                <a:latin typeface="Calibri" panose="020F0502020204030204" pitchFamily="34" charset="0"/>
                <a:cs typeface="Calibri" panose="020F0502020204030204" pitchFamily="34" charset="0"/>
              </a:rPr>
              <a:t> 5 </a:t>
            </a:r>
            <a:r>
              <a:rPr lang="en-US" sz="2800" b="1" i="0" dirty="0" smtClean="0">
                <a:solidFill>
                  <a:srgbClr val="FF0000"/>
                </a:solidFill>
                <a:effectLst/>
                <a:latin typeface="Calibri" panose="020F0502020204030204" pitchFamily="34" charset="0"/>
                <a:cs typeface="Calibri" panose="020F0502020204030204" pitchFamily="34" charset="0"/>
              </a:rPr>
              <a:t>000 </a:t>
            </a:r>
            <a:r>
              <a:rPr lang="en-US" sz="2800" b="1" i="0" dirty="0">
                <a:solidFill>
                  <a:srgbClr val="FF0000"/>
                </a:solidFill>
                <a:effectLst/>
                <a:latin typeface="Calibri" panose="020F0502020204030204" pitchFamily="34" charset="0"/>
                <a:cs typeface="Calibri" panose="020F0502020204030204" pitchFamily="34" charset="0"/>
              </a:rPr>
              <a:t>: 2 = 2 500 </a:t>
            </a:r>
            <a:r>
              <a:rPr lang="en-US" sz="2800" b="1" i="0" dirty="0" err="1">
                <a:solidFill>
                  <a:srgbClr val="FF0000"/>
                </a:solidFill>
                <a:effectLst/>
                <a:latin typeface="Calibri" panose="020F0502020204030204" pitchFamily="34" charset="0"/>
                <a:cs typeface="Calibri" panose="020F0502020204030204" pitchFamily="34" charset="0"/>
              </a:rPr>
              <a:t>đồng</a:t>
            </a:r>
            <a:r>
              <a:rPr lang="en-US" sz="2800" b="1" i="0" dirty="0">
                <a:solidFill>
                  <a:srgbClr val="FF0000"/>
                </a:solidFill>
                <a:effectLst/>
                <a:latin typeface="Calibri" panose="020F0502020204030204" pitchFamily="34" charset="0"/>
                <a:cs typeface="Calibri" panose="020F0502020204030204" pitchFamily="34" charset="0"/>
              </a:rPr>
              <a:t>.</a:t>
            </a:r>
            <a:endParaRPr lang="en-US" sz="2800" b="1" dirty="0">
              <a:solidFill>
                <a:srgbClr val="FF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D99B52C5-D0A7-5772-3770-85B90239E17C}"/>
              </a:ext>
            </a:extLst>
          </p:cNvPr>
          <p:cNvSpPr txBox="1"/>
          <p:nvPr/>
        </p:nvSpPr>
        <p:spPr>
          <a:xfrm>
            <a:off x="6026302" y="3985254"/>
            <a:ext cx="6333118" cy="1384995"/>
          </a:xfrm>
          <a:prstGeom prst="rect">
            <a:avLst/>
          </a:prstGeom>
          <a:noFill/>
        </p:spPr>
        <p:txBody>
          <a:bodyPr wrap="square">
            <a:spAutoFit/>
          </a:bodyPr>
          <a:lstStyle/>
          <a:p>
            <a:pPr algn="ctr"/>
            <a:r>
              <a:rPr lang="en-US" sz="2800" b="1" dirty="0">
                <a:solidFill>
                  <a:srgbClr val="FF0000"/>
                </a:solidFill>
                <a:latin typeface="Calibri" panose="020F0502020204030204" pitchFamily="34" charset="0"/>
                <a:cs typeface="Calibri" panose="020F0502020204030204" pitchFamily="34" charset="0"/>
              </a:rPr>
              <a:t>b) </a:t>
            </a:r>
            <a:r>
              <a:rPr lang="vi-VN" sz="2800" b="1" dirty="0">
                <a:solidFill>
                  <a:srgbClr val="FF0000"/>
                </a:solidFill>
                <a:latin typeface="Calibri" panose="020F0502020204030204" pitchFamily="34" charset="0"/>
                <a:cs typeface="Calibri" panose="020F0502020204030204" pitchFamily="34" charset="0"/>
              </a:rPr>
              <a:t>Giá tiền 1 bắp ngô ở đầu vụ nhiều hơn giá tiền 1 bắp ngô ở giữa vụ là</a:t>
            </a:r>
            <a:r>
              <a:rPr lang="en-US" sz="2800" b="1" dirty="0">
                <a:solidFill>
                  <a:srgbClr val="FF0000"/>
                </a:solidFill>
                <a:latin typeface="Calibri" panose="020F0502020204030204" pitchFamily="34" charset="0"/>
                <a:cs typeface="Calibri" panose="020F0502020204030204" pitchFamily="34" charset="0"/>
              </a:rPr>
              <a:t>: </a:t>
            </a:r>
          </a:p>
          <a:p>
            <a:pPr algn="ctr"/>
            <a:r>
              <a:rPr lang="vi-VN" sz="2800" b="1" dirty="0">
                <a:solidFill>
                  <a:srgbClr val="FF0000"/>
                </a:solidFill>
                <a:latin typeface="Calibri" panose="020F0502020204030204" pitchFamily="34" charset="0"/>
                <a:cs typeface="Calibri" panose="020F0502020204030204" pitchFamily="34" charset="0"/>
              </a:rPr>
              <a:t> 5 000 </a:t>
            </a:r>
            <a:r>
              <a:rPr lang="vi-VN" sz="2800" b="1" dirty="0" smtClean="0">
                <a:solidFill>
                  <a:srgbClr val="FF0000"/>
                </a:solidFill>
                <a:latin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cs typeface="Calibri" panose="020F0502020204030204" pitchFamily="34" charset="0"/>
              </a:rPr>
              <a:t>2 500 </a:t>
            </a:r>
            <a:r>
              <a:rPr lang="vi-VN" sz="2800" b="1" dirty="0" smtClean="0">
                <a:solidFill>
                  <a:srgbClr val="FF0000"/>
                </a:solidFill>
                <a:latin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cs typeface="Calibri" panose="020F0502020204030204" pitchFamily="34" charset="0"/>
              </a:rPr>
              <a:t>2 500 đồng.</a:t>
            </a:r>
          </a:p>
        </p:txBody>
      </p:sp>
      <p:sp>
        <p:nvSpPr>
          <p:cNvPr id="36" name="TextBox 35">
            <a:extLst>
              <a:ext uri="{FF2B5EF4-FFF2-40B4-BE49-F238E27FC236}">
                <a16:creationId xmlns:a16="http://schemas.microsoft.com/office/drawing/2014/main" id="{6CE9F498-AB9B-7E8B-E99D-530494CB09C5}"/>
              </a:ext>
            </a:extLst>
          </p:cNvPr>
          <p:cNvSpPr txBox="1"/>
          <p:nvPr/>
        </p:nvSpPr>
        <p:spPr>
          <a:xfrm>
            <a:off x="6909833" y="5509254"/>
            <a:ext cx="5554362" cy="954107"/>
          </a:xfrm>
          <a:prstGeom prst="rect">
            <a:avLst/>
          </a:prstGeom>
          <a:noFill/>
        </p:spPr>
        <p:txBody>
          <a:bodyPr wrap="square">
            <a:spAutoFit/>
          </a:bodyPr>
          <a:lstStyle/>
          <a:p>
            <a:pPr algn="ctr"/>
            <a:r>
              <a:rPr lang="en-US" sz="2800" b="1" dirty="0" err="1">
                <a:solidFill>
                  <a:srgbClr val="FF0000"/>
                </a:solidFill>
                <a:latin typeface="Calibri" panose="020F0502020204030204" pitchFamily="34" charset="0"/>
                <a:cs typeface="Calibri" panose="020F0502020204030204" pitchFamily="34" charset="0"/>
              </a:rPr>
              <a:t>Đáp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 a) 2500 </a:t>
            </a:r>
            <a:r>
              <a:rPr lang="en-US" sz="2800" b="1" dirty="0" err="1">
                <a:solidFill>
                  <a:srgbClr val="FF0000"/>
                </a:solidFill>
                <a:latin typeface="Calibri" panose="020F0502020204030204" pitchFamily="34" charset="0"/>
                <a:cs typeface="Calibri" panose="020F0502020204030204" pitchFamily="34" charset="0"/>
              </a:rPr>
              <a:t>đồng</a:t>
            </a:r>
            <a:endParaRPr lang="en-US" sz="2800" b="1" dirty="0">
              <a:solidFill>
                <a:srgbClr val="FF0000"/>
              </a:solidFill>
              <a:latin typeface="Calibri" panose="020F0502020204030204" pitchFamily="34" charset="0"/>
              <a:cs typeface="Calibri" panose="020F0502020204030204" pitchFamily="34" charset="0"/>
            </a:endParaRPr>
          </a:p>
          <a:p>
            <a:pPr algn="ctr"/>
            <a:r>
              <a:rPr lang="en-US" sz="2800" b="1" dirty="0">
                <a:solidFill>
                  <a:srgbClr val="FF0000"/>
                </a:solidFill>
                <a:latin typeface="Calibri" panose="020F0502020204030204" pitchFamily="34" charset="0"/>
                <a:cs typeface="Calibri" panose="020F0502020204030204" pitchFamily="34" charset="0"/>
              </a:rPr>
              <a:t>               b) 2500 </a:t>
            </a:r>
            <a:r>
              <a:rPr lang="en-US" sz="2800" b="1" dirty="0" err="1">
                <a:solidFill>
                  <a:srgbClr val="FF0000"/>
                </a:solidFill>
                <a:latin typeface="Calibri" panose="020F0502020204030204" pitchFamily="34" charset="0"/>
                <a:cs typeface="Calibri" panose="020F0502020204030204" pitchFamily="34" charset="0"/>
              </a:rPr>
              <a:t>đồng</a:t>
            </a:r>
            <a:r>
              <a:rPr lang="en-US" sz="28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8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down)">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wipe(down)">
                                      <p:cBhvr>
                                        <p:cTn id="60" dur="500"/>
                                        <p:tgtEl>
                                          <p:spTgt spid="3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wipe(down)">
                                      <p:cBhvr>
                                        <p:cTn id="65" dur="500"/>
                                        <p:tgtEl>
                                          <p:spTgt spid="3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xEl>
                                              <p:pRg st="1" end="1"/>
                                            </p:txEl>
                                          </p:spTgt>
                                        </p:tgtEl>
                                        <p:attrNameLst>
                                          <p:attrName>style.visibility</p:attrName>
                                        </p:attrNameLst>
                                      </p:cBhvr>
                                      <p:to>
                                        <p:strVal val="visible"/>
                                      </p:to>
                                    </p:set>
                                    <p:animEffect transition="in" filter="wipe(down)">
                                      <p:cBhvr>
                                        <p:cTn id="70" dur="500"/>
                                        <p:tgtEl>
                                          <p:spTgt spid="3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down)">
                                      <p:cBhvr>
                                        <p:cTn id="75" dur="500"/>
                                        <p:tgtEl>
                                          <p:spTgt spid="3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4" grpId="0" build="p"/>
      <p:bldP spid="35" grpId="0" build="p"/>
      <p:bldP spid="36" grpId="0" build="p"/>
    </p:bld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682</Words>
  <Application>Microsoft Office PowerPoint</Application>
  <PresentationFormat>Widescreen</PresentationFormat>
  <Paragraphs>101</Paragraphs>
  <Slides>14</Slides>
  <Notes>10</Notes>
  <HiddenSlides>0</HiddenSlides>
  <MMClips>2</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14</vt:i4>
      </vt:variant>
    </vt:vector>
  </HeadingPairs>
  <TitlesOfParts>
    <vt:vector size="31" baseType="lpstr">
      <vt:lpstr>宋体</vt:lpstr>
      <vt:lpstr>Arial</vt:lpstr>
      <vt:lpstr>Arial-Rounded</vt:lpstr>
      <vt:lpstr>Arial-SGK-TV</vt:lpstr>
      <vt:lpstr>Calibri</vt:lpstr>
      <vt:lpstr>Cambria</vt:lpstr>
      <vt:lpstr>等线</vt:lpstr>
      <vt:lpstr>等线 Light</vt:lpstr>
      <vt:lpstr>Gochi Hand</vt:lpstr>
      <vt:lpstr>Patrick Hand</vt:lpstr>
      <vt:lpstr>Patrick Hand SC</vt:lpstr>
      <vt:lpstr>Times New Roman</vt:lpstr>
      <vt:lpstr>字魂59号-创粗黑</vt:lpstr>
      <vt:lpstr>FLOWERS 16X9</vt:lpstr>
      <vt:lpstr>Office 主题</vt:lpstr>
      <vt:lpstr>Office 主题​​</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Phuong Linh</cp:lastModifiedBy>
  <cp:revision>11</cp:revision>
  <dcterms:created xsi:type="dcterms:W3CDTF">2023-02-05T07:18:54Z</dcterms:created>
  <dcterms:modified xsi:type="dcterms:W3CDTF">2023-04-10T03:44:21Z</dcterms:modified>
</cp:coreProperties>
</file>