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435" r:id="rId2"/>
    <p:sldId id="450" r:id="rId3"/>
    <p:sldId id="449" r:id="rId4"/>
    <p:sldId id="473" r:id="rId5"/>
    <p:sldId id="474" r:id="rId6"/>
    <p:sldId id="475" r:id="rId7"/>
    <p:sldId id="447" r:id="rId8"/>
    <p:sldId id="444" r:id="rId9"/>
    <p:sldId id="476" r:id="rId10"/>
    <p:sldId id="477" r:id="rId11"/>
    <p:sldId id="478" r:id="rId12"/>
    <p:sldId id="467" r:id="rId13"/>
    <p:sldId id="472" r:id="rId14"/>
    <p:sldId id="465" r:id="rId15"/>
    <p:sldId id="468" r:id="rId16"/>
    <p:sldId id="469" r:id="rId17"/>
    <p:sldId id="46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3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570E5-34CD-4629-83B6-49457D0F3497}" type="datetimeFigureOut">
              <a:rPr lang="en-US" smtClean="0"/>
              <a:t>2/16/2024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5CA2-3BD6-4D71-AA44-A11C64D48872}" type="slidenum">
              <a:rPr lang="en-US" smtClean="0"/>
              <a:t>‹#›</a:t>
            </a:fld>
            <a:endParaRPr lang="en-US"/>
          </a:p>
        </p:txBody>
      </p:sp>
    </p:spTree>
    <p:extLst>
      <p:ext uri="{BB962C8B-B14F-4D97-AF65-F5344CB8AC3E}">
        <p14:creationId xmlns:p14="http://schemas.microsoft.com/office/powerpoint/2010/main" val="1071870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58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A3FBA0-BC9C-413C-ADF3-9E6E8E6BC096}"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79490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A3FBA0-BC9C-413C-ADF3-9E6E8E6BC096}"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7475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A3FBA0-BC9C-413C-ADF3-9E6E8E6BC096}"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678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A3FBA0-BC9C-413C-ADF3-9E6E8E6BC096}"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66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A3FBA0-BC9C-413C-ADF3-9E6E8E6BC096}"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1697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A3FBA0-BC9C-413C-ADF3-9E6E8E6BC096}"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38981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A3FBA0-BC9C-413C-ADF3-9E6E8E6BC096}"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0012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A3FBA0-BC9C-413C-ADF3-9E6E8E6BC096}"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6435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3FBA0-BC9C-413C-ADF3-9E6E8E6BC096}"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48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A3FBA0-BC9C-413C-ADF3-9E6E8E6BC096}"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4504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A3FBA0-BC9C-413C-ADF3-9E6E8E6BC096}"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62604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shape&#10;&#10;Description automatically generated">
            <a:extLst>
              <a:ext uri="{FF2B5EF4-FFF2-40B4-BE49-F238E27FC236}">
                <a16:creationId xmlns:a16="http://schemas.microsoft.com/office/drawing/2014/main" id="{BF098B79-76DA-4DAD-8139-380EAEE2C94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78707" y="428625"/>
            <a:ext cx="871538" cy="1162050"/>
          </a:xfrm>
          <a:prstGeom prst="rect">
            <a:avLst/>
          </a:prstGeom>
        </p:spPr>
      </p:pic>
    </p:spTree>
    <p:extLst>
      <p:ext uri="{BB962C8B-B14F-4D97-AF65-F5344CB8AC3E}">
        <p14:creationId xmlns:p14="http://schemas.microsoft.com/office/powerpoint/2010/main" val="7697734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3.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audio" Target="../media/audio1.wav"/><Relationship Id="rId5" Type="http://schemas.openxmlformats.org/officeDocument/2006/relationships/image" Target="../media/image4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jpe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AF49BBD-A961-C226-D4C1-2427F4FE1A6E}"/>
              </a:ext>
            </a:extLst>
          </p:cNvPr>
          <p:cNvGrpSpPr/>
          <p:nvPr/>
        </p:nvGrpSpPr>
        <p:grpSpPr>
          <a:xfrm>
            <a:off x="0" y="857250"/>
            <a:ext cx="9144000" cy="51435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5497967" y="2967335"/>
              <a:ext cx="1196068" cy="95410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SG" sz="1350" dirty="0" err="1">
                  <a:solidFill>
                    <a:prstClr val="black"/>
                  </a:solidFill>
                  <a:latin typeface="Arial" panose="020B0604020202020204" pitchFamily="34" charset="0"/>
                </a:rPr>
                <a:t>Nguyễn</a:t>
              </a:r>
              <a:r>
                <a:rPr lang="en-SG" sz="1350" dirty="0">
                  <a:solidFill>
                    <a:prstClr val="black"/>
                  </a:solidFill>
                  <a:latin typeface="Arial" panose="020B0604020202020204" pitchFamily="34" charset="0"/>
                </a:rPr>
                <a:t> </a:t>
              </a:r>
              <a:r>
                <a:rPr lang="en-SG" sz="1350" dirty="0" err="1">
                  <a:solidFill>
                    <a:prstClr val="black"/>
                  </a:solidFill>
                  <a:latin typeface="Arial" panose="020B0604020202020204" pitchFamily="34" charset="0"/>
                </a:rPr>
                <a:t>Thị</a:t>
              </a:r>
              <a:r>
                <a:rPr lang="en-SG" sz="1350" dirty="0">
                  <a:solidFill>
                    <a:prstClr val="black"/>
                  </a:solidFill>
                  <a:latin typeface="Arial" panose="020B0604020202020204" pitchFamily="34" charset="0"/>
                </a:rPr>
                <a:t> </a:t>
              </a:r>
              <a:r>
                <a:rPr lang="en-SG" sz="1350" dirty="0" err="1">
                  <a:solidFill>
                    <a:prstClr val="black"/>
                  </a:solidFill>
                  <a:latin typeface="Arial" panose="020B0604020202020204" pitchFamily="34" charset="0"/>
                </a:rPr>
                <a:t>Ái</a:t>
              </a:r>
              <a:r>
                <a:rPr lang="en-SG" sz="1350" dirty="0">
                  <a:solidFill>
                    <a:prstClr val="black"/>
                  </a:solidFill>
                  <a:latin typeface="Arial" panose="020B0604020202020204" pitchFamily="34" charset="0"/>
                </a:rPr>
                <a:t> </a:t>
              </a:r>
              <a:r>
                <a:rPr lang="en-SG" sz="1350" dirty="0" err="1">
                  <a:solidFill>
                    <a:prstClr val="black"/>
                  </a:solidFill>
                  <a:latin typeface="Arial" panose="020B0604020202020204" pitchFamily="34" charset="0"/>
                </a:rPr>
                <a:t>Quyên</a:t>
              </a:r>
              <a:endParaRPr lang="en-SG" sz="1350" dirty="0">
                <a:solidFill>
                  <a:prstClr val="black"/>
                </a:solidFill>
                <a:latin typeface="Calibri" panose="020F0502020204030204"/>
              </a:endParaRPr>
            </a:p>
          </p:txBody>
        </p:sp>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0144" y="1844435"/>
            <a:ext cx="2452119" cy="3142259"/>
          </a:xfrm>
          <a:prstGeom prst="rect">
            <a:avLst/>
          </a:prstGeom>
        </p:spPr>
      </p:pic>
      <p:sp>
        <p:nvSpPr>
          <p:cNvPr id="9" name="TextBox 8">
            <a:extLst>
              <a:ext uri="{FF2B5EF4-FFF2-40B4-BE49-F238E27FC236}">
                <a16:creationId xmlns:a16="http://schemas.microsoft.com/office/drawing/2014/main" id="{D709D6D2-BF7F-018B-07A5-25AEB3396C2B}"/>
              </a:ext>
            </a:extLst>
          </p:cNvPr>
          <p:cNvSpPr txBox="1"/>
          <p:nvPr/>
        </p:nvSpPr>
        <p:spPr>
          <a:xfrm>
            <a:off x="1408123" y="1766386"/>
            <a:ext cx="2731137" cy="507831"/>
          </a:xfrm>
          <a:prstGeom prst="rect">
            <a:avLst/>
          </a:prstGeom>
          <a:noFill/>
        </p:spPr>
        <p:txBody>
          <a:bodyPr wrap="square" rtlCol="0">
            <a:spAutoFit/>
          </a:bodyPr>
          <a:lstStyle/>
          <a:p>
            <a:pPr algn="ctr" defTabSz="685800">
              <a:defRPr/>
            </a:pPr>
            <a:r>
              <a:rPr lang="en-US" sz="2700" b="1" dirty="0" err="1">
                <a:ln w="0"/>
                <a:solidFill>
                  <a:srgbClr val="00B050"/>
                </a:solidFill>
                <a:effectLst>
                  <a:outerShdw blurRad="38100" dist="19050" dir="2700000" algn="tl" rotWithShape="0">
                    <a:prstClr val="black">
                      <a:alpha val="40000"/>
                    </a:prstClr>
                  </a:outerShdw>
                </a:effectLst>
                <a:latin typeface="Calibri" panose="020F0502020204030204"/>
              </a:rPr>
              <a:t>Bài</a:t>
            </a:r>
            <a:r>
              <a:rPr lang="en-US" sz="2700" b="1" dirty="0">
                <a:ln w="0"/>
                <a:solidFill>
                  <a:srgbClr val="00B050"/>
                </a:solidFill>
                <a:effectLst>
                  <a:outerShdw blurRad="38100" dist="19050" dir="2700000" algn="tl" rotWithShape="0">
                    <a:prstClr val="black">
                      <a:alpha val="40000"/>
                    </a:prstClr>
                  </a:outerShdw>
                </a:effectLst>
                <a:latin typeface="Calibri" panose="020F0502020204030204"/>
              </a:rPr>
              <a:t> 8 - </a:t>
            </a:r>
            <a:r>
              <a:rPr lang="en-US" sz="2700" b="1" dirty="0" err="1">
                <a:ln w="0"/>
                <a:solidFill>
                  <a:srgbClr val="00B050"/>
                </a:solidFill>
                <a:effectLst>
                  <a:outerShdw blurRad="38100" dist="19050" dir="2700000" algn="tl" rotWithShape="0">
                    <a:prstClr val="black">
                      <a:alpha val="40000"/>
                    </a:prstClr>
                  </a:outerShdw>
                </a:effectLst>
                <a:latin typeface="Calibri" panose="020F0502020204030204"/>
              </a:rPr>
              <a:t>Tiết</a:t>
            </a:r>
            <a:r>
              <a:rPr lang="en-US" sz="2700" b="1" dirty="0">
                <a:ln w="0"/>
                <a:solidFill>
                  <a:srgbClr val="00B050"/>
                </a:solidFill>
                <a:effectLst>
                  <a:outerShdw blurRad="38100" dist="19050" dir="2700000" algn="tl" rotWithShape="0">
                    <a:prstClr val="black">
                      <a:alpha val="40000"/>
                    </a:prstClr>
                  </a:outerShdw>
                </a:effectLst>
                <a:latin typeface="Calibri" panose="020F0502020204030204"/>
              </a:rPr>
              <a:t> 4</a:t>
            </a:r>
          </a:p>
        </p:txBody>
      </p:sp>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1058" y="4830626"/>
            <a:ext cx="2498327" cy="1304405"/>
          </a:xfrm>
          <a:prstGeom prst="rect">
            <a:avLst/>
          </a:prstGeom>
        </p:spPr>
      </p:pic>
      <p:pic>
        <p:nvPicPr>
          <p:cNvPr id="7" name="Picture 6">
            <a:extLst>
              <a:ext uri="{FF2B5EF4-FFF2-40B4-BE49-F238E27FC236}">
                <a16:creationId xmlns:a16="http://schemas.microsoft.com/office/drawing/2014/main" id="{4B46561D-E3E8-434A-A5CF-D9A4714DB99B}"/>
              </a:ext>
            </a:extLst>
          </p:cNvPr>
          <p:cNvPicPr>
            <a:picLocks noChangeAspect="1"/>
          </p:cNvPicPr>
          <p:nvPr/>
        </p:nvPicPr>
        <p:blipFill>
          <a:blip r:embed="rId6"/>
          <a:stretch>
            <a:fillRect/>
          </a:stretch>
        </p:blipFill>
        <p:spPr>
          <a:xfrm>
            <a:off x="1529224" y="1140689"/>
            <a:ext cx="2542253" cy="576122"/>
          </a:xfrm>
          <a:prstGeom prst="rect">
            <a:avLst/>
          </a:prstGeom>
        </p:spPr>
      </p:pic>
      <p:pic>
        <p:nvPicPr>
          <p:cNvPr id="15" name="Picture 14">
            <a:extLst>
              <a:ext uri="{FF2B5EF4-FFF2-40B4-BE49-F238E27FC236}">
                <a16:creationId xmlns:a16="http://schemas.microsoft.com/office/drawing/2014/main" id="{EB9F61D7-A58D-4257-AA0F-CB339BB65E97}"/>
              </a:ext>
            </a:extLst>
          </p:cNvPr>
          <p:cNvPicPr>
            <a:picLocks noChangeAspect="1"/>
          </p:cNvPicPr>
          <p:nvPr/>
        </p:nvPicPr>
        <p:blipFill>
          <a:blip r:embed="rId7"/>
          <a:stretch>
            <a:fillRect/>
          </a:stretch>
        </p:blipFill>
        <p:spPr>
          <a:xfrm>
            <a:off x="288073" y="2413087"/>
            <a:ext cx="5724641" cy="1646063"/>
          </a:xfrm>
          <a:prstGeom prst="rect">
            <a:avLst/>
          </a:prstGeom>
        </p:spPr>
      </p:pic>
    </p:spTree>
    <p:extLst>
      <p:ext uri="{BB962C8B-B14F-4D97-AF65-F5344CB8AC3E}">
        <p14:creationId xmlns:p14="http://schemas.microsoft.com/office/powerpoint/2010/main" val="20472676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132"/>
          <a:stretch/>
        </p:blipFill>
        <p:spPr>
          <a:xfrm>
            <a:off x="654595" y="0"/>
            <a:ext cx="7849326" cy="4100323"/>
          </a:xfrm>
          <a:prstGeom prst="rect">
            <a:avLst/>
          </a:prstGeom>
        </p:spPr>
      </p:pic>
      <p:pic>
        <p:nvPicPr>
          <p:cNvPr id="3" name="Picture 2"/>
          <p:cNvPicPr>
            <a:picLocks noChangeAspect="1"/>
          </p:cNvPicPr>
          <p:nvPr/>
        </p:nvPicPr>
        <p:blipFill rotWithShape="1">
          <a:blip r:embed="rId3"/>
          <a:srcRect b="20941"/>
          <a:stretch/>
        </p:blipFill>
        <p:spPr>
          <a:xfrm>
            <a:off x="987698" y="4100323"/>
            <a:ext cx="7183119" cy="2759318"/>
          </a:xfrm>
          <a:prstGeom prst="rect">
            <a:avLst/>
          </a:prstGeom>
        </p:spPr>
      </p:pic>
    </p:spTree>
    <p:extLst>
      <p:ext uri="{BB962C8B-B14F-4D97-AF65-F5344CB8AC3E}">
        <p14:creationId xmlns:p14="http://schemas.microsoft.com/office/powerpoint/2010/main" val="4239630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985" b="13650"/>
          <a:stretch/>
        </p:blipFill>
        <p:spPr>
          <a:xfrm>
            <a:off x="91440" y="143691"/>
            <a:ext cx="8908869" cy="3344092"/>
          </a:xfrm>
          <a:prstGeom prst="rect">
            <a:avLst/>
          </a:prstGeom>
          <a:ln>
            <a:solidFill>
              <a:schemeClr val="accent1"/>
            </a:solidFill>
          </a:ln>
        </p:spPr>
      </p:pic>
      <p:pic>
        <p:nvPicPr>
          <p:cNvPr id="4" name="Picture 3"/>
          <p:cNvPicPr>
            <a:picLocks noChangeAspect="1"/>
          </p:cNvPicPr>
          <p:nvPr/>
        </p:nvPicPr>
        <p:blipFill rotWithShape="1">
          <a:blip r:embed="rId3"/>
          <a:srcRect t="15409" b="18153"/>
          <a:stretch/>
        </p:blipFill>
        <p:spPr>
          <a:xfrm>
            <a:off x="0" y="3592286"/>
            <a:ext cx="9144000" cy="3174274"/>
          </a:xfrm>
          <a:prstGeom prst="rect">
            <a:avLst/>
          </a:prstGeom>
          <a:ln>
            <a:solidFill>
              <a:schemeClr val="accent1"/>
            </a:solidFill>
          </a:ln>
        </p:spPr>
      </p:pic>
    </p:spTree>
    <p:extLst>
      <p:ext uri="{BB962C8B-B14F-4D97-AF65-F5344CB8AC3E}">
        <p14:creationId xmlns:p14="http://schemas.microsoft.com/office/powerpoint/2010/main" val="1215193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18" y="857250"/>
            <a:ext cx="9144000" cy="51435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549113" y="1947672"/>
            <a:ext cx="8045775" cy="3236279"/>
            <a:chOff x="1383341" y="1290771"/>
            <a:chExt cx="9720000" cy="4320000"/>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a:solidFill>
                  <a:prstClr val="black"/>
                </a:solidFill>
                <a:effectLst>
                  <a:outerShdw blurRad="38100" dist="38100" dir="2700000" algn="tl">
                    <a:srgbClr val="000000">
                      <a:alpha val="43137"/>
                    </a:srgbClr>
                  </a:outerShdw>
                </a:effectLst>
                <a:latin typeface="Calibri" panose="020F0502020204030204"/>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93054" y="1557945"/>
              <a:ext cx="9300574" cy="3574313"/>
            </a:xfrm>
            <a:prstGeom prst="rect">
              <a:avLst/>
            </a:prstGeom>
            <a:noFill/>
          </p:spPr>
          <p:txBody>
            <a:bodyPr wrap="square" rtlCol="0">
              <a:spAutoFit/>
            </a:bodyPr>
            <a:lstStyle/>
            <a:p>
              <a:pPr algn="just" defTabSz="685800">
                <a:defRPr/>
              </a:pPr>
              <a:r>
                <a:rPr lang="vi-VN" sz="2100" dirty="0">
                  <a:solidFill>
                    <a:srgbClr val="222222"/>
                  </a:solidFill>
                  <a:latin typeface="Calibri" panose="020F0502020204030204" pitchFamily="34" charset="0"/>
                  <a:cs typeface="Calibri" panose="020F0502020204030204" pitchFamily="34" charset="0"/>
                </a:rPr>
                <a:t>Vào kì nghỉ hè năm ngoái, cả gia đình em cùng đến thăm thành phố Huế. Khung cảnh nơi đây giống hệt như một bức tranh. Trong chuyến đi, em đã được ghé thăm rất nhiều địa điểm nổi tiếng như Đại nội Huế, Lăng tẩm của các vị cua, điện Hòn Chén và núi Bạch Mã. Cảnh mà làm em ấn tượng nhất là dòng sông Hương đầy thơ mộng. Trên dòng sông Hương có cây cầu Tràng Tiền nổi tiếng bắc qua. Ngắm nhìn vẻ đẹp yên bình, thơ mộng của Huế, em cảm thấy con người nơi đây rất ôn hòa, nhẹ nhàng.</a:t>
              </a: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62682" y="4961731"/>
            <a:ext cx="2369201" cy="1490924"/>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266859" y="4426022"/>
            <a:ext cx="1244306" cy="1715570"/>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3B616E7C-F588-40A2-8B7A-A8664552DB56}"/>
              </a:ext>
            </a:extLst>
          </p:cNvPr>
          <p:cNvPicPr>
            <a:picLocks noChangeAspect="1"/>
          </p:cNvPicPr>
          <p:nvPr/>
        </p:nvPicPr>
        <p:blipFill>
          <a:blip r:embed="rId7"/>
          <a:stretch>
            <a:fillRect/>
          </a:stretch>
        </p:blipFill>
        <p:spPr>
          <a:xfrm>
            <a:off x="2349250" y="925506"/>
            <a:ext cx="4302625" cy="877900"/>
          </a:xfrm>
          <a:prstGeom prst="rect">
            <a:avLst/>
          </a:prstGeom>
        </p:spPr>
      </p:pic>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18" y="857250"/>
            <a:ext cx="9144000" cy="51435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549113" y="1947672"/>
            <a:ext cx="8045775" cy="3236279"/>
            <a:chOff x="1383341" y="1290771"/>
            <a:chExt cx="9720000" cy="4320000"/>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a:solidFill>
                  <a:prstClr val="black"/>
                </a:solidFill>
                <a:effectLst>
                  <a:outerShdw blurRad="38100" dist="38100" dir="2700000" algn="tl">
                    <a:srgbClr val="000000">
                      <a:alpha val="43137"/>
                    </a:srgbClr>
                  </a:outerShdw>
                </a:effectLst>
                <a:latin typeface="Calibri" panose="020F0502020204030204"/>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93054" y="1557945"/>
              <a:ext cx="9300574" cy="3574313"/>
            </a:xfrm>
            <a:prstGeom prst="rect">
              <a:avLst/>
            </a:prstGeom>
            <a:noFill/>
          </p:spPr>
          <p:txBody>
            <a:bodyPr wrap="square" rtlCol="0">
              <a:spAutoFit/>
            </a:bodyPr>
            <a:lstStyle/>
            <a:p>
              <a:pPr algn="just" defTabSz="685800">
                <a:defRPr/>
              </a:pPr>
              <a:r>
                <a:rPr lang="vi-VN" sz="2100" dirty="0">
                  <a:solidFill>
                    <a:srgbClr val="222222"/>
                  </a:solidFill>
                  <a:latin typeface="Calibri" panose="020F0502020204030204" pitchFamily="34" charset="0"/>
                  <a:cs typeface="Calibri" panose="020F0502020204030204" pitchFamily="34" charset="0"/>
                </a:rPr>
                <a:t>Nhà em ở ngày cạnh biển. Mỗi tối, gia đình em thường cùng nhau đi dạo trên bờ biển. Biển quê em đẹp nhất vào những đêm trăng sáng. Mặt biển như một tấm thảm đen được dát những ánh vàng lấp lánh. Phía xa xa, ánh đèn trên những chiếc thuyền đánh cá lúc ẩn, lúc hiện như những ánh sao lung linh trong đêm. Trên bờ biển, người dân và du khách cùng nhau tận hưởng những làn gió mát dịu. Em yêu cảnh đẹp ở quê hương mình. Dù có đi đâu về đâu em cũng sẽ không thể quên được không khí này.</a:t>
              </a: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62682" y="4961731"/>
            <a:ext cx="2369201" cy="1490924"/>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266859" y="4426022"/>
            <a:ext cx="1244306" cy="1715570"/>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3B616E7C-F588-40A2-8B7A-A8664552DB56}"/>
              </a:ext>
            </a:extLst>
          </p:cNvPr>
          <p:cNvPicPr>
            <a:picLocks noChangeAspect="1"/>
          </p:cNvPicPr>
          <p:nvPr/>
        </p:nvPicPr>
        <p:blipFill>
          <a:blip r:embed="rId7"/>
          <a:stretch>
            <a:fillRect/>
          </a:stretch>
        </p:blipFill>
        <p:spPr>
          <a:xfrm>
            <a:off x="2349250" y="925506"/>
            <a:ext cx="4302625" cy="877900"/>
          </a:xfrm>
          <a:prstGeom prst="rect">
            <a:avLst/>
          </a:prstGeom>
        </p:spPr>
      </p:pic>
    </p:spTree>
    <p:extLst>
      <p:ext uri="{BB962C8B-B14F-4D97-AF65-F5344CB8AC3E}">
        <p14:creationId xmlns:p14="http://schemas.microsoft.com/office/powerpoint/2010/main" val="593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118" y="857250"/>
            <a:ext cx="9144000" cy="51435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662778" y="1334896"/>
            <a:ext cx="4744565" cy="4744565"/>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1" y="693621"/>
                <a:ext cx="3668094" cy="1738937"/>
              </a:xfrm>
              <a:prstGeom prst="rect">
                <a:avLst/>
              </a:prstGeom>
              <a:noFill/>
            </p:spPr>
            <p:txBody>
              <a:bodyPr wrap="square">
                <a:spAutoFit/>
              </a:bodyPr>
              <a:lstStyle/>
              <a:p>
                <a:pPr algn="ctr" defTabSz="685800">
                  <a:defRPr/>
                </a:pPr>
                <a:r>
                  <a:rPr lang="en-US" sz="2625" b="1" dirty="0" err="1">
                    <a:solidFill>
                      <a:srgbClr val="FF0000"/>
                    </a:solidFill>
                    <a:latin typeface="Calibri" panose="020F0502020204030204"/>
                  </a:rPr>
                  <a:t>Bài</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viết</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đã</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đúng</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yêu</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cầu</a:t>
                </a:r>
                <a:endParaRPr lang="en-US" sz="2625" b="1" dirty="0">
                  <a:solidFill>
                    <a:srgbClr val="FF0000"/>
                  </a:solidFill>
                  <a:latin typeface="Calibri" panose="020F0502020204030204"/>
                </a:endParaRPr>
              </a:p>
              <a:p>
                <a:pPr algn="ctr" defTabSz="685800">
                  <a:defRPr/>
                </a:pPr>
                <a:r>
                  <a:rPr lang="en-US" sz="2625" dirty="0">
                    <a:solidFill>
                      <a:prstClr val="black"/>
                    </a:solidFill>
                    <a:latin typeface="Calibri" panose="020F0502020204030204"/>
                  </a:rPr>
                  <a:t>(</a:t>
                </a:r>
                <a:r>
                  <a:rPr lang="en-US" sz="2625" dirty="0" err="1">
                    <a:solidFill>
                      <a:prstClr val="black"/>
                    </a:solidFill>
                    <a:latin typeface="Calibri" panose="020F0502020204030204"/>
                  </a:rPr>
                  <a:t>đủ</a:t>
                </a:r>
                <a:r>
                  <a:rPr lang="en-US" sz="2625" dirty="0">
                    <a:solidFill>
                      <a:prstClr val="black"/>
                    </a:solidFill>
                    <a:latin typeface="Calibri" panose="020F0502020204030204"/>
                  </a:rPr>
                  <a:t> 5-7 </a:t>
                </a:r>
                <a:r>
                  <a:rPr lang="en-US" sz="2625" dirty="0" err="1">
                    <a:solidFill>
                      <a:prstClr val="black"/>
                    </a:solidFill>
                    <a:latin typeface="Calibri" panose="020F0502020204030204"/>
                  </a:rPr>
                  <a:t>câu</a:t>
                </a:r>
                <a:r>
                  <a:rPr lang="en-US" sz="2625">
                    <a:solidFill>
                      <a:prstClr val="black"/>
                    </a:solidFill>
                    <a:latin typeface="Calibri" panose="020F0502020204030204"/>
                  </a:rPr>
                  <a:t>)</a:t>
                </a:r>
                <a:endParaRPr lang="en-US" sz="2625" dirty="0">
                  <a:solidFill>
                    <a:prstClr val="black"/>
                  </a:solidFill>
                  <a:latin typeface="Calibri" panose="020F0502020204030204"/>
                </a:endParaRP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2549432" y="2216604"/>
            <a:ext cx="4140507" cy="4129607"/>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5" y="636219"/>
                <a:ext cx="3942887" cy="2077377"/>
              </a:xfrm>
              <a:prstGeom prst="rect">
                <a:avLst/>
              </a:prstGeom>
              <a:noFill/>
            </p:spPr>
            <p:txBody>
              <a:bodyPr wrap="square">
                <a:spAutoFit/>
              </a:bodyPr>
              <a:lstStyle/>
              <a:p>
                <a:pPr algn="ctr" defTabSz="685800">
                  <a:defRPr/>
                </a:pPr>
                <a:r>
                  <a:rPr lang="en-US" sz="2625" b="1" dirty="0" err="1">
                    <a:solidFill>
                      <a:srgbClr val="FF0000"/>
                    </a:solidFill>
                    <a:latin typeface="Calibri" panose="020F0502020204030204"/>
                  </a:rPr>
                  <a:t>Bài</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viết</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có</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nhiều</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câu</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văn</a:t>
                </a:r>
                <a:r>
                  <a:rPr lang="en-US" sz="2625" b="1" dirty="0">
                    <a:solidFill>
                      <a:srgbClr val="FF0000"/>
                    </a:solidFill>
                    <a:latin typeface="Calibri" panose="020F0502020204030204"/>
                  </a:rPr>
                  <a:t> hay</a:t>
                </a:r>
              </a:p>
              <a:p>
                <a:pPr algn="ctr" defTabSz="685800">
                  <a:defRPr/>
                </a:pPr>
                <a:r>
                  <a:rPr lang="en-US" sz="2625" dirty="0">
                    <a:solidFill>
                      <a:prstClr val="black"/>
                    </a:solidFill>
                    <a:latin typeface="Calibri" panose="020F0502020204030204"/>
                  </a:rPr>
                  <a:t>(</a:t>
                </a:r>
                <a:r>
                  <a:rPr lang="en-US" sz="2625" dirty="0" err="1">
                    <a:solidFill>
                      <a:prstClr val="black"/>
                    </a:solidFill>
                    <a:latin typeface="Calibri" panose="020F0502020204030204"/>
                  </a:rPr>
                  <a:t>dùng</a:t>
                </a:r>
                <a:r>
                  <a:rPr lang="en-US" sz="2625" dirty="0">
                    <a:solidFill>
                      <a:prstClr val="black"/>
                    </a:solidFill>
                    <a:latin typeface="Calibri" panose="020F0502020204030204"/>
                  </a:rPr>
                  <a:t> </a:t>
                </a:r>
                <a:r>
                  <a:rPr lang="en-US" sz="2625" dirty="0" err="1">
                    <a:solidFill>
                      <a:prstClr val="black"/>
                    </a:solidFill>
                    <a:latin typeface="Calibri" panose="020F0502020204030204"/>
                  </a:rPr>
                  <a:t>từ</a:t>
                </a:r>
                <a:r>
                  <a:rPr lang="en-US" sz="2625" dirty="0">
                    <a:solidFill>
                      <a:prstClr val="black"/>
                    </a:solidFill>
                    <a:latin typeface="Calibri" panose="020F0502020204030204"/>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5785725" y="1933269"/>
            <a:ext cx="3748556" cy="3737962"/>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6" y="636220"/>
                <a:ext cx="3942887" cy="2295034"/>
              </a:xfrm>
              <a:prstGeom prst="rect">
                <a:avLst/>
              </a:prstGeom>
              <a:noFill/>
            </p:spPr>
            <p:txBody>
              <a:bodyPr wrap="square">
                <a:spAutoFit/>
              </a:bodyPr>
              <a:lstStyle/>
              <a:p>
                <a:pPr algn="ctr" defTabSz="685800">
                  <a:defRPr/>
                </a:pPr>
                <a:r>
                  <a:rPr lang="en-US" sz="2625" b="1" dirty="0" err="1">
                    <a:solidFill>
                      <a:srgbClr val="FF0000"/>
                    </a:solidFill>
                    <a:latin typeface="Calibri" panose="020F0502020204030204"/>
                  </a:rPr>
                  <a:t>Bài</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viết</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có</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sáng</a:t>
                </a:r>
                <a:r>
                  <a:rPr lang="en-US" sz="2625" b="1" dirty="0">
                    <a:solidFill>
                      <a:srgbClr val="FF0000"/>
                    </a:solidFill>
                    <a:latin typeface="Calibri" panose="020F0502020204030204"/>
                  </a:rPr>
                  <a:t> </a:t>
                </a:r>
                <a:r>
                  <a:rPr lang="en-US" sz="2625" b="1" dirty="0" err="1">
                    <a:solidFill>
                      <a:srgbClr val="FF0000"/>
                    </a:solidFill>
                    <a:latin typeface="Calibri" panose="020F0502020204030204"/>
                  </a:rPr>
                  <a:t>tạo</a:t>
                </a:r>
                <a:endParaRPr lang="en-US" sz="2625" b="1" dirty="0">
                  <a:solidFill>
                    <a:srgbClr val="FF0000"/>
                  </a:solidFill>
                  <a:latin typeface="Calibri" panose="020F0502020204030204"/>
                </a:endParaRPr>
              </a:p>
              <a:p>
                <a:pPr algn="ctr" defTabSz="685800">
                  <a:defRPr/>
                </a:pPr>
                <a:r>
                  <a:rPr lang="en-US" sz="2625" dirty="0">
                    <a:solidFill>
                      <a:prstClr val="black"/>
                    </a:solidFill>
                    <a:latin typeface="Calibri" panose="020F0502020204030204"/>
                  </a:rPr>
                  <a:t>(</a:t>
                </a:r>
                <a:r>
                  <a:rPr lang="en-US" sz="2625" dirty="0" err="1">
                    <a:solidFill>
                      <a:prstClr val="black"/>
                    </a:solidFill>
                    <a:latin typeface="Calibri" panose="020F0502020204030204"/>
                  </a:rPr>
                  <a:t>thêm</a:t>
                </a:r>
                <a:r>
                  <a:rPr lang="en-US" sz="2625" dirty="0">
                    <a:solidFill>
                      <a:prstClr val="black"/>
                    </a:solidFill>
                    <a:latin typeface="Calibri" panose="020F0502020204030204"/>
                  </a:rPr>
                  <a:t> ý </a:t>
                </a:r>
                <a:r>
                  <a:rPr lang="en-US" sz="2625" dirty="0" err="1">
                    <a:solidFill>
                      <a:prstClr val="black"/>
                    </a:solidFill>
                    <a:latin typeface="Calibri" panose="020F0502020204030204"/>
                  </a:rPr>
                  <a:t>mới</a:t>
                </a:r>
                <a:r>
                  <a:rPr lang="en-US" sz="2625" dirty="0">
                    <a:solidFill>
                      <a:prstClr val="black"/>
                    </a:solidFill>
                    <a:latin typeface="Calibri" panose="020F0502020204030204"/>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3465673" y="957445"/>
            <a:ext cx="1951624" cy="1298708"/>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500" b="1">
                <a:solidFill>
                  <a:prstClr val="black"/>
                </a:solidFill>
                <a:latin typeface="Calibri" panose="020F0502020204030204"/>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63816"/>
            </a:xfrm>
            <a:prstGeom prst="rect">
              <a:avLst/>
            </a:prstGeom>
            <a:noFill/>
          </p:spPr>
          <p:txBody>
            <a:bodyPr wrap="square">
              <a:spAutoFit/>
            </a:bodyPr>
            <a:lstStyle/>
            <a:p>
              <a:pPr algn="ctr" defTabSz="685800">
                <a:defRPr/>
              </a:pPr>
              <a:r>
                <a:rPr lang="en-US" sz="1950" b="1" dirty="0" err="1">
                  <a:solidFill>
                    <a:srgbClr val="CC00CC"/>
                  </a:solidFill>
                  <a:latin typeface="Calibri" panose="020F0502020204030204"/>
                </a:rPr>
                <a:t>Trao</a:t>
              </a:r>
              <a:r>
                <a:rPr lang="en-US" sz="1950" b="1" dirty="0">
                  <a:solidFill>
                    <a:srgbClr val="CC00CC"/>
                  </a:solidFill>
                  <a:latin typeface="Calibri" panose="020F0502020204030204"/>
                </a:rPr>
                <a:t> </a:t>
              </a:r>
              <a:r>
                <a:rPr lang="en-US" sz="1950" b="1" dirty="0" err="1">
                  <a:solidFill>
                    <a:srgbClr val="CC00CC"/>
                  </a:solidFill>
                  <a:latin typeface="Calibri" panose="020F0502020204030204"/>
                </a:rPr>
                <a:t>đổi</a:t>
              </a:r>
              <a:r>
                <a:rPr lang="en-US" sz="1950" b="1" dirty="0">
                  <a:solidFill>
                    <a:srgbClr val="CC00CC"/>
                  </a:solidFill>
                  <a:latin typeface="Calibri" panose="020F0502020204030204"/>
                </a:rPr>
                <a:t> </a:t>
              </a:r>
              <a:r>
                <a:rPr lang="en-US" sz="1950" b="1" dirty="0" err="1">
                  <a:solidFill>
                    <a:srgbClr val="CC00CC"/>
                  </a:solidFill>
                  <a:latin typeface="Calibri" panose="020F0502020204030204"/>
                </a:rPr>
                <a:t>bài</a:t>
              </a:r>
              <a:r>
                <a:rPr lang="en-US" sz="1950" b="1" dirty="0">
                  <a:solidFill>
                    <a:srgbClr val="CC00CC"/>
                  </a:solidFill>
                  <a:latin typeface="Calibri" panose="020F0502020204030204"/>
                </a:rPr>
                <a:t> </a:t>
              </a:r>
              <a:r>
                <a:rPr lang="en-US" sz="1950" b="1" dirty="0" err="1">
                  <a:solidFill>
                    <a:srgbClr val="CC00CC"/>
                  </a:solidFill>
                  <a:latin typeface="Calibri" panose="020F0502020204030204"/>
                </a:rPr>
                <a:t>viết</a:t>
              </a:r>
              <a:endParaRPr lang="en-US" sz="1950" b="1" dirty="0">
                <a:solidFill>
                  <a:srgbClr val="CC00CC"/>
                </a:solidFill>
                <a:latin typeface="Calibri" panose="020F0502020204030204"/>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5366234" y="857250"/>
            <a:ext cx="1755000" cy="1448614"/>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857250"/>
            <a:ext cx="9144000" cy="51435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601671"/>
            <a:ext cx="5573815" cy="4958285"/>
          </a:xfrm>
          <a:prstGeom prst="rect">
            <a:avLst/>
          </a:prstGeom>
        </p:spPr>
      </p:pic>
      <p:sp>
        <p:nvSpPr>
          <p:cNvPr id="10" name="TextBox 9">
            <a:extLst>
              <a:ext uri="{FF2B5EF4-FFF2-40B4-BE49-F238E27FC236}">
                <a16:creationId xmlns:a16="http://schemas.microsoft.com/office/drawing/2014/main" id="{F1D66302-724E-C40D-7826-A67CE5702054}"/>
              </a:ext>
            </a:extLst>
          </p:cNvPr>
          <p:cNvSpPr txBox="1"/>
          <p:nvPr/>
        </p:nvSpPr>
        <p:spPr>
          <a:xfrm>
            <a:off x="1051745" y="1580739"/>
            <a:ext cx="3259309" cy="2123658"/>
          </a:xfrm>
          <a:prstGeom prst="rect">
            <a:avLst/>
          </a:prstGeom>
          <a:noFill/>
        </p:spPr>
        <p:txBody>
          <a:bodyPr wrap="square">
            <a:spAutoFit/>
          </a:bodyPr>
          <a:lstStyle/>
          <a:p>
            <a:pPr algn="ctr" defTabSz="685800">
              <a:defRPr/>
            </a:pPr>
            <a:r>
              <a:rPr lang="en-US" sz="6600" b="1" dirty="0" err="1">
                <a:ln w="6600">
                  <a:solidFill>
                    <a:srgbClr val="C00000"/>
                  </a:solidFill>
                  <a:prstDash val="solid"/>
                </a:ln>
                <a:solidFill>
                  <a:srgbClr val="FA3751"/>
                </a:solidFill>
                <a:effectLst>
                  <a:outerShdw dist="38100" dir="2700000" algn="tl" rotWithShape="0">
                    <a:srgbClr val="002060"/>
                  </a:outerShdw>
                </a:effectLst>
              </a:rPr>
              <a:t>Vận</a:t>
            </a:r>
            <a:r>
              <a:rPr lang="en-US" sz="6600" b="1" dirty="0">
                <a:ln w="6600">
                  <a:solidFill>
                    <a:srgbClr val="C00000"/>
                  </a:solidFill>
                  <a:prstDash val="solid"/>
                </a:ln>
                <a:solidFill>
                  <a:srgbClr val="FA3751"/>
                </a:solidFill>
                <a:effectLst>
                  <a:outerShdw dist="38100" dir="2700000" algn="tl" rotWithShape="0">
                    <a:srgbClr val="002060"/>
                  </a:outerShdw>
                </a:effectLst>
              </a:rPr>
              <a:t> </a:t>
            </a:r>
            <a:r>
              <a:rPr lang="en-US" sz="6600" b="1" dirty="0" err="1">
                <a:ln w="6600">
                  <a:solidFill>
                    <a:srgbClr val="C00000"/>
                  </a:solidFill>
                  <a:prstDash val="solid"/>
                </a:ln>
                <a:solidFill>
                  <a:srgbClr val="FA3751"/>
                </a:solidFill>
                <a:effectLst>
                  <a:outerShdw dist="38100" dir="2700000" algn="tl" rotWithShape="0">
                    <a:srgbClr val="002060"/>
                  </a:outerShdw>
                </a:effectLst>
              </a:rPr>
              <a:t>dụng</a:t>
            </a:r>
            <a:endParaRPr lang="en-US" sz="6600" b="1" dirty="0">
              <a:ln w="6600">
                <a:solidFill>
                  <a:srgbClr val="C00000"/>
                </a:solidFill>
                <a:prstDash val="solid"/>
              </a:ln>
              <a:solidFill>
                <a:srgbClr val="FA3751"/>
              </a:solidFill>
              <a:effectLst>
                <a:outerShdw dist="38100" dir="2700000" algn="tl" rotWithShape="0">
                  <a:srgbClr val="002060"/>
                </a:outerShdw>
              </a:effectLst>
            </a:endParaRPr>
          </a:p>
        </p:txBody>
      </p:sp>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55191" y="2950106"/>
            <a:ext cx="4791466" cy="3015240"/>
          </a:xfrm>
          <a:prstGeom prst="rect">
            <a:avLst/>
          </a:prstGeom>
        </p:spPr>
      </p:pic>
      <p:grpSp>
        <p:nvGrpSpPr>
          <p:cNvPr id="6" name="Group 5">
            <a:extLst>
              <a:ext uri="{FF2B5EF4-FFF2-40B4-BE49-F238E27FC236}">
                <a16:creationId xmlns:a16="http://schemas.microsoft.com/office/drawing/2014/main" id="{D15D8BBB-496E-71A7-C99E-D681A08EB951}"/>
              </a:ext>
            </a:extLst>
          </p:cNvPr>
          <p:cNvGrpSpPr/>
          <p:nvPr/>
        </p:nvGrpSpPr>
        <p:grpSpPr>
          <a:xfrm>
            <a:off x="9207270" y="1706676"/>
            <a:ext cx="1528717" cy="1528717"/>
            <a:chOff x="5494074" y="-76580"/>
            <a:chExt cx="6577773" cy="6577773"/>
          </a:xfrm>
        </p:grpSpPr>
        <p:pic>
          <p:nvPicPr>
            <p:cNvPr id="7" name="Picture 6" descr="Shape&#10;&#10;Description automatically generated with medium confidence">
              <a:extLst>
                <a:ext uri="{FF2B5EF4-FFF2-40B4-BE49-F238E27FC236}">
                  <a16:creationId xmlns:a16="http://schemas.microsoft.com/office/drawing/2014/main" id="{F68D7187-6F78-04C0-BD2D-C87BC3D6D1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8" name="Picture 7" descr="Icon&#10;&#10;Description automatically generated">
              <a:extLst>
                <a:ext uri="{FF2B5EF4-FFF2-40B4-BE49-F238E27FC236}">
                  <a16:creationId xmlns:a16="http://schemas.microsoft.com/office/drawing/2014/main" id="{DBB6688D-1D41-AFCA-C455-ABAB8D7187C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Tree>
    <p:extLst>
      <p:ext uri="{BB962C8B-B14F-4D97-AF65-F5344CB8AC3E}">
        <p14:creationId xmlns:p14="http://schemas.microsoft.com/office/powerpoint/2010/main" val="21015556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14:presetBounceEnd="4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C67A388-8630-DD90-092C-F44DD1BBE33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863686"/>
            <a:ext cx="9144000" cy="5143500"/>
          </a:xfrm>
          <a:prstGeom prst="rect">
            <a:avLst/>
          </a:prstGeom>
        </p:spPr>
      </p:pic>
      <p:pic>
        <p:nvPicPr>
          <p:cNvPr id="30" name="Picture 29" descr="A picture containing text, silhouette, light&#10;&#10;Description automatically generated">
            <a:extLst>
              <a:ext uri="{FF2B5EF4-FFF2-40B4-BE49-F238E27FC236}">
                <a16:creationId xmlns:a16="http://schemas.microsoft.com/office/drawing/2014/main" id="{9DA3692D-5D30-1FF8-9000-FD40F03A23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23985" y="913426"/>
            <a:ext cx="4218329" cy="4225934"/>
          </a:xfrm>
          <a:prstGeom prst="rect">
            <a:avLst/>
          </a:prstGeom>
        </p:spPr>
      </p:pic>
      <p:pic>
        <p:nvPicPr>
          <p:cNvPr id="32" name="Picture 31" descr="A close-up of a logo&#10;&#10;Description automatically generated with low confidence">
            <a:extLst>
              <a:ext uri="{FF2B5EF4-FFF2-40B4-BE49-F238E27FC236}">
                <a16:creationId xmlns:a16="http://schemas.microsoft.com/office/drawing/2014/main" id="{11CC16E8-B240-CCAF-5D60-2DD8285EF4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40159" y="4968480"/>
            <a:ext cx="2022734" cy="1056092"/>
          </a:xfrm>
          <a:prstGeom prst="rect">
            <a:avLst/>
          </a:prstGeom>
        </p:spPr>
      </p:pic>
      <p:pic>
        <p:nvPicPr>
          <p:cNvPr id="5" name="Picture 4" descr="Icon&#10;&#10;Description automatically generated">
            <a:extLst>
              <a:ext uri="{FF2B5EF4-FFF2-40B4-BE49-F238E27FC236}">
                <a16:creationId xmlns:a16="http://schemas.microsoft.com/office/drawing/2014/main" id="{97CE625B-3158-3178-2791-C5C28F7B19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85885" y="3391489"/>
            <a:ext cx="1580363" cy="1772837"/>
          </a:xfrm>
          <a:prstGeom prst="rect">
            <a:avLst/>
          </a:prstGeom>
        </p:spPr>
      </p:pic>
      <p:grpSp>
        <p:nvGrpSpPr>
          <p:cNvPr id="25" name="Group 24">
            <a:extLst>
              <a:ext uri="{FF2B5EF4-FFF2-40B4-BE49-F238E27FC236}">
                <a16:creationId xmlns:a16="http://schemas.microsoft.com/office/drawing/2014/main" id="{2E6D1DB8-5F6F-96B3-F602-4F866326E29D}"/>
              </a:ext>
            </a:extLst>
          </p:cNvPr>
          <p:cNvGrpSpPr/>
          <p:nvPr/>
        </p:nvGrpSpPr>
        <p:grpSpPr>
          <a:xfrm>
            <a:off x="1447763" y="479413"/>
            <a:ext cx="5751352" cy="5724139"/>
            <a:chOff x="5494074" y="-76580"/>
            <a:chExt cx="6577773" cy="6577773"/>
          </a:xfrm>
        </p:grpSpPr>
        <p:grpSp>
          <p:nvGrpSpPr>
            <p:cNvPr id="26" name="Group 25">
              <a:extLst>
                <a:ext uri="{FF2B5EF4-FFF2-40B4-BE49-F238E27FC236}">
                  <a16:creationId xmlns:a16="http://schemas.microsoft.com/office/drawing/2014/main" id="{F4E825AD-7BF7-5F52-905A-C515323886C6}"/>
                </a:ext>
              </a:extLst>
            </p:cNvPr>
            <p:cNvGrpSpPr/>
            <p:nvPr/>
          </p:nvGrpSpPr>
          <p:grpSpPr>
            <a:xfrm>
              <a:off x="5494074" y="-76580"/>
              <a:ext cx="6577773" cy="6577773"/>
              <a:chOff x="5189274" y="-858044"/>
              <a:chExt cx="6577773" cy="6577773"/>
            </a:xfrm>
          </p:grpSpPr>
          <p:pic>
            <p:nvPicPr>
              <p:cNvPr id="28" name="Picture 27" descr="Shape&#10;&#10;Description automatically generated with medium confidence">
                <a:extLst>
                  <a:ext uri="{FF2B5EF4-FFF2-40B4-BE49-F238E27FC236}">
                    <a16:creationId xmlns:a16="http://schemas.microsoft.com/office/drawing/2014/main" id="{51920AFA-CD5F-AF7A-483C-BC626DB895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9" name="TextBox 28">
                <a:extLst>
                  <a:ext uri="{FF2B5EF4-FFF2-40B4-BE49-F238E27FC236}">
                    <a16:creationId xmlns:a16="http://schemas.microsoft.com/office/drawing/2014/main" id="{DA732A12-42AC-63AA-06B8-C70D6880CA0C}"/>
                  </a:ext>
                </a:extLst>
              </p:cNvPr>
              <p:cNvSpPr txBox="1"/>
              <p:nvPr/>
            </p:nvSpPr>
            <p:spPr>
              <a:xfrm>
                <a:off x="6516019" y="454062"/>
                <a:ext cx="3962170" cy="2779885"/>
              </a:xfrm>
              <a:prstGeom prst="rect">
                <a:avLst/>
              </a:prstGeom>
              <a:noFill/>
            </p:spPr>
            <p:txBody>
              <a:bodyPr wrap="square">
                <a:spAutoFit/>
              </a:bodyPr>
              <a:lstStyle/>
              <a:p>
                <a:pPr algn="ctr">
                  <a:lnSpc>
                    <a:spcPct val="120000"/>
                  </a:lnSpc>
                </a:pPr>
                <a:r>
                  <a:rPr lang="nl-NL" sz="3000" b="1" u="sng" dirty="0">
                    <a:solidFill>
                      <a:srgbClr val="FF0000"/>
                    </a:solidFill>
                    <a:ea typeface="Times New Roman" panose="02020603050405020304" pitchFamily="18" charset="0"/>
                    <a:cs typeface="Times New Roman" panose="02020603050405020304" pitchFamily="18" charset="0"/>
                  </a:rPr>
                  <a:t>Về nhà:</a:t>
                </a:r>
              </a:p>
              <a:p>
                <a:pPr algn="ctr">
                  <a:lnSpc>
                    <a:spcPct val="120000"/>
                  </a:lnSpc>
                </a:pPr>
                <a:r>
                  <a:rPr lang="vi-VN" sz="2400" b="1" dirty="0">
                    <a:ea typeface="Times New Roman" panose="02020603050405020304" pitchFamily="18" charset="0"/>
                    <a:cs typeface="Times New Roman" panose="02020603050405020304" pitchFamily="18" charset="0"/>
                  </a:rPr>
                  <a:t>Trao đổi với người thân để biết thêm cảnh đẹp của đất nước.</a:t>
                </a:r>
              </a:p>
            </p:txBody>
          </p:sp>
        </p:grpSp>
        <p:pic>
          <p:nvPicPr>
            <p:cNvPr id="27" name="Picture 26" descr="Icon&#10;&#10;Description automatically generated">
              <a:extLst>
                <a:ext uri="{FF2B5EF4-FFF2-40B4-BE49-F238E27FC236}">
                  <a16:creationId xmlns:a16="http://schemas.microsoft.com/office/drawing/2014/main" id="{8E25309A-1FE1-4DC5-E7BA-0B98A1BAA4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Tree>
    <p:extLst>
      <p:ext uri="{BB962C8B-B14F-4D97-AF65-F5344CB8AC3E}">
        <p14:creationId xmlns:p14="http://schemas.microsoft.com/office/powerpoint/2010/main" val="17477557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42"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85060" y="2934514"/>
            <a:ext cx="1528717" cy="1528717"/>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5256115" y="2856012"/>
            <a:ext cx="943382" cy="943382"/>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8200618" y="3698872"/>
            <a:ext cx="943382" cy="943382"/>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BF595458-2D19-4C16-BAF5-1232C6292AFF}"/>
              </a:ext>
            </a:extLst>
          </p:cNvPr>
          <p:cNvPicPr>
            <a:picLocks noChangeAspect="1"/>
          </p:cNvPicPr>
          <p:nvPr/>
        </p:nvPicPr>
        <p:blipFill>
          <a:blip r:embed="rId7"/>
          <a:stretch>
            <a:fillRect/>
          </a:stretch>
        </p:blipFill>
        <p:spPr>
          <a:xfrm>
            <a:off x="854062" y="1566157"/>
            <a:ext cx="7635902" cy="882473"/>
          </a:xfrm>
          <a:prstGeom prst="rect">
            <a:avLst/>
          </a:prstGeom>
        </p:spPr>
      </p:pic>
    </p:spTree>
    <p:extLst>
      <p:ext uri="{BB962C8B-B14F-4D97-AF65-F5344CB8AC3E}">
        <p14:creationId xmlns:p14="http://schemas.microsoft.com/office/powerpoint/2010/main" val="6821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857250"/>
            <a:ext cx="9144000" cy="51435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601671"/>
            <a:ext cx="5573815" cy="4958285"/>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55191" y="2950106"/>
            <a:ext cx="4791466" cy="3015240"/>
          </a:xfrm>
          <a:prstGeom prst="rect">
            <a:avLst/>
          </a:prstGeom>
        </p:spPr>
      </p:pic>
      <p:grpSp>
        <p:nvGrpSpPr>
          <p:cNvPr id="6" name="Group 5">
            <a:extLst>
              <a:ext uri="{FF2B5EF4-FFF2-40B4-BE49-F238E27FC236}">
                <a16:creationId xmlns:a16="http://schemas.microsoft.com/office/drawing/2014/main" id="{D15D8BBB-496E-71A7-C99E-D681A08EB951}"/>
              </a:ext>
            </a:extLst>
          </p:cNvPr>
          <p:cNvGrpSpPr/>
          <p:nvPr/>
        </p:nvGrpSpPr>
        <p:grpSpPr>
          <a:xfrm>
            <a:off x="9207270" y="1706676"/>
            <a:ext cx="1528717" cy="1528717"/>
            <a:chOff x="5494074" y="-76580"/>
            <a:chExt cx="6577773" cy="6577773"/>
          </a:xfrm>
        </p:grpSpPr>
        <p:pic>
          <p:nvPicPr>
            <p:cNvPr id="7" name="Picture 6" descr="Shape&#10;&#10;Description automatically generated with medium confidence">
              <a:extLst>
                <a:ext uri="{FF2B5EF4-FFF2-40B4-BE49-F238E27FC236}">
                  <a16:creationId xmlns:a16="http://schemas.microsoft.com/office/drawing/2014/main" id="{F68D7187-6F78-04C0-BD2D-C87BC3D6D1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8" name="Picture 7" descr="Icon&#10;&#10;Description automatically generated">
              <a:extLst>
                <a:ext uri="{FF2B5EF4-FFF2-40B4-BE49-F238E27FC236}">
                  <a16:creationId xmlns:a16="http://schemas.microsoft.com/office/drawing/2014/main" id="{DBB6688D-1D41-AFCA-C455-ABAB8D7187C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E710DADA-B597-4ECC-9E26-6545E97367ED}"/>
              </a:ext>
            </a:extLst>
          </p:cNvPr>
          <p:cNvPicPr>
            <a:picLocks noChangeAspect="1"/>
          </p:cNvPicPr>
          <p:nvPr/>
        </p:nvPicPr>
        <p:blipFill>
          <a:blip r:embed="rId8"/>
          <a:stretch>
            <a:fillRect/>
          </a:stretch>
        </p:blipFill>
        <p:spPr>
          <a:xfrm>
            <a:off x="825665" y="1963877"/>
            <a:ext cx="3520745" cy="1915834"/>
          </a:xfrm>
          <a:prstGeom prst="rect">
            <a:avLst/>
          </a:prstGeom>
        </p:spPr>
      </p:pic>
    </p:spTree>
    <p:extLst>
      <p:ext uri="{BB962C8B-B14F-4D97-AF65-F5344CB8AC3E}">
        <p14:creationId xmlns:p14="http://schemas.microsoft.com/office/powerpoint/2010/main" val="5823304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6" dur="2000" fill="hold"/>
                                            <p:tgtEl>
                                              <p:spTgt spid="6"/>
                                            </p:tgtEl>
                                            <p:attrNameLst>
                                              <p:attrName>ppt_x</p:attrName>
                                              <p:attrName>ppt_y</p:attrName>
                                            </p:attrNameLst>
                                          </p:cBhvr>
                                          <p:rCtr x="12500" y="2685"/>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5"/>
                                            </p:tgtEl>
                                            <p:attrNameLst>
                                              <p:attrName>r</p:attrName>
                                            </p:attrNameLst>
                                          </p:cBhvr>
                                        </p:animRot>
                                        <p:animRot by="-240000">
                                          <p:cBhvr>
                                            <p:cTn id="9" dur="400" fill="hold">
                                              <p:stCondLst>
                                                <p:cond delay="400"/>
                                              </p:stCondLst>
                                            </p:cTn>
                                            <p:tgtEl>
                                              <p:spTgt spid="15"/>
                                            </p:tgtEl>
                                            <p:attrNameLst>
                                              <p:attrName>r</p:attrName>
                                            </p:attrNameLst>
                                          </p:cBhvr>
                                        </p:animRot>
                                        <p:animRot by="240000">
                                          <p:cBhvr>
                                            <p:cTn id="10" dur="400" fill="hold">
                                              <p:stCondLst>
                                                <p:cond delay="800"/>
                                              </p:stCondLst>
                                            </p:cTn>
                                            <p:tgtEl>
                                              <p:spTgt spid="15"/>
                                            </p:tgtEl>
                                            <p:attrNameLst>
                                              <p:attrName>r</p:attrName>
                                            </p:attrNameLst>
                                          </p:cBhvr>
                                        </p:animRot>
                                        <p:animRot by="-240000">
                                          <p:cBhvr>
                                            <p:cTn id="11" dur="400" fill="hold">
                                              <p:stCondLst>
                                                <p:cond delay="1200"/>
                                              </p:stCondLst>
                                            </p:cTn>
                                            <p:tgtEl>
                                              <p:spTgt spid="15"/>
                                            </p:tgtEl>
                                            <p:attrNameLst>
                                              <p:attrName>r</p:attrName>
                                            </p:attrNameLst>
                                          </p:cBhvr>
                                        </p:animRot>
                                        <p:animRot by="120000">
                                          <p:cBhvr>
                                            <p:cTn id="12" dur="400" fill="hold">
                                              <p:stCondLst>
                                                <p:cond delay="1600"/>
                                              </p:stCondLst>
                                            </p:cTn>
                                            <p:tgtEl>
                                              <p:spTgt spid="15"/>
                                            </p:tgtEl>
                                            <p:attrNameLst>
                                              <p:attrName>r</p:attrName>
                                            </p:attrNameLst>
                                          </p:cBhvr>
                                        </p:animRot>
                                      </p:childTnLst>
                                    </p:cTn>
                                  </p:par>
                                  <p:par>
                                    <p:cTn id="13" presetID="2" presetClass="entr" presetSubtype="4" fill="hold" nodeType="withEffect" p14:presetBounceEnd="4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40000">
                                          <p:cBhvr additive="base">
                                            <p:cTn id="15"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6" dur="2000" fill="hold"/>
                                            <p:tgtEl>
                                              <p:spTgt spid="6"/>
                                            </p:tgtEl>
                                            <p:attrNameLst>
                                              <p:attrName>ppt_x</p:attrName>
                                              <p:attrName>ppt_y</p:attrName>
                                            </p:attrNameLst>
                                          </p:cBhvr>
                                          <p:rCtr x="12500" y="2685"/>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5"/>
                                            </p:tgtEl>
                                            <p:attrNameLst>
                                              <p:attrName>r</p:attrName>
                                            </p:attrNameLst>
                                          </p:cBhvr>
                                        </p:animRot>
                                        <p:animRot by="-240000">
                                          <p:cBhvr>
                                            <p:cTn id="9" dur="400" fill="hold">
                                              <p:stCondLst>
                                                <p:cond delay="400"/>
                                              </p:stCondLst>
                                            </p:cTn>
                                            <p:tgtEl>
                                              <p:spTgt spid="15"/>
                                            </p:tgtEl>
                                            <p:attrNameLst>
                                              <p:attrName>r</p:attrName>
                                            </p:attrNameLst>
                                          </p:cBhvr>
                                        </p:animRot>
                                        <p:animRot by="240000">
                                          <p:cBhvr>
                                            <p:cTn id="10" dur="400" fill="hold">
                                              <p:stCondLst>
                                                <p:cond delay="800"/>
                                              </p:stCondLst>
                                            </p:cTn>
                                            <p:tgtEl>
                                              <p:spTgt spid="15"/>
                                            </p:tgtEl>
                                            <p:attrNameLst>
                                              <p:attrName>r</p:attrName>
                                            </p:attrNameLst>
                                          </p:cBhvr>
                                        </p:animRot>
                                        <p:animRot by="-240000">
                                          <p:cBhvr>
                                            <p:cTn id="11" dur="400" fill="hold">
                                              <p:stCondLst>
                                                <p:cond delay="1200"/>
                                              </p:stCondLst>
                                            </p:cTn>
                                            <p:tgtEl>
                                              <p:spTgt spid="15"/>
                                            </p:tgtEl>
                                            <p:attrNameLst>
                                              <p:attrName>r</p:attrName>
                                            </p:attrNameLst>
                                          </p:cBhvr>
                                        </p:animRot>
                                        <p:animRot by="120000">
                                          <p:cBhvr>
                                            <p:cTn id="12" dur="400" fill="hold">
                                              <p:stCondLst>
                                                <p:cond delay="1600"/>
                                              </p:stCondLst>
                                            </p:cTn>
                                            <p:tgtEl>
                                              <p:spTgt spid="15"/>
                                            </p:tgtEl>
                                            <p:attrNameLst>
                                              <p:attrName>r</p:attrName>
                                            </p:attrNameLst>
                                          </p:cBhvr>
                                        </p:animRo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Trò-chơi-chíu.wav"/>
                                            </p:tgtEl>
                                          </p:cMediaNode>
                                        </p:audio>
                                      </p:sub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857250"/>
            <a:ext cx="9144000" cy="5143500"/>
          </a:xfrm>
          <a:prstGeom prst="rect">
            <a:avLst/>
          </a:prstGeom>
        </p:spPr>
      </p:pic>
      <p:grpSp>
        <p:nvGrpSpPr>
          <p:cNvPr id="10" name="Group 9">
            <a:extLst>
              <a:ext uri="{FF2B5EF4-FFF2-40B4-BE49-F238E27FC236}">
                <a16:creationId xmlns:a16="http://schemas.microsoft.com/office/drawing/2014/main" id="{5144888B-CEC3-B325-2B58-2EE654036BE9}"/>
              </a:ext>
            </a:extLst>
          </p:cNvPr>
          <p:cNvGrpSpPr/>
          <p:nvPr/>
        </p:nvGrpSpPr>
        <p:grpSpPr>
          <a:xfrm>
            <a:off x="-547642" y="612885"/>
            <a:ext cx="4933330" cy="4933330"/>
            <a:chOff x="5494074" y="-76580"/>
            <a:chExt cx="6577773" cy="6577773"/>
          </a:xfrm>
        </p:grpSpPr>
        <p:grpSp>
          <p:nvGrpSpPr>
            <p:cNvPr id="11" name="Group 10">
              <a:extLst>
                <a:ext uri="{FF2B5EF4-FFF2-40B4-BE49-F238E27FC236}">
                  <a16:creationId xmlns:a16="http://schemas.microsoft.com/office/drawing/2014/main" id="{BC3AA9DA-EFAF-00D4-F304-57BA6DA3CF4A}"/>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0" name="TextBox 19">
                <a:extLst>
                  <a:ext uri="{FF2B5EF4-FFF2-40B4-BE49-F238E27FC236}">
                    <a16:creationId xmlns:a16="http://schemas.microsoft.com/office/drawing/2014/main" id="{C7C08762-1F96-8D36-22B9-D9B57D752475}"/>
                  </a:ext>
                </a:extLst>
              </p:cNvPr>
              <p:cNvSpPr txBox="1"/>
              <p:nvPr/>
            </p:nvSpPr>
            <p:spPr>
              <a:xfrm>
                <a:off x="6638574" y="708544"/>
                <a:ext cx="3668094" cy="2339101"/>
              </a:xfrm>
              <a:prstGeom prst="rect">
                <a:avLst/>
              </a:prstGeom>
              <a:noFill/>
            </p:spPr>
            <p:txBody>
              <a:bodyPr wrap="square">
                <a:spAutoFit/>
              </a:bodyPr>
              <a:lstStyle/>
              <a:p>
                <a:pPr algn="ctr" defTabSz="685800">
                  <a:defRPr/>
                </a:pPr>
                <a:r>
                  <a:rPr lang="en-US" sz="2700" b="1" dirty="0">
                    <a:solidFill>
                      <a:srgbClr val="000000"/>
                    </a:solidFill>
                    <a:latin typeface="Calibri" panose="020F0502020204030204" pitchFamily="34" charset="0"/>
                    <a:cs typeface="Calibri" panose="020F0502020204030204" pitchFamily="34" charset="0"/>
                  </a:rPr>
                  <a:t>1. </a:t>
                </a:r>
                <a:r>
                  <a:rPr lang="vi-VN" sz="2700" b="1" dirty="0">
                    <a:solidFill>
                      <a:srgbClr val="000000"/>
                    </a:solidFill>
                    <a:latin typeface="Calibri" panose="020F0502020204030204" pitchFamily="34" charset="0"/>
                    <a:cs typeface="Calibri" panose="020F0502020204030204" pitchFamily="34" charset="0"/>
                  </a:rPr>
                  <a:t>Em thích cảnh vật nào trong các bức tranh dưới đây? Vì sao?</a:t>
                </a:r>
                <a:endParaRPr lang="en-US" sz="2700" b="1" dirty="0">
                  <a:solidFill>
                    <a:prstClr val="black"/>
                  </a:solidFill>
                  <a:latin typeface="Calibri" panose="020F0502020204030204" pitchFamily="34" charset="0"/>
                  <a:cs typeface="Calibri" panose="020F0502020204030204" pitchFamily="34" charset="0"/>
                </a:endParaRPr>
              </a:p>
            </p:txBody>
          </p:sp>
        </p:grpSp>
        <p:pic>
          <p:nvPicPr>
            <p:cNvPr id="12" name="Picture 11"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5" name="Picture 4">
            <a:extLst>
              <a:ext uri="{FF2B5EF4-FFF2-40B4-BE49-F238E27FC236}">
                <a16:creationId xmlns:a16="http://schemas.microsoft.com/office/drawing/2014/main" id="{3DDC5FF3-9D2A-4AAE-9A47-C0C699E76D6A}"/>
              </a:ext>
            </a:extLst>
          </p:cNvPr>
          <p:cNvPicPr>
            <a:picLocks noChangeAspect="1"/>
          </p:cNvPicPr>
          <p:nvPr/>
        </p:nvPicPr>
        <p:blipFill>
          <a:blip r:embed="rId6"/>
          <a:stretch>
            <a:fillRect/>
          </a:stretch>
        </p:blipFill>
        <p:spPr>
          <a:xfrm>
            <a:off x="4025503" y="1325166"/>
            <a:ext cx="4875610" cy="2285153"/>
          </a:xfrm>
          <a:prstGeom prst="rect">
            <a:avLst/>
          </a:prstGeom>
        </p:spPr>
      </p:pic>
      <p:pic>
        <p:nvPicPr>
          <p:cNvPr id="7" name="Picture 6">
            <a:extLst>
              <a:ext uri="{FF2B5EF4-FFF2-40B4-BE49-F238E27FC236}">
                <a16:creationId xmlns:a16="http://schemas.microsoft.com/office/drawing/2014/main" id="{BA7EC9D8-DB22-4938-9806-C4264A5BF51B}"/>
              </a:ext>
            </a:extLst>
          </p:cNvPr>
          <p:cNvPicPr>
            <a:picLocks noChangeAspect="1"/>
          </p:cNvPicPr>
          <p:nvPr/>
        </p:nvPicPr>
        <p:blipFill>
          <a:blip r:embed="rId7"/>
          <a:stretch>
            <a:fillRect/>
          </a:stretch>
        </p:blipFill>
        <p:spPr>
          <a:xfrm>
            <a:off x="6604397" y="3732609"/>
            <a:ext cx="2439591" cy="2221932"/>
          </a:xfrm>
          <a:prstGeom prst="rect">
            <a:avLst/>
          </a:prstGeom>
        </p:spPr>
      </p:pic>
    </p:spTree>
    <p:extLst>
      <p:ext uri="{BB962C8B-B14F-4D97-AF65-F5344CB8AC3E}">
        <p14:creationId xmlns:p14="http://schemas.microsoft.com/office/powerpoint/2010/main" val="37206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793" y="502103"/>
            <a:ext cx="8768080" cy="4932045"/>
          </a:xfrm>
          <a:prstGeom prst="rect">
            <a:avLst/>
          </a:prstGeom>
        </p:spPr>
      </p:pic>
    </p:spTree>
    <p:extLst>
      <p:ext uri="{BB962C8B-B14F-4D97-AF65-F5344CB8AC3E}">
        <p14:creationId xmlns:p14="http://schemas.microsoft.com/office/powerpoint/2010/main" val="2716610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091" y="182881"/>
            <a:ext cx="9186091" cy="6479176"/>
          </a:xfrm>
          <a:prstGeom prst="rect">
            <a:avLst/>
          </a:prstGeom>
        </p:spPr>
      </p:pic>
      <p:sp>
        <p:nvSpPr>
          <p:cNvPr id="3" name="TextBox 2"/>
          <p:cNvSpPr txBox="1"/>
          <p:nvPr/>
        </p:nvSpPr>
        <p:spPr>
          <a:xfrm>
            <a:off x="1058093" y="5995851"/>
            <a:ext cx="1672046" cy="369332"/>
          </a:xfrm>
          <a:prstGeom prst="rect">
            <a:avLst/>
          </a:prstGeom>
          <a:solidFill>
            <a:srgbClr val="FFFF00"/>
          </a:solidFill>
        </p:spPr>
        <p:txBody>
          <a:bodyPr wrap="square" rtlCol="0">
            <a:spAutoFit/>
          </a:bodyPr>
          <a:lstStyle/>
          <a:p>
            <a:r>
              <a:rPr lang="en-US" b="1" dirty="0" err="1" smtClean="0">
                <a:solidFill>
                  <a:srgbClr val="C00000"/>
                </a:solidFill>
              </a:rPr>
              <a:t>Hồ</a:t>
            </a:r>
            <a:r>
              <a:rPr lang="en-US" b="1" dirty="0" smtClean="0">
                <a:solidFill>
                  <a:srgbClr val="C00000"/>
                </a:solidFill>
              </a:rPr>
              <a:t> </a:t>
            </a:r>
            <a:r>
              <a:rPr lang="en-US" b="1" dirty="0" err="1" smtClean="0">
                <a:solidFill>
                  <a:srgbClr val="C00000"/>
                </a:solidFill>
              </a:rPr>
              <a:t>Hoàn</a:t>
            </a:r>
            <a:r>
              <a:rPr lang="en-US" b="1" dirty="0" smtClean="0">
                <a:solidFill>
                  <a:srgbClr val="C00000"/>
                </a:solidFill>
              </a:rPr>
              <a:t> </a:t>
            </a:r>
            <a:r>
              <a:rPr lang="en-US" b="1" dirty="0" err="1" smtClean="0">
                <a:solidFill>
                  <a:srgbClr val="C00000"/>
                </a:solidFill>
              </a:rPr>
              <a:t>Kiếm</a:t>
            </a:r>
            <a:endParaRPr lang="en-US" b="1" dirty="0">
              <a:solidFill>
                <a:srgbClr val="C00000"/>
              </a:solidFill>
            </a:endParaRPr>
          </a:p>
        </p:txBody>
      </p:sp>
    </p:spTree>
    <p:extLst>
      <p:ext uri="{BB962C8B-B14F-4D97-AF65-F5344CB8AC3E}">
        <p14:creationId xmlns:p14="http://schemas.microsoft.com/office/powerpoint/2010/main" val="3284613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 y="156755"/>
            <a:ext cx="9382034" cy="5277394"/>
          </a:xfrm>
          <a:prstGeom prst="rect">
            <a:avLst/>
          </a:prstGeom>
        </p:spPr>
      </p:pic>
    </p:spTree>
    <p:extLst>
      <p:ext uri="{BB962C8B-B14F-4D97-AF65-F5344CB8AC3E}">
        <p14:creationId xmlns:p14="http://schemas.microsoft.com/office/powerpoint/2010/main" val="77094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grpSp>
        <p:nvGrpSpPr>
          <p:cNvPr id="14" name="Group 13">
            <a:extLst>
              <a:ext uri="{FF2B5EF4-FFF2-40B4-BE49-F238E27FC236}">
                <a16:creationId xmlns:a16="http://schemas.microsoft.com/office/drawing/2014/main" id="{98CD133B-0197-6D8F-674B-8C054C920154}"/>
              </a:ext>
            </a:extLst>
          </p:cNvPr>
          <p:cNvGrpSpPr/>
          <p:nvPr/>
        </p:nvGrpSpPr>
        <p:grpSpPr>
          <a:xfrm>
            <a:off x="1492078" y="730642"/>
            <a:ext cx="5573815" cy="4958285"/>
            <a:chOff x="0" y="-515048"/>
            <a:chExt cx="7431753" cy="6611047"/>
          </a:xfrm>
        </p:grpSpPr>
        <p:pic>
          <p:nvPicPr>
            <p:cNvPr id="16" name="Picture 15" descr="A picture containing text&#10;&#10;Description automatically generated">
              <a:extLst>
                <a:ext uri="{FF2B5EF4-FFF2-40B4-BE49-F238E27FC236}">
                  <a16:creationId xmlns:a16="http://schemas.microsoft.com/office/drawing/2014/main" id="{8715F576-A16D-2EDF-3B6C-24708BC3707C}"/>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515048"/>
              <a:ext cx="7431753" cy="6611047"/>
            </a:xfrm>
            <a:prstGeom prst="rect">
              <a:avLst/>
            </a:prstGeom>
          </p:spPr>
        </p:pic>
        <p:sp>
          <p:nvSpPr>
            <p:cNvPr id="17" name="TextBox 16">
              <a:extLst>
                <a:ext uri="{FF2B5EF4-FFF2-40B4-BE49-F238E27FC236}">
                  <a16:creationId xmlns:a16="http://schemas.microsoft.com/office/drawing/2014/main" id="{6F0B00E5-1B8F-D52D-C836-DC81A99D0DA5}"/>
                </a:ext>
              </a:extLst>
            </p:cNvPr>
            <p:cNvSpPr txBox="1"/>
            <p:nvPr/>
          </p:nvSpPr>
          <p:spPr>
            <a:xfrm>
              <a:off x="1543003" y="1132568"/>
              <a:ext cx="4345745" cy="2831544"/>
            </a:xfrm>
            <a:prstGeom prst="rect">
              <a:avLst/>
            </a:prstGeom>
            <a:noFill/>
          </p:spPr>
          <p:txBody>
            <a:bodyPr wrap="square">
              <a:spAutoFit/>
            </a:bodyPr>
            <a:lstStyle/>
            <a:p>
              <a:pPr algn="ctr" defTabSz="685800">
                <a:defRPr/>
              </a:pPr>
              <a:r>
                <a:rPr lang="en-US" sz="6600" b="1" dirty="0" err="1">
                  <a:ln w="6600">
                    <a:solidFill>
                      <a:srgbClr val="C00000"/>
                    </a:solidFill>
                    <a:prstDash val="solid"/>
                  </a:ln>
                  <a:solidFill>
                    <a:srgbClr val="FA3751"/>
                  </a:solidFill>
                  <a:effectLst>
                    <a:outerShdw dist="38100" dir="2700000" algn="tl" rotWithShape="0">
                      <a:srgbClr val="002060"/>
                    </a:outerShdw>
                  </a:effectLst>
                </a:rPr>
                <a:t>Nhà</a:t>
              </a:r>
              <a:r>
                <a:rPr lang="en-US" sz="6600" b="1" dirty="0">
                  <a:ln w="6600">
                    <a:solidFill>
                      <a:srgbClr val="C00000"/>
                    </a:solidFill>
                    <a:prstDash val="solid"/>
                  </a:ln>
                  <a:solidFill>
                    <a:srgbClr val="FA3751"/>
                  </a:solidFill>
                  <a:effectLst>
                    <a:outerShdw dist="38100" dir="2700000" algn="tl" rotWithShape="0">
                      <a:srgbClr val="002060"/>
                    </a:outerShdw>
                  </a:effectLst>
                </a:rPr>
                <a:t> </a:t>
              </a:r>
              <a:r>
                <a:rPr lang="en-US" sz="6600" b="1" dirty="0" err="1">
                  <a:ln w="6600">
                    <a:solidFill>
                      <a:srgbClr val="C00000"/>
                    </a:solidFill>
                    <a:prstDash val="solid"/>
                  </a:ln>
                  <a:solidFill>
                    <a:srgbClr val="FA3751"/>
                  </a:solidFill>
                  <a:effectLst>
                    <a:outerShdw dist="38100" dir="2700000" algn="tl" rotWithShape="0">
                      <a:srgbClr val="002060"/>
                    </a:outerShdw>
                  </a:effectLst>
                </a:rPr>
                <a:t>văn</a:t>
              </a:r>
              <a:r>
                <a:rPr lang="en-US" sz="6600" b="1" dirty="0">
                  <a:ln w="6600">
                    <a:solidFill>
                      <a:srgbClr val="C00000"/>
                    </a:solidFill>
                    <a:prstDash val="solid"/>
                  </a:ln>
                  <a:solidFill>
                    <a:srgbClr val="FA3751"/>
                  </a:solidFill>
                  <a:effectLst>
                    <a:outerShdw dist="38100" dir="2700000" algn="tl" rotWithShape="0">
                      <a:srgbClr val="002060"/>
                    </a:outerShdw>
                  </a:effectLst>
                </a:rPr>
                <a:t> </a:t>
              </a:r>
              <a:r>
                <a:rPr lang="en-US" sz="6600" b="1" dirty="0" err="1">
                  <a:ln w="6600">
                    <a:solidFill>
                      <a:srgbClr val="C00000"/>
                    </a:solidFill>
                    <a:prstDash val="solid"/>
                  </a:ln>
                  <a:solidFill>
                    <a:srgbClr val="FA3751"/>
                  </a:solidFill>
                  <a:effectLst>
                    <a:outerShdw dist="38100" dir="2700000" algn="tl" rotWithShape="0">
                      <a:srgbClr val="002060"/>
                    </a:outerShdw>
                  </a:effectLst>
                </a:rPr>
                <a:t>nhí</a:t>
              </a:r>
              <a:endParaRPr lang="en-US" sz="6600" b="1" dirty="0">
                <a:ln w="6600">
                  <a:solidFill>
                    <a:srgbClr val="C00000"/>
                  </a:solidFill>
                  <a:prstDash val="solid"/>
                </a:ln>
                <a:solidFill>
                  <a:srgbClr val="FA3751"/>
                </a:solidFill>
                <a:effectLst>
                  <a:outerShdw dist="38100" dir="2700000" algn="tl" rotWithShape="0">
                    <a:srgbClr val="002060"/>
                  </a:outerShdw>
                </a:effectLst>
              </a:endParaRPr>
            </a:p>
          </p:txBody>
        </p:sp>
      </p:grpSp>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36112" y="4084185"/>
            <a:ext cx="2797824" cy="1760654"/>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836" y="3926283"/>
            <a:ext cx="1649272" cy="2039034"/>
          </a:xfrm>
          <a:prstGeom prst="rect">
            <a:avLst/>
          </a:prstGeom>
        </p:spPr>
      </p:pic>
    </p:spTree>
    <p:extLst>
      <p:ext uri="{BB962C8B-B14F-4D97-AF65-F5344CB8AC3E}">
        <p14:creationId xmlns:p14="http://schemas.microsoft.com/office/powerpoint/2010/main" val="28475600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1" presetID="2" presetClass="entr" presetSubtype="4" fill="hold" nodeType="withEffect" p14:presetBounceEnd="4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40000">
                                          <p:cBhvr additive="base">
                                            <p:cTn id="13"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8" name="Trò-chơi-ting.wav"/>
                                            </p:tgtEl>
                                          </p:cMediaNode>
                                        </p:audio>
                                      </p:subTnLst>
                                    </p:cTn>
                                  </p:par>
                                  <p:par>
                                    <p:cTn id="11" presetID="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750" fill="hold"/>
                                            <p:tgtEl>
                                              <p:spTgt spid="18"/>
                                            </p:tgtEl>
                                            <p:attrNameLst>
                                              <p:attrName>ppt_x</p:attrName>
                                            </p:attrNameLst>
                                          </p:cBhvr>
                                          <p:tavLst>
                                            <p:tav tm="0">
                                              <p:val>
                                                <p:strVal val="#ppt_x"/>
                                              </p:val>
                                            </p:tav>
                                            <p:tav tm="100000">
                                              <p:val>
                                                <p:strVal val="#ppt_x"/>
                                              </p:val>
                                            </p:tav>
                                          </p:tavLst>
                                        </p:anim>
                                        <p:anim calcmode="lin" valueType="num">
                                          <p:cBhvr additive="base">
                                            <p:cTn id="14"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9"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C67A388-8630-DD90-092C-F44DD1BBE33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863686"/>
            <a:ext cx="9144000" cy="5143500"/>
          </a:xfrm>
          <a:prstGeom prst="rect">
            <a:avLst/>
          </a:prstGeom>
        </p:spPr>
      </p:pic>
      <p:pic>
        <p:nvPicPr>
          <p:cNvPr id="30" name="Picture 29" descr="A picture containing text, silhouette, light&#10;&#10;Description automatically generated">
            <a:extLst>
              <a:ext uri="{FF2B5EF4-FFF2-40B4-BE49-F238E27FC236}">
                <a16:creationId xmlns:a16="http://schemas.microsoft.com/office/drawing/2014/main" id="{9DA3692D-5D30-1FF8-9000-FD40F03A23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23985" y="913426"/>
            <a:ext cx="4218329" cy="4225934"/>
          </a:xfrm>
          <a:prstGeom prst="rect">
            <a:avLst/>
          </a:prstGeom>
        </p:spPr>
      </p:pic>
      <p:pic>
        <p:nvPicPr>
          <p:cNvPr id="32" name="Picture 31" descr="A close-up of a logo&#10;&#10;Description automatically generated with low confidence">
            <a:extLst>
              <a:ext uri="{FF2B5EF4-FFF2-40B4-BE49-F238E27FC236}">
                <a16:creationId xmlns:a16="http://schemas.microsoft.com/office/drawing/2014/main" id="{11CC16E8-B240-CCAF-5D60-2DD8285EF4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40159" y="4968480"/>
            <a:ext cx="2022734" cy="1056092"/>
          </a:xfrm>
          <a:prstGeom prst="rect">
            <a:avLst/>
          </a:prstGeom>
        </p:spPr>
      </p:pic>
      <p:sp>
        <p:nvSpPr>
          <p:cNvPr id="15" name="Rectangle: Rounded Corners 14">
            <a:extLst>
              <a:ext uri="{FF2B5EF4-FFF2-40B4-BE49-F238E27FC236}">
                <a16:creationId xmlns:a16="http://schemas.microsoft.com/office/drawing/2014/main" id="{6E8384A4-18C5-F1FB-8284-D80F2D3C6CB6}"/>
              </a:ext>
            </a:extLst>
          </p:cNvPr>
          <p:cNvSpPr/>
          <p:nvPr/>
        </p:nvSpPr>
        <p:spPr>
          <a:xfrm>
            <a:off x="4093369" y="1784001"/>
            <a:ext cx="4297931" cy="3073749"/>
          </a:xfrm>
          <a:custGeom>
            <a:avLst/>
            <a:gdLst>
              <a:gd name="connsiteX0" fmla="*/ 0 w 5730574"/>
              <a:gd name="connsiteY0" fmla="*/ 926018 h 4098332"/>
              <a:gd name="connsiteX1" fmla="*/ 926018 w 5730574"/>
              <a:gd name="connsiteY1" fmla="*/ 0 h 4098332"/>
              <a:gd name="connsiteX2" fmla="*/ 1611226 w 5730574"/>
              <a:gd name="connsiteY2" fmla="*/ 0 h 4098332"/>
              <a:gd name="connsiteX3" fmla="*/ 2180079 w 5730574"/>
              <a:gd name="connsiteY3" fmla="*/ 0 h 4098332"/>
              <a:gd name="connsiteX4" fmla="*/ 2826502 w 5730574"/>
              <a:gd name="connsiteY4" fmla="*/ 0 h 4098332"/>
              <a:gd name="connsiteX5" fmla="*/ 3356568 w 5730574"/>
              <a:gd name="connsiteY5" fmla="*/ 0 h 4098332"/>
              <a:gd name="connsiteX6" fmla="*/ 3886635 w 5730574"/>
              <a:gd name="connsiteY6" fmla="*/ 0 h 4098332"/>
              <a:gd name="connsiteX7" fmla="*/ 4804556 w 5730574"/>
              <a:gd name="connsiteY7" fmla="*/ 0 h 4098332"/>
              <a:gd name="connsiteX8" fmla="*/ 5730574 w 5730574"/>
              <a:gd name="connsiteY8" fmla="*/ 926018 h 4098332"/>
              <a:gd name="connsiteX9" fmla="*/ 5730574 w 5730574"/>
              <a:gd name="connsiteY9" fmla="*/ 1420203 h 4098332"/>
              <a:gd name="connsiteX10" fmla="*/ 5730574 w 5730574"/>
              <a:gd name="connsiteY10" fmla="*/ 1959314 h 4098332"/>
              <a:gd name="connsiteX11" fmla="*/ 5730574 w 5730574"/>
              <a:gd name="connsiteY11" fmla="*/ 2520888 h 4098332"/>
              <a:gd name="connsiteX12" fmla="*/ 5730574 w 5730574"/>
              <a:gd name="connsiteY12" fmla="*/ 3172314 h 4098332"/>
              <a:gd name="connsiteX13" fmla="*/ 4804556 w 5730574"/>
              <a:gd name="connsiteY13" fmla="*/ 4098332 h 4098332"/>
              <a:gd name="connsiteX14" fmla="*/ 4196918 w 5730574"/>
              <a:gd name="connsiteY14" fmla="*/ 4098332 h 4098332"/>
              <a:gd name="connsiteX15" fmla="*/ 3472925 w 5730574"/>
              <a:gd name="connsiteY15" fmla="*/ 4098332 h 4098332"/>
              <a:gd name="connsiteX16" fmla="*/ 2904072 w 5730574"/>
              <a:gd name="connsiteY16" fmla="*/ 4098332 h 4098332"/>
              <a:gd name="connsiteX17" fmla="*/ 2180079 w 5730574"/>
              <a:gd name="connsiteY17" fmla="*/ 4098332 h 4098332"/>
              <a:gd name="connsiteX18" fmla="*/ 1533656 w 5730574"/>
              <a:gd name="connsiteY18" fmla="*/ 4098332 h 4098332"/>
              <a:gd name="connsiteX19" fmla="*/ 926018 w 5730574"/>
              <a:gd name="connsiteY19" fmla="*/ 4098332 h 4098332"/>
              <a:gd name="connsiteX20" fmla="*/ 0 w 5730574"/>
              <a:gd name="connsiteY20" fmla="*/ 3172314 h 4098332"/>
              <a:gd name="connsiteX21" fmla="*/ 0 w 5730574"/>
              <a:gd name="connsiteY21" fmla="*/ 2588277 h 4098332"/>
              <a:gd name="connsiteX22" fmla="*/ 0 w 5730574"/>
              <a:gd name="connsiteY22" fmla="*/ 2094092 h 4098332"/>
              <a:gd name="connsiteX23" fmla="*/ 0 w 5730574"/>
              <a:gd name="connsiteY23" fmla="*/ 1532518 h 4098332"/>
              <a:gd name="connsiteX24" fmla="*/ 0 w 5730574"/>
              <a:gd name="connsiteY24" fmla="*/ 926018 h 4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0574" h="4098332" fill="none" extrusionOk="0">
                <a:moveTo>
                  <a:pt x="0" y="926018"/>
                </a:moveTo>
                <a:cubicBezTo>
                  <a:pt x="-63555" y="385475"/>
                  <a:pt x="447192" y="-50645"/>
                  <a:pt x="926018" y="0"/>
                </a:cubicBezTo>
                <a:cubicBezTo>
                  <a:pt x="1116466" y="13223"/>
                  <a:pt x="1396425" y="14099"/>
                  <a:pt x="1611226" y="0"/>
                </a:cubicBezTo>
                <a:cubicBezTo>
                  <a:pt x="1826027" y="-14099"/>
                  <a:pt x="1935337" y="-7277"/>
                  <a:pt x="2180079" y="0"/>
                </a:cubicBezTo>
                <a:cubicBezTo>
                  <a:pt x="2424821" y="7277"/>
                  <a:pt x="2553029" y="-14482"/>
                  <a:pt x="2826502" y="0"/>
                </a:cubicBezTo>
                <a:cubicBezTo>
                  <a:pt x="3099975" y="14482"/>
                  <a:pt x="3095533" y="17634"/>
                  <a:pt x="3356568" y="0"/>
                </a:cubicBezTo>
                <a:cubicBezTo>
                  <a:pt x="3617603" y="-17634"/>
                  <a:pt x="3729449" y="-11629"/>
                  <a:pt x="3886635" y="0"/>
                </a:cubicBezTo>
                <a:cubicBezTo>
                  <a:pt x="4043821" y="11629"/>
                  <a:pt x="4505741" y="32256"/>
                  <a:pt x="4804556" y="0"/>
                </a:cubicBezTo>
                <a:cubicBezTo>
                  <a:pt x="5380484" y="-2107"/>
                  <a:pt x="5661848" y="511296"/>
                  <a:pt x="5730574" y="926018"/>
                </a:cubicBezTo>
                <a:cubicBezTo>
                  <a:pt x="5707119" y="1072487"/>
                  <a:pt x="5734515" y="1262489"/>
                  <a:pt x="5730574" y="1420203"/>
                </a:cubicBezTo>
                <a:cubicBezTo>
                  <a:pt x="5726633" y="1577917"/>
                  <a:pt x="5706392" y="1716847"/>
                  <a:pt x="5730574" y="1959314"/>
                </a:cubicBezTo>
                <a:cubicBezTo>
                  <a:pt x="5754756" y="2201781"/>
                  <a:pt x="5743086" y="2252625"/>
                  <a:pt x="5730574" y="2520888"/>
                </a:cubicBezTo>
                <a:cubicBezTo>
                  <a:pt x="5718062" y="2789151"/>
                  <a:pt x="5726892" y="2927893"/>
                  <a:pt x="5730574" y="3172314"/>
                </a:cubicBezTo>
                <a:cubicBezTo>
                  <a:pt x="5682870" y="3690589"/>
                  <a:pt x="5299889" y="4093191"/>
                  <a:pt x="4804556" y="4098332"/>
                </a:cubicBezTo>
                <a:cubicBezTo>
                  <a:pt x="4525979" y="4092388"/>
                  <a:pt x="4485411" y="4090075"/>
                  <a:pt x="4196918" y="4098332"/>
                </a:cubicBezTo>
                <a:cubicBezTo>
                  <a:pt x="3908425" y="4106589"/>
                  <a:pt x="3662416" y="4112849"/>
                  <a:pt x="3472925" y="4098332"/>
                </a:cubicBezTo>
                <a:cubicBezTo>
                  <a:pt x="3283434" y="4083815"/>
                  <a:pt x="3035793" y="4116910"/>
                  <a:pt x="2904072" y="4098332"/>
                </a:cubicBezTo>
                <a:cubicBezTo>
                  <a:pt x="2772351" y="4079754"/>
                  <a:pt x="2494849" y="4082906"/>
                  <a:pt x="2180079" y="4098332"/>
                </a:cubicBezTo>
                <a:cubicBezTo>
                  <a:pt x="1865309" y="4113758"/>
                  <a:pt x="1698049" y="4124829"/>
                  <a:pt x="1533656" y="4098332"/>
                </a:cubicBezTo>
                <a:cubicBezTo>
                  <a:pt x="1369263" y="4071835"/>
                  <a:pt x="1152636" y="4114834"/>
                  <a:pt x="926018" y="4098332"/>
                </a:cubicBezTo>
                <a:cubicBezTo>
                  <a:pt x="488583" y="4054276"/>
                  <a:pt x="-32717" y="3700037"/>
                  <a:pt x="0" y="3172314"/>
                </a:cubicBezTo>
                <a:cubicBezTo>
                  <a:pt x="21655" y="2912441"/>
                  <a:pt x="-27234" y="2713156"/>
                  <a:pt x="0" y="2588277"/>
                </a:cubicBezTo>
                <a:cubicBezTo>
                  <a:pt x="27234" y="2463398"/>
                  <a:pt x="-10099" y="2246667"/>
                  <a:pt x="0" y="2094092"/>
                </a:cubicBezTo>
                <a:cubicBezTo>
                  <a:pt x="10099" y="1941517"/>
                  <a:pt x="-19651" y="1765002"/>
                  <a:pt x="0" y="1532518"/>
                </a:cubicBezTo>
                <a:cubicBezTo>
                  <a:pt x="19651" y="1300034"/>
                  <a:pt x="-25448" y="1128306"/>
                  <a:pt x="0" y="926018"/>
                </a:cubicBezTo>
                <a:close/>
              </a:path>
              <a:path w="5730574" h="4098332" stroke="0" extrusionOk="0">
                <a:moveTo>
                  <a:pt x="0" y="926018"/>
                </a:moveTo>
                <a:cubicBezTo>
                  <a:pt x="-65319" y="483148"/>
                  <a:pt x="429678" y="63815"/>
                  <a:pt x="926018" y="0"/>
                </a:cubicBezTo>
                <a:cubicBezTo>
                  <a:pt x="1055012" y="-26699"/>
                  <a:pt x="1291939" y="27035"/>
                  <a:pt x="1494870" y="0"/>
                </a:cubicBezTo>
                <a:cubicBezTo>
                  <a:pt x="1697801" y="-27035"/>
                  <a:pt x="1857927" y="11706"/>
                  <a:pt x="2102508" y="0"/>
                </a:cubicBezTo>
                <a:cubicBezTo>
                  <a:pt x="2347089" y="-11706"/>
                  <a:pt x="2388126" y="-24275"/>
                  <a:pt x="2632575" y="0"/>
                </a:cubicBezTo>
                <a:cubicBezTo>
                  <a:pt x="2877024" y="24275"/>
                  <a:pt x="3055881" y="-15779"/>
                  <a:pt x="3317783" y="0"/>
                </a:cubicBezTo>
                <a:cubicBezTo>
                  <a:pt x="3579685" y="15779"/>
                  <a:pt x="3651741" y="7389"/>
                  <a:pt x="3847850" y="0"/>
                </a:cubicBezTo>
                <a:cubicBezTo>
                  <a:pt x="4043959" y="-7389"/>
                  <a:pt x="4498605" y="-22722"/>
                  <a:pt x="4804556" y="0"/>
                </a:cubicBezTo>
                <a:cubicBezTo>
                  <a:pt x="5262226" y="-6035"/>
                  <a:pt x="5766057" y="457284"/>
                  <a:pt x="5730574" y="926018"/>
                </a:cubicBezTo>
                <a:cubicBezTo>
                  <a:pt x="5744045" y="1135932"/>
                  <a:pt x="5737836" y="1253498"/>
                  <a:pt x="5730574" y="1465129"/>
                </a:cubicBezTo>
                <a:cubicBezTo>
                  <a:pt x="5723312" y="1676760"/>
                  <a:pt x="5727606" y="1795484"/>
                  <a:pt x="5730574" y="1959314"/>
                </a:cubicBezTo>
                <a:cubicBezTo>
                  <a:pt x="5733542" y="2123144"/>
                  <a:pt x="5711954" y="2259595"/>
                  <a:pt x="5730574" y="2475962"/>
                </a:cubicBezTo>
                <a:cubicBezTo>
                  <a:pt x="5749194" y="2692329"/>
                  <a:pt x="5742067" y="3008637"/>
                  <a:pt x="5730574" y="3172314"/>
                </a:cubicBezTo>
                <a:cubicBezTo>
                  <a:pt x="5689040" y="3689478"/>
                  <a:pt x="5405114" y="4113983"/>
                  <a:pt x="4804556" y="4098332"/>
                </a:cubicBezTo>
                <a:cubicBezTo>
                  <a:pt x="4537111" y="4095774"/>
                  <a:pt x="4374032" y="4117598"/>
                  <a:pt x="4196918" y="4098332"/>
                </a:cubicBezTo>
                <a:cubicBezTo>
                  <a:pt x="4019804" y="4079066"/>
                  <a:pt x="3824744" y="4072676"/>
                  <a:pt x="3589281" y="4098332"/>
                </a:cubicBezTo>
                <a:cubicBezTo>
                  <a:pt x="3353818" y="4123988"/>
                  <a:pt x="3196170" y="4099314"/>
                  <a:pt x="3020429" y="4098332"/>
                </a:cubicBezTo>
                <a:cubicBezTo>
                  <a:pt x="2844688" y="4097350"/>
                  <a:pt x="2696599" y="4111134"/>
                  <a:pt x="2412791" y="4098332"/>
                </a:cubicBezTo>
                <a:cubicBezTo>
                  <a:pt x="2128983" y="4085530"/>
                  <a:pt x="2007064" y="4129033"/>
                  <a:pt x="1727583" y="4098332"/>
                </a:cubicBezTo>
                <a:cubicBezTo>
                  <a:pt x="1448102" y="4067631"/>
                  <a:pt x="1111874" y="4061291"/>
                  <a:pt x="926018" y="4098332"/>
                </a:cubicBezTo>
                <a:cubicBezTo>
                  <a:pt x="464631" y="4185200"/>
                  <a:pt x="40117" y="3735256"/>
                  <a:pt x="0" y="3172314"/>
                </a:cubicBezTo>
                <a:cubicBezTo>
                  <a:pt x="21112" y="3002530"/>
                  <a:pt x="-23085" y="2843385"/>
                  <a:pt x="0" y="2565814"/>
                </a:cubicBezTo>
                <a:cubicBezTo>
                  <a:pt x="23085" y="2288243"/>
                  <a:pt x="5122" y="2204896"/>
                  <a:pt x="0" y="1959314"/>
                </a:cubicBezTo>
                <a:cubicBezTo>
                  <a:pt x="-5122" y="1713732"/>
                  <a:pt x="-7103" y="1545065"/>
                  <a:pt x="0" y="1420203"/>
                </a:cubicBezTo>
                <a:cubicBezTo>
                  <a:pt x="7103" y="1295341"/>
                  <a:pt x="22032" y="1145030"/>
                  <a:pt x="0" y="92601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gn="just">
              <a:buFont typeface="Arial" panose="020B0604020202020204" pitchFamily="34" charset="0"/>
              <a:buChar char="•"/>
              <a:defRPr/>
            </a:pPr>
            <a:r>
              <a:rPr lang="vi-VN" sz="2100" b="1" dirty="0">
                <a:solidFill>
                  <a:srgbClr val="002060"/>
                </a:solidFill>
                <a:latin typeface="Calibri" panose="020F0502020204030204"/>
              </a:rPr>
              <a:t>Cảnh vật em yêu thích là gì, ở đâu?</a:t>
            </a:r>
          </a:p>
          <a:p>
            <a:pPr marL="257175" indent="-257175" algn="just">
              <a:buFont typeface="Arial" panose="020B0604020202020204" pitchFamily="34" charset="0"/>
              <a:buChar char="•"/>
              <a:defRPr/>
            </a:pPr>
            <a:r>
              <a:rPr lang="vi-VN" sz="2100" b="1" dirty="0">
                <a:solidFill>
                  <a:srgbClr val="002060"/>
                </a:solidFill>
                <a:latin typeface="Calibri" panose="020F0502020204030204"/>
              </a:rPr>
              <a:t>Đặc điểm nổi bật của cảnh vật đó là gì? Điều khiến em ấn tượng nhất?</a:t>
            </a:r>
          </a:p>
          <a:p>
            <a:pPr marL="257175" indent="-257175" algn="just">
              <a:buFont typeface="Arial" panose="020B0604020202020204" pitchFamily="34" charset="0"/>
              <a:buChar char="•"/>
              <a:defRPr/>
            </a:pPr>
            <a:r>
              <a:rPr lang="vi-VN" sz="2100" b="1" dirty="0">
                <a:solidFill>
                  <a:srgbClr val="002060"/>
                </a:solidFill>
                <a:latin typeface="Calibri" panose="020F0502020204030204"/>
              </a:rPr>
              <a:t>Khi ngắm nhìn cảnh vật đó, em có cảm nghĩ gì? (yêu vẻ đẹp của cảnh vật, biết ơn những người khám phá, giữ gìn cảnh vật,…)</a:t>
            </a:r>
          </a:p>
        </p:txBody>
      </p:sp>
      <p:pic>
        <p:nvPicPr>
          <p:cNvPr id="5" name="Picture 4" descr="Icon&#10;&#10;Description automatically generated">
            <a:extLst>
              <a:ext uri="{FF2B5EF4-FFF2-40B4-BE49-F238E27FC236}">
                <a16:creationId xmlns:a16="http://schemas.microsoft.com/office/drawing/2014/main" id="{97CE625B-3158-3178-2791-C5C28F7B19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50968" y="3688857"/>
            <a:ext cx="1315279" cy="1475468"/>
          </a:xfrm>
          <a:prstGeom prst="rect">
            <a:avLst/>
          </a:prstGeom>
        </p:spPr>
      </p:pic>
      <p:grpSp>
        <p:nvGrpSpPr>
          <p:cNvPr id="25" name="Group 24">
            <a:extLst>
              <a:ext uri="{FF2B5EF4-FFF2-40B4-BE49-F238E27FC236}">
                <a16:creationId xmlns:a16="http://schemas.microsoft.com/office/drawing/2014/main" id="{5F0092A4-EDBC-4F06-8799-A77939B17B2B}"/>
              </a:ext>
            </a:extLst>
          </p:cNvPr>
          <p:cNvGrpSpPr/>
          <p:nvPr/>
        </p:nvGrpSpPr>
        <p:grpSpPr>
          <a:xfrm>
            <a:off x="-547642" y="612884"/>
            <a:ext cx="5262517" cy="5480735"/>
            <a:chOff x="5494074" y="-76580"/>
            <a:chExt cx="6577773" cy="6577773"/>
          </a:xfrm>
        </p:grpSpPr>
        <p:grpSp>
          <p:nvGrpSpPr>
            <p:cNvPr id="26" name="Group 25">
              <a:extLst>
                <a:ext uri="{FF2B5EF4-FFF2-40B4-BE49-F238E27FC236}">
                  <a16:creationId xmlns:a16="http://schemas.microsoft.com/office/drawing/2014/main" id="{79420B1F-CC28-4501-9302-AEAF45580BA0}"/>
                </a:ext>
              </a:extLst>
            </p:cNvPr>
            <p:cNvGrpSpPr/>
            <p:nvPr/>
          </p:nvGrpSpPr>
          <p:grpSpPr>
            <a:xfrm>
              <a:off x="5494074" y="-76580"/>
              <a:ext cx="6577773" cy="6577773"/>
              <a:chOff x="5189274" y="-858044"/>
              <a:chExt cx="6577773" cy="6577773"/>
            </a:xfrm>
          </p:grpSpPr>
          <p:pic>
            <p:nvPicPr>
              <p:cNvPr id="28" name="Picture 27" descr="Shape&#10;&#10;Description automatically generated with medium confidence">
                <a:extLst>
                  <a:ext uri="{FF2B5EF4-FFF2-40B4-BE49-F238E27FC236}">
                    <a16:creationId xmlns:a16="http://schemas.microsoft.com/office/drawing/2014/main" id="{C9EAD1A6-2A66-48E7-AE44-C25F5D0153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9" name="TextBox 28">
                <a:extLst>
                  <a:ext uri="{FF2B5EF4-FFF2-40B4-BE49-F238E27FC236}">
                    <a16:creationId xmlns:a16="http://schemas.microsoft.com/office/drawing/2014/main" id="{A1AC16D2-7B4F-4C80-8344-D42C3217B7F4}"/>
                  </a:ext>
                </a:extLst>
              </p:cNvPr>
              <p:cNvSpPr txBox="1"/>
              <p:nvPr/>
            </p:nvSpPr>
            <p:spPr>
              <a:xfrm>
                <a:off x="6329176" y="708544"/>
                <a:ext cx="3977492" cy="2604143"/>
              </a:xfrm>
              <a:prstGeom prst="rect">
                <a:avLst/>
              </a:prstGeom>
              <a:noFill/>
            </p:spPr>
            <p:txBody>
              <a:bodyPr wrap="square">
                <a:spAutoFit/>
              </a:bodyPr>
              <a:lstStyle/>
              <a:p>
                <a:pPr algn="ctr" defTabSz="685800">
                  <a:defRPr/>
                </a:pPr>
                <a:r>
                  <a:rPr lang="en-US" sz="2700" b="1" dirty="0">
                    <a:solidFill>
                      <a:srgbClr val="000000"/>
                    </a:solidFill>
                    <a:latin typeface="Calibri" panose="020F0502020204030204" pitchFamily="34" charset="0"/>
                    <a:cs typeface="Calibri" panose="020F0502020204030204" pitchFamily="34" charset="0"/>
                  </a:rPr>
                  <a:t> 2. </a:t>
                </a:r>
                <a:r>
                  <a:rPr lang="en-US" sz="2700" b="1" dirty="0" err="1">
                    <a:solidFill>
                      <a:srgbClr val="000000"/>
                    </a:solidFill>
                    <a:latin typeface="Calibri" panose="020F0502020204030204" pitchFamily="34" charset="0"/>
                    <a:cs typeface="Calibri" panose="020F0502020204030204" pitchFamily="34" charset="0"/>
                  </a:rPr>
                  <a:t>Viết</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đoạn</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văn</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nêu</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tình</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cảm</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cảm</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xúc</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của</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em</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về</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một</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cảnh</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vật</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em</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yêu</a:t>
                </a:r>
                <a:r>
                  <a:rPr lang="en-US" sz="2700" b="1" dirty="0">
                    <a:solidFill>
                      <a:srgbClr val="000000"/>
                    </a:solidFill>
                    <a:latin typeface="Calibri" panose="020F0502020204030204" pitchFamily="34" charset="0"/>
                    <a:cs typeface="Calibri" panose="020F0502020204030204" pitchFamily="34" charset="0"/>
                  </a:rPr>
                  <a:t> </a:t>
                </a:r>
                <a:r>
                  <a:rPr lang="en-US" sz="2700" b="1" dirty="0" err="1">
                    <a:solidFill>
                      <a:srgbClr val="000000"/>
                    </a:solidFill>
                    <a:latin typeface="Calibri" panose="020F0502020204030204" pitchFamily="34" charset="0"/>
                    <a:cs typeface="Calibri" panose="020F0502020204030204" pitchFamily="34" charset="0"/>
                  </a:rPr>
                  <a:t>thích</a:t>
                </a:r>
                <a:r>
                  <a:rPr lang="en-US" sz="2700" b="1" dirty="0">
                    <a:solidFill>
                      <a:srgbClr val="000000"/>
                    </a:solidFill>
                    <a:latin typeface="Calibri" panose="020F0502020204030204" pitchFamily="34" charset="0"/>
                    <a:cs typeface="Calibri" panose="020F0502020204030204" pitchFamily="34" charset="0"/>
                  </a:rPr>
                  <a:t>.</a:t>
                </a:r>
                <a:endParaRPr lang="en-US" sz="2700" b="1" dirty="0">
                  <a:solidFill>
                    <a:prstClr val="black"/>
                  </a:solidFill>
                  <a:latin typeface="Calibri" panose="020F0502020204030204" pitchFamily="34" charset="0"/>
                  <a:cs typeface="Calibri" panose="020F0502020204030204" pitchFamily="34" charset="0"/>
                </a:endParaRPr>
              </a:p>
            </p:txBody>
          </p:sp>
        </p:grpSp>
        <p:pic>
          <p:nvPicPr>
            <p:cNvPr id="27" name="Picture 26" descr="Icon&#10;&#10;Description automatically generated">
              <a:extLst>
                <a:ext uri="{FF2B5EF4-FFF2-40B4-BE49-F238E27FC236}">
                  <a16:creationId xmlns:a16="http://schemas.microsoft.com/office/drawing/2014/main" id="{5F278702-650F-4EB1-BCDA-DF97B6B7749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6" name="Picture 5">
            <a:extLst>
              <a:ext uri="{FF2B5EF4-FFF2-40B4-BE49-F238E27FC236}">
                <a16:creationId xmlns:a16="http://schemas.microsoft.com/office/drawing/2014/main" id="{D69CE637-31FB-445F-9C76-8AAEBBFDD6D7}"/>
              </a:ext>
            </a:extLst>
          </p:cNvPr>
          <p:cNvPicPr>
            <a:picLocks noChangeAspect="1"/>
          </p:cNvPicPr>
          <p:nvPr/>
        </p:nvPicPr>
        <p:blipFill>
          <a:blip r:embed="rId8"/>
          <a:stretch>
            <a:fillRect/>
          </a:stretch>
        </p:blipFill>
        <p:spPr>
          <a:xfrm>
            <a:off x="5048541" y="930073"/>
            <a:ext cx="2075868" cy="983066"/>
          </a:xfrm>
          <a:prstGeom prst="rect">
            <a:avLst/>
          </a:prstGeom>
        </p:spPr>
      </p:pic>
    </p:spTree>
    <p:extLst>
      <p:ext uri="{BB962C8B-B14F-4D97-AF65-F5344CB8AC3E}">
        <p14:creationId xmlns:p14="http://schemas.microsoft.com/office/powerpoint/2010/main" val="111127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068"/>
          <a:stretch/>
        </p:blipFill>
        <p:spPr>
          <a:xfrm>
            <a:off x="0" y="0"/>
            <a:ext cx="9116421" cy="4252777"/>
          </a:xfrm>
          <a:prstGeom prst="rect">
            <a:avLst/>
          </a:prstGeom>
        </p:spPr>
      </p:pic>
    </p:spTree>
    <p:extLst>
      <p:ext uri="{BB962C8B-B14F-4D97-AF65-F5344CB8AC3E}">
        <p14:creationId xmlns:p14="http://schemas.microsoft.com/office/powerpoint/2010/main" val="945713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TotalTime>
  <Words>411</Words>
  <Application>Microsoft Office PowerPoint</Application>
  <PresentationFormat>On-screen Show (4:3)</PresentationFormat>
  <Paragraphs>22</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21</cp:revision>
  <dcterms:created xsi:type="dcterms:W3CDTF">2022-11-12T12:19:00Z</dcterms:created>
  <dcterms:modified xsi:type="dcterms:W3CDTF">2024-02-16T06:52:33Z</dcterms:modified>
</cp:coreProperties>
</file>