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15"/>
  </p:notesMasterIdLst>
  <p:sldIdLst>
    <p:sldId id="470" r:id="rId3"/>
    <p:sldId id="471" r:id="rId4"/>
    <p:sldId id="352" r:id="rId5"/>
    <p:sldId id="513" r:id="rId6"/>
    <p:sldId id="472" r:id="rId7"/>
    <p:sldId id="318" r:id="rId8"/>
    <p:sldId id="497" r:id="rId9"/>
    <p:sldId id="502" r:id="rId10"/>
    <p:sldId id="517" r:id="rId11"/>
    <p:sldId id="510" r:id="rId12"/>
    <p:sldId id="508" r:id="rId13"/>
    <p:sldId id="4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DB6C0-C3BF-4237-8017-B0DF7C090956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93F79-AC9C-4FB1-A8B0-F4BADE33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2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973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vòng</a:t>
            </a:r>
            <a:r>
              <a:rPr lang="en-US" dirty="0"/>
              <a:t> </a:t>
            </a:r>
            <a:r>
              <a:rPr lang="en-US" dirty="0" err="1"/>
              <a:t>tròn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75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672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91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090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61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674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1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,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nhiền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thắng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169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258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155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0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4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6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58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397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81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02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43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04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9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77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0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84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29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3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44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14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0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8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6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5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32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3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7839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emf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emf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88">
            <a:extLst>
              <a:ext uri="{FF2B5EF4-FFF2-40B4-BE49-F238E27FC236}">
                <a16:creationId xmlns:a16="http://schemas.microsoft.com/office/drawing/2014/main" id="{DB78176E-A84D-4E00-BE7C-630977922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6" y="-137295"/>
            <a:ext cx="1268705" cy="1710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64F7C5-92E9-47F4-AD62-800A81865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640" y="3805234"/>
            <a:ext cx="2286318" cy="3040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C7140B-881A-4A89-86E4-05E444FE3E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779" y="3787292"/>
            <a:ext cx="2084572" cy="3075865"/>
          </a:xfrm>
          <a:prstGeom prst="rect">
            <a:avLst/>
          </a:prstGeom>
        </p:spPr>
      </p:pic>
      <p:pic>
        <p:nvPicPr>
          <p:cNvPr id="11" name="图片 88">
            <a:extLst>
              <a:ext uri="{FF2B5EF4-FFF2-40B4-BE49-F238E27FC236}">
                <a16:creationId xmlns:a16="http://schemas.microsoft.com/office/drawing/2014/main" id="{DE88B15F-9F49-4748-B604-4B319F560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1795">
            <a:off x="10644948" y="-137296"/>
            <a:ext cx="1268705" cy="17105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88222A-36E0-4F1D-8622-F7108EE83536}"/>
              </a:ext>
            </a:extLst>
          </p:cNvPr>
          <p:cNvSpPr txBox="1"/>
          <p:nvPr/>
        </p:nvSpPr>
        <p:spPr>
          <a:xfrm>
            <a:off x="2834639" y="135043"/>
            <a:ext cx="690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Thứ</a:t>
            </a:r>
            <a:r>
              <a:rPr lang="en-US" sz="2800" dirty="0"/>
              <a:t>…….</a:t>
            </a:r>
            <a:r>
              <a:rPr lang="en-US" sz="2800" dirty="0" err="1"/>
              <a:t>ngày</a:t>
            </a:r>
            <a:r>
              <a:rPr lang="en-US" sz="2800" dirty="0"/>
              <a:t>…….</a:t>
            </a:r>
            <a:r>
              <a:rPr lang="en-US" sz="2800" dirty="0" err="1"/>
              <a:t>tháng</a:t>
            </a:r>
            <a:r>
              <a:rPr lang="en-US" sz="2800" dirty="0"/>
              <a:t>…….</a:t>
            </a:r>
            <a:r>
              <a:rPr lang="en-US" sz="2800" dirty="0" err="1"/>
              <a:t>năm</a:t>
            </a:r>
            <a:r>
              <a:rPr lang="en-US" sz="2800" dirty="0"/>
              <a:t>…….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FA8856-8B96-496F-AD5F-F9260305BA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752" y="1296966"/>
            <a:ext cx="11796782" cy="1755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0C007A-9093-4715-B1DC-499DB2BFD3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3524" y="3052766"/>
            <a:ext cx="3773751" cy="1072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F57285-A854-4AC1-A90B-934FB9231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0031" y="492941"/>
            <a:ext cx="333480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729D5272-1C73-4CF3-A056-BA82E99AA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-149037"/>
            <a:ext cx="12187592" cy="6855520"/>
          </a:xfrm>
          <a:prstGeom prst="rect">
            <a:avLst/>
          </a:prstGeom>
        </p:spPr>
      </p:pic>
      <p:pic>
        <p:nvPicPr>
          <p:cNvPr id="15" name="Picture 14" descr="Mục này có hình ảnh của: ">
            <a:extLst>
              <a:ext uri="{FF2B5EF4-FFF2-40B4-BE49-F238E27FC236}">
                <a16:creationId xmlns:a16="http://schemas.microsoft.com/office/drawing/2014/main" id="{C5F2CFC6-E9EA-4881-8363-48191BEC2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59" b="89691" l="8051" r="92373">
                        <a14:foregroundMark x1="8051" y1="15464" x2="77966" y2="19588"/>
                        <a14:foregroundMark x1="77966" y1="19588" x2="89407" y2="22938"/>
                        <a14:foregroundMark x1="14407" y1="18557" x2="25847" y2="34021"/>
                        <a14:foregroundMark x1="65678" y1="9021" x2="61441" y2="35309"/>
                        <a14:foregroundMark x1="61441" y1="7216" x2="69915" y2="19845"/>
                        <a14:foregroundMark x1="69915" y1="19845" x2="75847" y2="14691"/>
                        <a14:foregroundMark x1="89407" y1="35052" x2="92373" y2="43299"/>
                        <a14:foregroundMark x1="47458" y1="89433" x2="60593" y2="89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2789">
            <a:off x="6764140" y="862168"/>
            <a:ext cx="1565430" cy="257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55">
            <a:extLst>
              <a:ext uri="{FF2B5EF4-FFF2-40B4-BE49-F238E27FC236}">
                <a16:creationId xmlns:a16="http://schemas.microsoft.com/office/drawing/2014/main" id="{FDF3ABCC-A2BF-4AA6-A8DD-F05A954E4FEE}"/>
              </a:ext>
            </a:extLst>
          </p:cNvPr>
          <p:cNvGrpSpPr/>
          <p:nvPr/>
        </p:nvGrpSpPr>
        <p:grpSpPr>
          <a:xfrm>
            <a:off x="3771555" y="1874754"/>
            <a:ext cx="4164423" cy="2807936"/>
            <a:chOff x="7065141" y="1881946"/>
            <a:chExt cx="3768009" cy="2592533"/>
          </a:xfrm>
        </p:grpSpPr>
        <p:sp>
          <p:nvSpPr>
            <p:cNvPr id="9" name="椭圆 56">
              <a:extLst>
                <a:ext uri="{FF2B5EF4-FFF2-40B4-BE49-F238E27FC236}">
                  <a16:creationId xmlns:a16="http://schemas.microsoft.com/office/drawing/2014/main" id="{8E88BA24-B8F3-40E8-B7B0-3565696BAF1E}"/>
                </a:ext>
              </a:extLst>
            </p:cNvPr>
            <p:cNvSpPr/>
            <p:nvPr/>
          </p:nvSpPr>
          <p:spPr>
            <a:xfrm>
              <a:off x="7065141" y="1881946"/>
              <a:ext cx="3768009" cy="2592533"/>
            </a:xfrm>
            <a:prstGeom prst="ellipse">
              <a:avLst/>
            </a:prstGeom>
            <a:solidFill>
              <a:srgbClr val="83B34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>
                <a:defRPr/>
              </a:pPr>
              <a:endParaRPr lang="zh-CN" altLang="en-US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" name="椭圆 57">
              <a:extLst>
                <a:ext uri="{FF2B5EF4-FFF2-40B4-BE49-F238E27FC236}">
                  <a16:creationId xmlns:a16="http://schemas.microsoft.com/office/drawing/2014/main" id="{DA738F0B-A72E-4D54-AF53-C8E334386A3D}"/>
                </a:ext>
              </a:extLst>
            </p:cNvPr>
            <p:cNvSpPr/>
            <p:nvPr/>
          </p:nvSpPr>
          <p:spPr>
            <a:xfrm>
              <a:off x="7248938" y="2016269"/>
              <a:ext cx="3400414" cy="2323886"/>
            </a:xfrm>
            <a:prstGeom prst="ellipse">
              <a:avLst/>
            </a:prstGeom>
            <a:solidFill>
              <a:srgbClr val="83B3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>
                <a:defRPr/>
              </a:pPr>
              <a:endParaRPr lang="zh-CN" altLang="en-US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3AD5E3C-C120-4D9F-AB22-0BB89AA9BB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2881" y="2709840"/>
            <a:ext cx="2836832" cy="37720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C3EDD0-E21F-4011-B790-9D3360F6C2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6381" y="2627306"/>
            <a:ext cx="454191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1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">
            <a:extLst>
              <a:ext uri="{FF2B5EF4-FFF2-40B4-BE49-F238E27FC236}">
                <a16:creationId xmlns:a16="http://schemas.microsoft.com/office/drawing/2014/main" id="{A7F00531-0B1C-48AE-BAF6-03DD6FFE41D0}"/>
              </a:ext>
            </a:extLst>
          </p:cNvPr>
          <p:cNvSpPr/>
          <p:nvPr/>
        </p:nvSpPr>
        <p:spPr>
          <a:xfrm>
            <a:off x="1645920" y="233680"/>
            <a:ext cx="8542427" cy="1326170"/>
          </a:xfrm>
          <a:custGeom>
            <a:avLst/>
            <a:gdLst>
              <a:gd name="connsiteX0" fmla="*/ 0 w 8542427"/>
              <a:gd name="connsiteY0" fmla="*/ 0 h 1326170"/>
              <a:gd name="connsiteX1" fmla="*/ 8542427 w 8542427"/>
              <a:gd name="connsiteY1" fmla="*/ 0 h 1326170"/>
              <a:gd name="connsiteX2" fmla="*/ 8542427 w 8542427"/>
              <a:gd name="connsiteY2" fmla="*/ 1326170 h 1326170"/>
              <a:gd name="connsiteX3" fmla="*/ 0 w 8542427"/>
              <a:gd name="connsiteY3" fmla="*/ 1326170 h 1326170"/>
              <a:gd name="connsiteX4" fmla="*/ 0 w 8542427"/>
              <a:gd name="connsiteY4" fmla="*/ 0 h 132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7" h="1326170" fill="none" extrusionOk="0">
                <a:moveTo>
                  <a:pt x="0" y="0"/>
                </a:moveTo>
                <a:cubicBezTo>
                  <a:pt x="2549539" y="-81710"/>
                  <a:pt x="4618728" y="51488"/>
                  <a:pt x="8542427" y="0"/>
                </a:cubicBezTo>
                <a:cubicBezTo>
                  <a:pt x="8639197" y="311095"/>
                  <a:pt x="8635979" y="756845"/>
                  <a:pt x="8542427" y="1326170"/>
                </a:cubicBezTo>
                <a:cubicBezTo>
                  <a:pt x="5657807" y="1374969"/>
                  <a:pt x="4016523" y="1229255"/>
                  <a:pt x="0" y="1326170"/>
                </a:cubicBezTo>
                <a:cubicBezTo>
                  <a:pt x="-110251" y="986363"/>
                  <a:pt x="22213" y="361825"/>
                  <a:pt x="0" y="0"/>
                </a:cubicBezTo>
                <a:close/>
              </a:path>
              <a:path w="8542427" h="1326170" stroke="0" extrusionOk="0">
                <a:moveTo>
                  <a:pt x="0" y="0"/>
                </a:moveTo>
                <a:cubicBezTo>
                  <a:pt x="1026675" y="-147471"/>
                  <a:pt x="4311268" y="-158921"/>
                  <a:pt x="8542427" y="0"/>
                </a:cubicBezTo>
                <a:cubicBezTo>
                  <a:pt x="8504202" y="489299"/>
                  <a:pt x="8498672" y="998245"/>
                  <a:pt x="8542427" y="1326170"/>
                </a:cubicBezTo>
                <a:cubicBezTo>
                  <a:pt x="6126549" y="1453540"/>
                  <a:pt x="1706672" y="1321779"/>
                  <a:pt x="0" y="1326170"/>
                </a:cubicBezTo>
                <a:cubicBezTo>
                  <a:pt x="-46505" y="1034311"/>
                  <a:pt x="-85411" y="279015"/>
                  <a:pt x="0" y="0"/>
                </a:cubicBezTo>
                <a:close/>
              </a:path>
            </a:pathLst>
          </a:custGeom>
          <a:solidFill>
            <a:srgbClr val="B3FFFF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77231800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矩形 28">
            <a:extLst>
              <a:ext uri="{FF2B5EF4-FFF2-40B4-BE49-F238E27FC236}">
                <a16:creationId xmlns:a16="http://schemas.microsoft.com/office/drawing/2014/main" id="{BB015436-FBE7-4401-9CAD-78122338F5D0}"/>
              </a:ext>
            </a:extLst>
          </p:cNvPr>
          <p:cNvSpPr/>
          <p:nvPr/>
        </p:nvSpPr>
        <p:spPr>
          <a:xfrm>
            <a:off x="1709012" y="328744"/>
            <a:ext cx="8542427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217">
              <a:defRPr/>
            </a:pPr>
            <a:r>
              <a:rPr lang="en-US" altLang="zh-CN" sz="4000" b="1" spc="-150" noProof="1">
                <a:solidFill>
                  <a:srgbClr val="EF4546"/>
                </a:solidFill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Chia sẻ một số việc em đã làm để thể hiện sự quan tâm hàng xóm láng giềng</a:t>
            </a:r>
            <a:endParaRPr lang="zh-CN" altLang="en-US" sz="4000" b="1" spc="-150" noProof="1">
              <a:solidFill>
                <a:srgbClr val="EF4546"/>
              </a:solidFill>
              <a:latin typeface="Calibri"/>
              <a:ea typeface="华文新魏" panose="02010800040101010101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7484D60-E09B-4251-94BB-C354D708D4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80" t="2306" r="54156" b="-2306"/>
          <a:stretch/>
        </p:blipFill>
        <p:spPr>
          <a:xfrm flipH="1">
            <a:off x="10251439" y="3641601"/>
            <a:ext cx="1964247" cy="333262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9F7D697-7884-4E4D-BCB9-BD14D62267C2}"/>
              </a:ext>
            </a:extLst>
          </p:cNvPr>
          <p:cNvSpPr txBox="1"/>
          <p:nvPr/>
        </p:nvSpPr>
        <p:spPr>
          <a:xfrm>
            <a:off x="2286000" y="2441272"/>
            <a:ext cx="9022080" cy="120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600" dirty="0">
                <a:cs typeface="Arial" panose="020B0604020202020204" pitchFamily="34" charset="0"/>
              </a:rPr>
              <a:t>VD: Nhà bác hàng xóm có chuyện buồn, em và bố mẹ đã sang an ủi gia đình bác.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: Shape 34">
            <a:extLst>
              <a:ext uri="{FF2B5EF4-FFF2-40B4-BE49-F238E27FC236}">
                <a16:creationId xmlns:a16="http://schemas.microsoft.com/office/drawing/2014/main" id="{0F439D44-E703-4474-B15B-647EDA205D54}"/>
              </a:ext>
            </a:extLst>
          </p:cNvPr>
          <p:cNvSpPr/>
          <p:nvPr/>
        </p:nvSpPr>
        <p:spPr>
          <a:xfrm>
            <a:off x="1677042" y="1559850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70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0">
            <a:extLst>
              <a:ext uri="{FF2B5EF4-FFF2-40B4-BE49-F238E27FC236}">
                <a16:creationId xmlns:a16="http://schemas.microsoft.com/office/drawing/2014/main" id="{AAEC2A54-EE21-45D0-9D39-E668C532A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-149037"/>
            <a:ext cx="12187592" cy="6855520"/>
          </a:xfrm>
          <a:prstGeom prst="rect">
            <a:avLst/>
          </a:prstGeom>
        </p:spPr>
      </p:pic>
      <p:sp>
        <p:nvSpPr>
          <p:cNvPr id="27" name="TextBox 4">
            <a:extLst>
              <a:ext uri="{FF2B5EF4-FFF2-40B4-BE49-F238E27FC236}">
                <a16:creationId xmlns:a16="http://schemas.microsoft.com/office/drawing/2014/main" id="{21C8C987-A94A-4C8F-8B65-80FEB2A20C94}"/>
              </a:ext>
            </a:extLst>
          </p:cNvPr>
          <p:cNvSpPr txBox="1"/>
          <p:nvPr/>
        </p:nvSpPr>
        <p:spPr>
          <a:xfrm>
            <a:off x="1558289" y="1642340"/>
            <a:ext cx="8161864" cy="3077054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4217">
              <a:lnSpc>
                <a:spcPts val="11998"/>
              </a:lnSpc>
              <a:spcBef>
                <a:spcPct val="0"/>
              </a:spcBef>
            </a:pPr>
            <a:r>
              <a:rPr lang="en-US" sz="9998" b="1" dirty="0" err="1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Tạm</a:t>
            </a:r>
            <a:r>
              <a:rPr lang="en-US" sz="9998" b="1" dirty="0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9998" b="1" dirty="0" err="1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biệt</a:t>
            </a:r>
            <a:endParaRPr lang="en-US" sz="9998" b="1" dirty="0">
              <a:ln/>
              <a:solidFill>
                <a:srgbClr val="FF0000"/>
              </a:solidFill>
              <a:effectLst>
                <a:glow rad="228600">
                  <a:srgbClr val="FFBF53">
                    <a:satMod val="175000"/>
                    <a:alpha val="40000"/>
                  </a:srgbClr>
                </a:glow>
              </a:effectLst>
              <a:latin typeface="Coiny" panose="02000903060500060000" pitchFamily="2" charset="0"/>
            </a:endParaRPr>
          </a:p>
          <a:p>
            <a:pPr algn="ctr" defTabSz="914217">
              <a:lnSpc>
                <a:spcPts val="11998"/>
              </a:lnSpc>
              <a:spcBef>
                <a:spcPct val="0"/>
              </a:spcBef>
            </a:pPr>
            <a:r>
              <a:rPr lang="en-US" sz="9998" b="1" dirty="0" err="1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Hẹn</a:t>
            </a:r>
            <a:r>
              <a:rPr lang="en-US" sz="9998" b="1" dirty="0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9998" b="1" dirty="0" err="1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gặp</a:t>
            </a:r>
            <a:r>
              <a:rPr lang="en-US" sz="9998" b="1" dirty="0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9998" b="1" dirty="0" err="1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lại</a:t>
            </a:r>
            <a:r>
              <a:rPr lang="en-US" sz="9998" b="1" dirty="0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3456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ục này có hình ảnh của: ">
            <a:extLst>
              <a:ext uri="{FF2B5EF4-FFF2-40B4-BE49-F238E27FC236}">
                <a16:creationId xmlns:a16="http://schemas.microsoft.com/office/drawing/2014/main" id="{C5F2CFC6-E9EA-4881-8363-48191BEC2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59" b="89691" l="8051" r="92373">
                        <a14:foregroundMark x1="8051" y1="15464" x2="77966" y2="19588"/>
                        <a14:foregroundMark x1="77966" y1="19588" x2="89407" y2="22938"/>
                        <a14:foregroundMark x1="14407" y1="18557" x2="25847" y2="34021"/>
                        <a14:foregroundMark x1="65678" y1="9021" x2="61441" y2="35309"/>
                        <a14:foregroundMark x1="61441" y1="7216" x2="69915" y2="19845"/>
                        <a14:foregroundMark x1="69915" y1="19845" x2="75847" y2="14691"/>
                        <a14:foregroundMark x1="89407" y1="35052" x2="92373" y2="43299"/>
                        <a14:foregroundMark x1="47458" y1="89433" x2="60593" y2="89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2789">
            <a:off x="7244212" y="3919"/>
            <a:ext cx="1565430" cy="257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55">
            <a:extLst>
              <a:ext uri="{FF2B5EF4-FFF2-40B4-BE49-F238E27FC236}">
                <a16:creationId xmlns:a16="http://schemas.microsoft.com/office/drawing/2014/main" id="{FDF3ABCC-A2BF-4AA6-A8DD-F05A954E4FEE}"/>
              </a:ext>
            </a:extLst>
          </p:cNvPr>
          <p:cNvGrpSpPr/>
          <p:nvPr/>
        </p:nvGrpSpPr>
        <p:grpSpPr>
          <a:xfrm>
            <a:off x="2580640" y="1107440"/>
            <a:ext cx="5316617" cy="3538107"/>
            <a:chOff x="7065141" y="1881946"/>
            <a:chExt cx="3768009" cy="2592533"/>
          </a:xfrm>
        </p:grpSpPr>
        <p:sp>
          <p:nvSpPr>
            <p:cNvPr id="9" name="椭圆 56">
              <a:extLst>
                <a:ext uri="{FF2B5EF4-FFF2-40B4-BE49-F238E27FC236}">
                  <a16:creationId xmlns:a16="http://schemas.microsoft.com/office/drawing/2014/main" id="{8E88BA24-B8F3-40E8-B7B0-3565696BAF1E}"/>
                </a:ext>
              </a:extLst>
            </p:cNvPr>
            <p:cNvSpPr/>
            <p:nvPr/>
          </p:nvSpPr>
          <p:spPr>
            <a:xfrm>
              <a:off x="7065141" y="1881946"/>
              <a:ext cx="3768009" cy="2592533"/>
            </a:xfrm>
            <a:prstGeom prst="ellipse">
              <a:avLst/>
            </a:prstGeom>
            <a:solidFill>
              <a:srgbClr val="83B34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zh-CN" altLang="en-US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" name="椭圆 57">
              <a:extLst>
                <a:ext uri="{FF2B5EF4-FFF2-40B4-BE49-F238E27FC236}">
                  <a16:creationId xmlns:a16="http://schemas.microsoft.com/office/drawing/2014/main" id="{DA738F0B-A72E-4D54-AF53-C8E334386A3D}"/>
                </a:ext>
              </a:extLst>
            </p:cNvPr>
            <p:cNvSpPr/>
            <p:nvPr/>
          </p:nvSpPr>
          <p:spPr>
            <a:xfrm>
              <a:off x="7248938" y="2016269"/>
              <a:ext cx="3400414" cy="2323886"/>
            </a:xfrm>
            <a:prstGeom prst="ellipse">
              <a:avLst/>
            </a:prstGeom>
            <a:solidFill>
              <a:srgbClr val="83B3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zh-CN" altLang="en-US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3AD5E3C-C120-4D9F-AB22-0BB89AA9B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7601" y="2667850"/>
            <a:ext cx="2836832" cy="3772079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A313AC0B-C435-4CF6-9CC1-8C1B6F308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0828" y1="11538" x2="57101" y2="9763"/>
                        <a14:foregroundMark x1="57101" y1="9763" x2="57396" y2="9763"/>
                        <a14:foregroundMark x1="44675" y1="67160" x2="58284" y2="85207"/>
                        <a14:foregroundMark x1="66864" y1="61243" x2="47929" y2="84615"/>
                        <a14:foregroundMark x1="38462" y1="79882" x2="69822" y2="81657"/>
                        <a14:foregroundMark x1="69822" y1="81657" x2="75444" y2="81361"/>
                        <a14:foregroundMark x1="52367" y1="77219" x2="66272" y2="81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795" y="4023562"/>
            <a:ext cx="3218705" cy="321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A36BA8-BDFB-425D-BBD9-5B5A12AF5B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2050" y="2363204"/>
            <a:ext cx="525520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FE9669B-7E44-4DDF-8319-D83C5B0E4F50}"/>
              </a:ext>
            </a:extLst>
          </p:cNvPr>
          <p:cNvSpPr/>
          <p:nvPr/>
        </p:nvSpPr>
        <p:spPr>
          <a:xfrm>
            <a:off x="2205" y="-55072"/>
            <a:ext cx="12187592" cy="1041159"/>
          </a:xfrm>
          <a:prstGeom prst="rect">
            <a:avLst/>
          </a:prstGeom>
          <a:solidFill>
            <a:srgbClr val="A2C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5" name="矩形 28">
            <a:extLst>
              <a:ext uri="{FF2B5EF4-FFF2-40B4-BE49-F238E27FC236}">
                <a16:creationId xmlns:a16="http://schemas.microsoft.com/office/drawing/2014/main" id="{F3B0267B-031B-480D-9638-AAD70A57500D}"/>
              </a:ext>
            </a:extLst>
          </p:cNvPr>
          <p:cNvSpPr/>
          <p:nvPr/>
        </p:nvSpPr>
        <p:spPr>
          <a:xfrm>
            <a:off x="1912420" y="224069"/>
            <a:ext cx="10493971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17">
              <a:defRPr/>
            </a:pPr>
            <a:r>
              <a:rPr lang="vi-VN" altLang="zh-CN" sz="4400" b="1" spc="-150" noProof="1">
                <a:solidFill>
                  <a:srgbClr val="EF4546"/>
                </a:solidFill>
                <a:latin typeface="Calibri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Hãy kể về một người hàng xóm mà em yêu quý</a:t>
            </a:r>
            <a:endParaRPr lang="zh-CN" altLang="en-US" sz="4400" b="1" spc="-150" noProof="1">
              <a:solidFill>
                <a:srgbClr val="EF4546"/>
              </a:solidFill>
              <a:latin typeface="Calibri"/>
              <a:ea typeface="华文新魏" panose="02010800040101010101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6" name="Picture 10" descr="Mục này có hình ảnh của: ">
            <a:extLst>
              <a:ext uri="{FF2B5EF4-FFF2-40B4-BE49-F238E27FC236}">
                <a16:creationId xmlns:a16="http://schemas.microsoft.com/office/drawing/2014/main" id="{B3D62701-3F44-4B4A-9E11-8C2FA2E0A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15" b="91525" l="9746" r="89831">
                        <a14:foregroundMark x1="19068" y1="75141" x2="75847" y2="60452"/>
                        <a14:foregroundMark x1="75847" y1="60452" x2="86017" y2="53107"/>
                        <a14:foregroundMark x1="75000" y1="73446" x2="80508" y2="62147"/>
                        <a14:foregroundMark x1="26695" y1="92655" x2="50424" y2="87006"/>
                        <a14:foregroundMark x1="50424" y1="87006" x2="50847" y2="87006"/>
                        <a14:foregroundMark x1="32627" y1="44068" x2="35169" y2="76836"/>
                        <a14:foregroundMark x1="35169" y1="76836" x2="45339" y2="42373"/>
                        <a14:foregroundMark x1="45339" y1="42373" x2="45339" y2="42373"/>
                        <a14:foregroundMark x1="36864" y1="39548" x2="55508" y2="38418"/>
                        <a14:foregroundMark x1="58898" y1="26554" x2="47881" y2="11864"/>
                        <a14:foregroundMark x1="67797" y1="32768" x2="59746" y2="7345"/>
                        <a14:foregroundMark x1="55508" y1="7345" x2="63136" y2="6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309" y="-430391"/>
            <a:ext cx="1906316" cy="14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0856BBA-A78D-4A82-8C7A-0B74756CC7D9}"/>
              </a:ext>
            </a:extLst>
          </p:cNvPr>
          <p:cNvGrpSpPr/>
          <p:nvPr/>
        </p:nvGrpSpPr>
        <p:grpSpPr>
          <a:xfrm>
            <a:off x="2204" y="1878541"/>
            <a:ext cx="7770196" cy="2783802"/>
            <a:chOff x="76504" y="514663"/>
            <a:chExt cx="7485060" cy="5687287"/>
          </a:xfrm>
          <a:solidFill>
            <a:schemeClr val="bg1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D7E9E5F-8273-4FAB-AECA-1616173B9C78}"/>
                </a:ext>
              </a:extLst>
            </p:cNvPr>
            <p:cNvSpPr/>
            <p:nvPr/>
          </p:nvSpPr>
          <p:spPr>
            <a:xfrm>
              <a:off x="139597" y="56470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217"/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818C2D6-1AB8-40D5-96B4-8D8CC8BDB595}"/>
                </a:ext>
              </a:extLst>
            </p:cNvPr>
            <p:cNvSpPr/>
            <p:nvPr/>
          </p:nvSpPr>
          <p:spPr>
            <a:xfrm>
              <a:off x="112903" y="51466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66330E8-E442-4944-9614-9AA7C6B09587}"/>
                </a:ext>
              </a:extLst>
            </p:cNvPr>
            <p:cNvSpPr/>
            <p:nvPr/>
          </p:nvSpPr>
          <p:spPr>
            <a:xfrm>
              <a:off x="197063" y="557879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F130A2B-A88C-4558-BA67-D7C0C693A328}"/>
                </a:ext>
              </a:extLst>
            </p:cNvPr>
            <p:cNvSpPr/>
            <p:nvPr/>
          </p:nvSpPr>
          <p:spPr>
            <a:xfrm>
              <a:off x="76504" y="61474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435884 w 7364501"/>
                <a:gd name="connsiteY2" fmla="*/ 0 h 5587207"/>
                <a:gd name="connsiteX3" fmla="*/ 2027033 w 7364501"/>
                <a:gd name="connsiteY3" fmla="*/ 0 h 5587207"/>
                <a:gd name="connsiteX4" fmla="*/ 2499952 w 7364501"/>
                <a:gd name="connsiteY4" fmla="*/ 0 h 5587207"/>
                <a:gd name="connsiteX5" fmla="*/ 3091101 w 7364501"/>
                <a:gd name="connsiteY5" fmla="*/ 0 h 5587207"/>
                <a:gd name="connsiteX6" fmla="*/ 3504906 w 7364501"/>
                <a:gd name="connsiteY6" fmla="*/ 0 h 5587207"/>
                <a:gd name="connsiteX7" fmla="*/ 4036940 w 7364501"/>
                <a:gd name="connsiteY7" fmla="*/ 0 h 5587207"/>
                <a:gd name="connsiteX8" fmla="*/ 4628089 w 7364501"/>
                <a:gd name="connsiteY8" fmla="*/ 0 h 5587207"/>
                <a:gd name="connsiteX9" fmla="*/ 5219238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58447 h 5587207"/>
                <a:gd name="connsiteX14" fmla="*/ 7364501 w 7364501"/>
                <a:gd name="connsiteY14" fmla="*/ 1907704 h 5587207"/>
                <a:gd name="connsiteX15" fmla="*/ 7364501 w 7364501"/>
                <a:gd name="connsiteY15" fmla="*/ 2580988 h 5587207"/>
                <a:gd name="connsiteX16" fmla="*/ 7364501 w 7364501"/>
                <a:gd name="connsiteY16" fmla="*/ 3254271 h 5587207"/>
                <a:gd name="connsiteX17" fmla="*/ 7364501 w 7364501"/>
                <a:gd name="connsiteY17" fmla="*/ 3927555 h 5587207"/>
                <a:gd name="connsiteX18" fmla="*/ 7364501 w 7364501"/>
                <a:gd name="connsiteY18" fmla="*/ 4860702 h 5587207"/>
                <a:gd name="connsiteX19" fmla="*/ 6637996 w 7364501"/>
                <a:gd name="connsiteY19" fmla="*/ 5587207 h 5587207"/>
                <a:gd name="connsiteX20" fmla="*/ 6046847 w 7364501"/>
                <a:gd name="connsiteY20" fmla="*/ 5587207 h 5587207"/>
                <a:gd name="connsiteX21" fmla="*/ 5455698 w 7364501"/>
                <a:gd name="connsiteY21" fmla="*/ 5587207 h 5587207"/>
                <a:gd name="connsiteX22" fmla="*/ 4805434 w 7364501"/>
                <a:gd name="connsiteY22" fmla="*/ 5587207 h 5587207"/>
                <a:gd name="connsiteX23" fmla="*/ 4155170 w 7364501"/>
                <a:gd name="connsiteY23" fmla="*/ 5587207 h 5587207"/>
                <a:gd name="connsiteX24" fmla="*/ 3623136 w 7364501"/>
                <a:gd name="connsiteY24" fmla="*/ 5587207 h 5587207"/>
                <a:gd name="connsiteX25" fmla="*/ 3209331 w 7364501"/>
                <a:gd name="connsiteY25" fmla="*/ 5587207 h 5587207"/>
                <a:gd name="connsiteX26" fmla="*/ 2795527 w 7364501"/>
                <a:gd name="connsiteY26" fmla="*/ 5587207 h 5587207"/>
                <a:gd name="connsiteX27" fmla="*/ 2322608 w 7364501"/>
                <a:gd name="connsiteY27" fmla="*/ 5587207 h 5587207"/>
                <a:gd name="connsiteX28" fmla="*/ 1908803 w 7364501"/>
                <a:gd name="connsiteY28" fmla="*/ 5587207 h 5587207"/>
                <a:gd name="connsiteX29" fmla="*/ 726505 w 7364501"/>
                <a:gd name="connsiteY29" fmla="*/ 5587207 h 5587207"/>
                <a:gd name="connsiteX30" fmla="*/ 0 w 7364501"/>
                <a:gd name="connsiteY30" fmla="*/ 4860702 h 5587207"/>
                <a:gd name="connsiteX31" fmla="*/ 0 w 7364501"/>
                <a:gd name="connsiteY31" fmla="*/ 4228760 h 5587207"/>
                <a:gd name="connsiteX32" fmla="*/ 0 w 7364501"/>
                <a:gd name="connsiteY32" fmla="*/ 3638161 h 5587207"/>
                <a:gd name="connsiteX33" fmla="*/ 0 w 7364501"/>
                <a:gd name="connsiteY33" fmla="*/ 3006219 h 5587207"/>
                <a:gd name="connsiteX34" fmla="*/ 0 w 7364501"/>
                <a:gd name="connsiteY34" fmla="*/ 2415620 h 5587207"/>
                <a:gd name="connsiteX35" fmla="*/ 0 w 7364501"/>
                <a:gd name="connsiteY35" fmla="*/ 1825020 h 5587207"/>
                <a:gd name="connsiteX36" fmla="*/ 0 w 7364501"/>
                <a:gd name="connsiteY36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364501" h="5587207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no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217"/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07F8F67-C412-4F46-AF80-049B0E474B20}"/>
              </a:ext>
            </a:extLst>
          </p:cNvPr>
          <p:cNvSpPr txBox="1"/>
          <p:nvPr/>
        </p:nvSpPr>
        <p:spPr>
          <a:xfrm>
            <a:off x="1813" y="2276452"/>
            <a:ext cx="74149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algn="just" defTabSz="914217">
              <a:buBlip>
                <a:blip r:embed="rId5"/>
              </a:buBlip>
            </a:pPr>
            <a:r>
              <a:rPr lang="vi-VN" sz="4000" b="1" dirty="0">
                <a:solidFill>
                  <a:srgbClr val="000000"/>
                </a:solidFill>
                <a:latin typeface="Calibri"/>
              </a:rPr>
              <a:t>Người hàng xóm đó tên là gì?</a:t>
            </a:r>
            <a:endParaRPr lang="en-US" sz="4000" b="1" dirty="0">
              <a:solidFill>
                <a:srgbClr val="000000"/>
              </a:solidFill>
              <a:latin typeface="Calibri"/>
            </a:endParaRPr>
          </a:p>
          <a:p>
            <a:pPr marL="342831" indent="-342831" algn="just" defTabSz="914217">
              <a:buBlip>
                <a:blip r:embed="rId5"/>
              </a:buBlip>
            </a:pPr>
            <a:r>
              <a:rPr lang="vi-VN" sz="4000" b="1" dirty="0">
                <a:solidFill>
                  <a:srgbClr val="000000"/>
                </a:solidFill>
                <a:latin typeface="Calibri"/>
              </a:rPr>
              <a:t>Vì sao em yêu quý người hàng xóm đó?</a:t>
            </a:r>
            <a:endParaRPr lang="en-US" sz="40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631785-A04A-48FC-93F9-FEF479A79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6326" y="3921760"/>
            <a:ext cx="4955673" cy="301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ục này có hình ảnh của: ">
            <a:extLst>
              <a:ext uri="{FF2B5EF4-FFF2-40B4-BE49-F238E27FC236}">
                <a16:creationId xmlns:a16="http://schemas.microsoft.com/office/drawing/2014/main" id="{C5F2CFC6-E9EA-4881-8363-48191BEC2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59" b="89691" l="8051" r="92373">
                        <a14:foregroundMark x1="8051" y1="15464" x2="77966" y2="19588"/>
                        <a14:foregroundMark x1="77966" y1="19588" x2="89407" y2="22938"/>
                        <a14:foregroundMark x1="14407" y1="18557" x2="25847" y2="34021"/>
                        <a14:foregroundMark x1="65678" y1="9021" x2="61441" y2="35309"/>
                        <a14:foregroundMark x1="61441" y1="7216" x2="69915" y2="19845"/>
                        <a14:foregroundMark x1="69915" y1="19845" x2="75847" y2="14691"/>
                        <a14:foregroundMark x1="89407" y1="35052" x2="92373" y2="43299"/>
                        <a14:foregroundMark x1="47458" y1="89433" x2="60593" y2="89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2789">
            <a:off x="7244212" y="3919"/>
            <a:ext cx="1565430" cy="257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55">
            <a:extLst>
              <a:ext uri="{FF2B5EF4-FFF2-40B4-BE49-F238E27FC236}">
                <a16:creationId xmlns:a16="http://schemas.microsoft.com/office/drawing/2014/main" id="{FDF3ABCC-A2BF-4AA6-A8DD-F05A954E4FEE}"/>
              </a:ext>
            </a:extLst>
          </p:cNvPr>
          <p:cNvGrpSpPr/>
          <p:nvPr/>
        </p:nvGrpSpPr>
        <p:grpSpPr>
          <a:xfrm>
            <a:off x="2580640" y="1107440"/>
            <a:ext cx="5316617" cy="3538107"/>
            <a:chOff x="7065141" y="1881946"/>
            <a:chExt cx="3768009" cy="2592533"/>
          </a:xfrm>
        </p:grpSpPr>
        <p:sp>
          <p:nvSpPr>
            <p:cNvPr id="9" name="椭圆 56">
              <a:extLst>
                <a:ext uri="{FF2B5EF4-FFF2-40B4-BE49-F238E27FC236}">
                  <a16:creationId xmlns:a16="http://schemas.microsoft.com/office/drawing/2014/main" id="{8E88BA24-B8F3-40E8-B7B0-3565696BAF1E}"/>
                </a:ext>
              </a:extLst>
            </p:cNvPr>
            <p:cNvSpPr/>
            <p:nvPr/>
          </p:nvSpPr>
          <p:spPr>
            <a:xfrm>
              <a:off x="7065141" y="1881946"/>
              <a:ext cx="3768009" cy="2592533"/>
            </a:xfrm>
            <a:prstGeom prst="ellipse">
              <a:avLst/>
            </a:prstGeom>
            <a:solidFill>
              <a:srgbClr val="83B34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椭圆 57">
              <a:extLst>
                <a:ext uri="{FF2B5EF4-FFF2-40B4-BE49-F238E27FC236}">
                  <a16:creationId xmlns:a16="http://schemas.microsoft.com/office/drawing/2014/main" id="{DA738F0B-A72E-4D54-AF53-C8E334386A3D}"/>
                </a:ext>
              </a:extLst>
            </p:cNvPr>
            <p:cNvSpPr/>
            <p:nvPr/>
          </p:nvSpPr>
          <p:spPr>
            <a:xfrm>
              <a:off x="7248938" y="2016269"/>
              <a:ext cx="3400414" cy="2323886"/>
            </a:xfrm>
            <a:prstGeom prst="ellipse">
              <a:avLst/>
            </a:prstGeom>
            <a:solidFill>
              <a:srgbClr val="83B3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3AD5E3C-C120-4D9F-AB22-0BB89AA9B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7601" y="2667850"/>
            <a:ext cx="2836832" cy="3772079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A313AC0B-C435-4CF6-9CC1-8C1B6F308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0828" y1="11538" x2="57101" y2="9763"/>
                        <a14:foregroundMark x1="57101" y1="9763" x2="57396" y2="9763"/>
                        <a14:foregroundMark x1="44675" y1="67160" x2="58284" y2="85207"/>
                        <a14:foregroundMark x1="66864" y1="61243" x2="47929" y2="84615"/>
                        <a14:foregroundMark x1="38462" y1="79882" x2="69822" y2="81657"/>
                        <a14:foregroundMark x1="69822" y1="81657" x2="75444" y2="81361"/>
                        <a14:foregroundMark x1="52367" y1="77219" x2="66272" y2="81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795" y="4023562"/>
            <a:ext cx="3218705" cy="321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B30032-E922-4701-A11E-053D17E14A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8805" y="2506355"/>
            <a:ext cx="4828450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图片 6">
            <a:extLst>
              <a:ext uri="{FF2B5EF4-FFF2-40B4-BE49-F238E27FC236}">
                <a16:creationId xmlns:a16="http://schemas.microsoft.com/office/drawing/2014/main" id="{2281AE81-0346-4BF0-8D9E-2865730E5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DEB787F-88EB-4FE2-9D07-29256A85717B}"/>
              </a:ext>
            </a:extLst>
          </p:cNvPr>
          <p:cNvSpPr/>
          <p:nvPr/>
        </p:nvSpPr>
        <p:spPr>
          <a:xfrm>
            <a:off x="1727204" y="1473200"/>
            <a:ext cx="9745152" cy="2064009"/>
          </a:xfrm>
          <a:custGeom>
            <a:avLst/>
            <a:gdLst>
              <a:gd name="connsiteX0" fmla="*/ 0 w 9745152"/>
              <a:gd name="connsiteY0" fmla="*/ 344008 h 2064009"/>
              <a:gd name="connsiteX1" fmla="*/ 344008 w 9745152"/>
              <a:gd name="connsiteY1" fmla="*/ 0 h 2064009"/>
              <a:gd name="connsiteX2" fmla="*/ 9401144 w 9745152"/>
              <a:gd name="connsiteY2" fmla="*/ 0 h 2064009"/>
              <a:gd name="connsiteX3" fmla="*/ 9745152 w 9745152"/>
              <a:gd name="connsiteY3" fmla="*/ 344008 h 2064009"/>
              <a:gd name="connsiteX4" fmla="*/ 9745152 w 9745152"/>
              <a:gd name="connsiteY4" fmla="*/ 1720001 h 2064009"/>
              <a:gd name="connsiteX5" fmla="*/ 9401144 w 9745152"/>
              <a:gd name="connsiteY5" fmla="*/ 2064009 h 2064009"/>
              <a:gd name="connsiteX6" fmla="*/ 344008 w 9745152"/>
              <a:gd name="connsiteY6" fmla="*/ 2064009 h 2064009"/>
              <a:gd name="connsiteX7" fmla="*/ 0 w 9745152"/>
              <a:gd name="connsiteY7" fmla="*/ 1720001 h 2064009"/>
              <a:gd name="connsiteX8" fmla="*/ 0 w 9745152"/>
              <a:gd name="connsiteY8" fmla="*/ 344008 h 206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45152" h="2064009" fill="none" extrusionOk="0">
                <a:moveTo>
                  <a:pt x="0" y="344008"/>
                </a:moveTo>
                <a:cubicBezTo>
                  <a:pt x="576" y="169598"/>
                  <a:pt x="171998" y="30175"/>
                  <a:pt x="344008" y="0"/>
                </a:cubicBezTo>
                <a:cubicBezTo>
                  <a:pt x="3971041" y="72427"/>
                  <a:pt x="6930275" y="61419"/>
                  <a:pt x="9401144" y="0"/>
                </a:cubicBezTo>
                <a:cubicBezTo>
                  <a:pt x="9588634" y="-17207"/>
                  <a:pt x="9735446" y="151082"/>
                  <a:pt x="9745152" y="344008"/>
                </a:cubicBezTo>
                <a:cubicBezTo>
                  <a:pt x="9715653" y="687273"/>
                  <a:pt x="9629007" y="1470794"/>
                  <a:pt x="9745152" y="1720001"/>
                </a:cubicBezTo>
                <a:cubicBezTo>
                  <a:pt x="9752427" y="1873066"/>
                  <a:pt x="9585607" y="2057813"/>
                  <a:pt x="9401144" y="2064009"/>
                </a:cubicBezTo>
                <a:cubicBezTo>
                  <a:pt x="6492132" y="2093836"/>
                  <a:pt x="2234071" y="1984703"/>
                  <a:pt x="344008" y="2064009"/>
                </a:cubicBezTo>
                <a:cubicBezTo>
                  <a:pt x="180362" y="2061031"/>
                  <a:pt x="-17938" y="1913538"/>
                  <a:pt x="0" y="1720001"/>
                </a:cubicBezTo>
                <a:cubicBezTo>
                  <a:pt x="83373" y="1278547"/>
                  <a:pt x="-91520" y="796191"/>
                  <a:pt x="0" y="344008"/>
                </a:cubicBezTo>
                <a:close/>
              </a:path>
              <a:path w="9745152" h="2064009" stroke="0" extrusionOk="0">
                <a:moveTo>
                  <a:pt x="0" y="344008"/>
                </a:moveTo>
                <a:cubicBezTo>
                  <a:pt x="4801" y="155327"/>
                  <a:pt x="158285" y="8891"/>
                  <a:pt x="344008" y="0"/>
                </a:cubicBezTo>
                <a:cubicBezTo>
                  <a:pt x="4375738" y="123000"/>
                  <a:pt x="5166264" y="-96860"/>
                  <a:pt x="9401144" y="0"/>
                </a:cubicBezTo>
                <a:cubicBezTo>
                  <a:pt x="9571056" y="-15302"/>
                  <a:pt x="9753085" y="138024"/>
                  <a:pt x="9745152" y="344008"/>
                </a:cubicBezTo>
                <a:cubicBezTo>
                  <a:pt x="9768910" y="495932"/>
                  <a:pt x="9675356" y="1127832"/>
                  <a:pt x="9745152" y="1720001"/>
                </a:cubicBezTo>
                <a:cubicBezTo>
                  <a:pt x="9731312" y="1915005"/>
                  <a:pt x="9572783" y="2061006"/>
                  <a:pt x="9401144" y="2064009"/>
                </a:cubicBezTo>
                <a:cubicBezTo>
                  <a:pt x="7015213" y="1903302"/>
                  <a:pt x="4390310" y="2103676"/>
                  <a:pt x="344008" y="2064009"/>
                </a:cubicBezTo>
                <a:cubicBezTo>
                  <a:pt x="128227" y="2058800"/>
                  <a:pt x="-21822" y="1900105"/>
                  <a:pt x="0" y="1720001"/>
                </a:cubicBezTo>
                <a:cubicBezTo>
                  <a:pt x="-117382" y="1418904"/>
                  <a:pt x="84981" y="835989"/>
                  <a:pt x="0" y="344008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r>
              <a:rPr lang="en-US" sz="4600" b="1" dirty="0">
                <a:solidFill>
                  <a:srgbClr val="000000"/>
                </a:solidFill>
              </a:rPr>
              <a:t>1. </a:t>
            </a:r>
            <a:r>
              <a:rPr lang="en-US" sz="4600" b="1" dirty="0" err="1">
                <a:solidFill>
                  <a:srgbClr val="000000"/>
                </a:solidFill>
              </a:rPr>
              <a:t>Tìm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hiểu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một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số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biểu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hiện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của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việc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quan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tâm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hàng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xóm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láng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giềng</a:t>
            </a:r>
            <a:endParaRPr lang="en-US" sz="46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D0DFB-2DC8-4C52-B7DF-5375E506F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884" y="3735805"/>
            <a:ext cx="2197791" cy="292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77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212810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2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FACDF867-6F62-44A7-8720-FBE59DD34A5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04380" y="629649"/>
            <a:ext cx="11185417" cy="35921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514F9F-799E-4DC0-9A15-8E39CF83804F}"/>
              </a:ext>
            </a:extLst>
          </p:cNvPr>
          <p:cNvSpPr txBox="1"/>
          <p:nvPr/>
        </p:nvSpPr>
        <p:spPr>
          <a:xfrm>
            <a:off x="1908238" y="1305342"/>
            <a:ext cx="92793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vi-VN" sz="4400" dirty="0">
                <a:solidFill>
                  <a:srgbClr val="002060"/>
                </a:solidFill>
              </a:rPr>
              <a:t>Em còn biết những việc làm nào khác thể hiện sự quan tâm hàng xóm láng giềng?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65CF8E-4727-4A40-9CE2-44D07BDDC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432" y="3684472"/>
            <a:ext cx="2283084" cy="3035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211E41-D9F6-4F10-98D0-6831FA7D9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5516" y="3684472"/>
            <a:ext cx="2045868" cy="30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8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4">
            <a:extLst>
              <a:ext uri="{FF2B5EF4-FFF2-40B4-BE49-F238E27FC236}">
                <a16:creationId xmlns:a16="http://schemas.microsoft.com/office/drawing/2014/main" id="{D73F57AF-E7CF-4517-8F33-33E2356FE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89" b="88166" l="23669" r="89645">
                        <a14:foregroundMark x1="63018" y1="56805" x2="77219" y2="46746"/>
                        <a14:foregroundMark x1="77219" y1="46746" x2="77515" y2="42308"/>
                        <a14:foregroundMark x1="89645" y1="38462" x2="89645" y2="38462"/>
                        <a14:foregroundMark x1="39645" y1="76627" x2="42308" y2="88166"/>
                        <a14:foregroundMark x1="29290" y1="21302" x2="57692" y2="15089"/>
                        <a14:foregroundMark x1="23669" y1="19822" x2="24852" y2="29290"/>
                        <a14:foregroundMark x1="35799" y1="64793" x2="51183" y2="585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64" t="12186" r="23096" b="13105"/>
          <a:stretch/>
        </p:blipFill>
        <p:spPr bwMode="auto">
          <a:xfrm>
            <a:off x="10232095" y="3702009"/>
            <a:ext cx="2333563" cy="315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DEB787F-88EB-4FE2-9D07-29256A85717B}"/>
              </a:ext>
            </a:extLst>
          </p:cNvPr>
          <p:cNvSpPr/>
          <p:nvPr/>
        </p:nvSpPr>
        <p:spPr>
          <a:xfrm>
            <a:off x="152400" y="412536"/>
            <a:ext cx="12039600" cy="999704"/>
          </a:xfrm>
          <a:custGeom>
            <a:avLst/>
            <a:gdLst>
              <a:gd name="connsiteX0" fmla="*/ 0 w 12039600"/>
              <a:gd name="connsiteY0" fmla="*/ 166621 h 999704"/>
              <a:gd name="connsiteX1" fmla="*/ 166621 w 12039600"/>
              <a:gd name="connsiteY1" fmla="*/ 0 h 999704"/>
              <a:gd name="connsiteX2" fmla="*/ 11872979 w 12039600"/>
              <a:gd name="connsiteY2" fmla="*/ 0 h 999704"/>
              <a:gd name="connsiteX3" fmla="*/ 12039600 w 12039600"/>
              <a:gd name="connsiteY3" fmla="*/ 166621 h 999704"/>
              <a:gd name="connsiteX4" fmla="*/ 12039600 w 12039600"/>
              <a:gd name="connsiteY4" fmla="*/ 833083 h 999704"/>
              <a:gd name="connsiteX5" fmla="*/ 11872979 w 12039600"/>
              <a:gd name="connsiteY5" fmla="*/ 999704 h 999704"/>
              <a:gd name="connsiteX6" fmla="*/ 166621 w 12039600"/>
              <a:gd name="connsiteY6" fmla="*/ 999704 h 999704"/>
              <a:gd name="connsiteX7" fmla="*/ 0 w 12039600"/>
              <a:gd name="connsiteY7" fmla="*/ 833083 h 999704"/>
              <a:gd name="connsiteX8" fmla="*/ 0 w 12039600"/>
              <a:gd name="connsiteY8" fmla="*/ 166621 h 99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39600" h="999704" fill="none" extrusionOk="0">
                <a:moveTo>
                  <a:pt x="0" y="166621"/>
                </a:moveTo>
                <a:cubicBezTo>
                  <a:pt x="70" y="76487"/>
                  <a:pt x="80854" y="10498"/>
                  <a:pt x="166621" y="0"/>
                </a:cubicBezTo>
                <a:cubicBezTo>
                  <a:pt x="2880825" y="72427"/>
                  <a:pt x="10684747" y="61419"/>
                  <a:pt x="11872979" y="0"/>
                </a:cubicBezTo>
                <a:cubicBezTo>
                  <a:pt x="11963603" y="-9622"/>
                  <a:pt x="12025342" y="70286"/>
                  <a:pt x="12039600" y="166621"/>
                </a:cubicBezTo>
                <a:cubicBezTo>
                  <a:pt x="11996700" y="289728"/>
                  <a:pt x="12036750" y="683665"/>
                  <a:pt x="12039600" y="833083"/>
                </a:cubicBezTo>
                <a:cubicBezTo>
                  <a:pt x="12043062" y="907536"/>
                  <a:pt x="11963338" y="997840"/>
                  <a:pt x="11872979" y="999704"/>
                </a:cubicBezTo>
                <a:cubicBezTo>
                  <a:pt x="9834153" y="1029531"/>
                  <a:pt x="4677110" y="920398"/>
                  <a:pt x="166621" y="999704"/>
                </a:cubicBezTo>
                <a:cubicBezTo>
                  <a:pt x="85155" y="998511"/>
                  <a:pt x="-3293" y="925756"/>
                  <a:pt x="0" y="833083"/>
                </a:cubicBezTo>
                <a:cubicBezTo>
                  <a:pt x="46183" y="705420"/>
                  <a:pt x="-23276" y="492219"/>
                  <a:pt x="0" y="166621"/>
                </a:cubicBezTo>
                <a:close/>
              </a:path>
              <a:path w="12039600" h="999704" stroke="0" extrusionOk="0">
                <a:moveTo>
                  <a:pt x="0" y="166621"/>
                </a:moveTo>
                <a:cubicBezTo>
                  <a:pt x="5900" y="76207"/>
                  <a:pt x="78909" y="8979"/>
                  <a:pt x="166621" y="0"/>
                </a:cubicBezTo>
                <a:cubicBezTo>
                  <a:pt x="4291162" y="123000"/>
                  <a:pt x="7587931" y="-96860"/>
                  <a:pt x="11872979" y="0"/>
                </a:cubicBezTo>
                <a:cubicBezTo>
                  <a:pt x="11954561" y="-7957"/>
                  <a:pt x="12042588" y="68576"/>
                  <a:pt x="12039600" y="166621"/>
                </a:cubicBezTo>
                <a:cubicBezTo>
                  <a:pt x="11986475" y="243367"/>
                  <a:pt x="12042698" y="679606"/>
                  <a:pt x="12039600" y="833083"/>
                </a:cubicBezTo>
                <a:cubicBezTo>
                  <a:pt x="12022878" y="931163"/>
                  <a:pt x="11953169" y="997768"/>
                  <a:pt x="11872979" y="999704"/>
                </a:cubicBezTo>
                <a:cubicBezTo>
                  <a:pt x="6343199" y="838997"/>
                  <a:pt x="2258900" y="1039371"/>
                  <a:pt x="166621" y="999704"/>
                </a:cubicBezTo>
                <a:cubicBezTo>
                  <a:pt x="72551" y="999290"/>
                  <a:pt x="-9247" y="920916"/>
                  <a:pt x="0" y="833083"/>
                </a:cubicBezTo>
                <a:cubicBezTo>
                  <a:pt x="49563" y="755420"/>
                  <a:pt x="9784" y="257078"/>
                  <a:pt x="0" y="166621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914217"/>
            <a:r>
              <a:rPr lang="en-US" sz="3999" i="1" dirty="0" err="1">
                <a:solidFill>
                  <a:srgbClr val="FF0000"/>
                </a:solidFill>
              </a:rPr>
              <a:t>Hàng</a:t>
            </a:r>
            <a:r>
              <a:rPr lang="en-US" sz="3999" i="1" dirty="0">
                <a:solidFill>
                  <a:srgbClr val="FF0000"/>
                </a:solidFill>
              </a:rPr>
              <a:t> </a:t>
            </a:r>
            <a:r>
              <a:rPr lang="en-US" sz="3999" i="1" dirty="0" err="1">
                <a:solidFill>
                  <a:srgbClr val="FF0000"/>
                </a:solidFill>
              </a:rPr>
              <a:t>xóm</a:t>
            </a:r>
            <a:r>
              <a:rPr lang="en-US" sz="3999" i="1" dirty="0">
                <a:solidFill>
                  <a:srgbClr val="FF0000"/>
                </a:solidFill>
              </a:rPr>
              <a:t> </a:t>
            </a:r>
            <a:r>
              <a:rPr lang="en-US" sz="3999" i="1" dirty="0" err="1">
                <a:solidFill>
                  <a:srgbClr val="FF0000"/>
                </a:solidFill>
              </a:rPr>
              <a:t>láng</a:t>
            </a:r>
            <a:r>
              <a:rPr lang="en-US" sz="3999" i="1" dirty="0">
                <a:solidFill>
                  <a:srgbClr val="FF0000"/>
                </a:solidFill>
              </a:rPr>
              <a:t> </a:t>
            </a:r>
            <a:r>
              <a:rPr lang="en-US" sz="3999" i="1" dirty="0" err="1">
                <a:solidFill>
                  <a:srgbClr val="FF0000"/>
                </a:solidFill>
              </a:rPr>
              <a:t>giềng</a:t>
            </a:r>
            <a:r>
              <a:rPr lang="en-US" sz="3999" i="1" dirty="0">
                <a:solidFill>
                  <a:srgbClr val="FF0000"/>
                </a:solidFill>
              </a:rPr>
              <a:t> </a:t>
            </a:r>
            <a:r>
              <a:rPr lang="en-US" sz="3999" i="1" dirty="0" err="1">
                <a:solidFill>
                  <a:srgbClr val="FF0000"/>
                </a:solidFill>
              </a:rPr>
              <a:t>cần</a:t>
            </a:r>
            <a:r>
              <a:rPr lang="en-US" sz="3999" i="1" dirty="0">
                <a:solidFill>
                  <a:srgbClr val="FF0000"/>
                </a:solidFill>
              </a:rPr>
              <a:t> </a:t>
            </a:r>
            <a:r>
              <a:rPr lang="en-US" sz="3999" i="1" dirty="0" err="1">
                <a:solidFill>
                  <a:srgbClr val="FF0000"/>
                </a:solidFill>
              </a:rPr>
              <a:t>quan</a:t>
            </a:r>
            <a:r>
              <a:rPr lang="en-US" sz="3999" i="1" dirty="0">
                <a:solidFill>
                  <a:srgbClr val="FF0000"/>
                </a:solidFill>
              </a:rPr>
              <a:t> </a:t>
            </a:r>
            <a:r>
              <a:rPr lang="en-US" sz="3999" i="1" dirty="0" err="1">
                <a:solidFill>
                  <a:srgbClr val="FF0000"/>
                </a:solidFill>
              </a:rPr>
              <a:t>tâm</a:t>
            </a:r>
            <a:r>
              <a:rPr lang="en-US" sz="3999" i="1" dirty="0">
                <a:solidFill>
                  <a:srgbClr val="FF0000"/>
                </a:solidFill>
              </a:rPr>
              <a:t>, </a:t>
            </a:r>
            <a:r>
              <a:rPr lang="en-US" sz="3999" i="1" dirty="0" err="1">
                <a:solidFill>
                  <a:srgbClr val="FF0000"/>
                </a:solidFill>
              </a:rPr>
              <a:t>giúp</a:t>
            </a:r>
            <a:r>
              <a:rPr lang="en-US" sz="3999" i="1" dirty="0">
                <a:solidFill>
                  <a:srgbClr val="FF0000"/>
                </a:solidFill>
              </a:rPr>
              <a:t> </a:t>
            </a:r>
            <a:r>
              <a:rPr lang="en-US" sz="3999" i="1" dirty="0" err="1">
                <a:solidFill>
                  <a:srgbClr val="FF0000"/>
                </a:solidFill>
              </a:rPr>
              <a:t>đỡ</a:t>
            </a:r>
            <a:r>
              <a:rPr lang="en-US" sz="3999" i="1" dirty="0">
                <a:solidFill>
                  <a:srgbClr val="FF0000"/>
                </a:solidFill>
              </a:rPr>
              <a:t> </a:t>
            </a:r>
            <a:r>
              <a:rPr lang="en-US" sz="3999" i="1" dirty="0" err="1">
                <a:solidFill>
                  <a:srgbClr val="FF0000"/>
                </a:solidFill>
              </a:rPr>
              <a:t>lẫn</a:t>
            </a:r>
            <a:r>
              <a:rPr lang="en-US" sz="3999" i="1" dirty="0">
                <a:solidFill>
                  <a:srgbClr val="FF0000"/>
                </a:solidFill>
              </a:rPr>
              <a:t> </a:t>
            </a:r>
            <a:r>
              <a:rPr lang="en-US" sz="3999" i="1" dirty="0" err="1">
                <a:solidFill>
                  <a:srgbClr val="FF0000"/>
                </a:solidFill>
              </a:rPr>
              <a:t>nhau</a:t>
            </a:r>
            <a:r>
              <a:rPr lang="en-US" sz="3999" i="1" dirty="0">
                <a:solidFill>
                  <a:srgbClr val="FF0000"/>
                </a:solidFill>
              </a:rPr>
              <a:t>. </a:t>
            </a:r>
            <a:endParaRPr lang="en-US" sz="3999" i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7E069E-2A8B-4C9B-9577-9E8F4D273596}"/>
              </a:ext>
            </a:extLst>
          </p:cNvPr>
          <p:cNvSpPr txBox="1"/>
          <p:nvPr/>
        </p:nvSpPr>
        <p:spPr>
          <a:xfrm>
            <a:off x="1666882" y="2354345"/>
            <a:ext cx="8716638" cy="2862322"/>
          </a:xfrm>
          <a:custGeom>
            <a:avLst/>
            <a:gdLst>
              <a:gd name="connsiteX0" fmla="*/ 0 w 8716638"/>
              <a:gd name="connsiteY0" fmla="*/ 0 h 2862322"/>
              <a:gd name="connsiteX1" fmla="*/ 8716638 w 8716638"/>
              <a:gd name="connsiteY1" fmla="*/ 0 h 2862322"/>
              <a:gd name="connsiteX2" fmla="*/ 8716638 w 8716638"/>
              <a:gd name="connsiteY2" fmla="*/ 2862322 h 2862322"/>
              <a:gd name="connsiteX3" fmla="*/ 0 w 8716638"/>
              <a:gd name="connsiteY3" fmla="*/ 2862322 h 2862322"/>
              <a:gd name="connsiteX4" fmla="*/ 0 w 8716638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6638" h="2862322" fill="none" extrusionOk="0">
                <a:moveTo>
                  <a:pt x="0" y="0"/>
                </a:moveTo>
                <a:cubicBezTo>
                  <a:pt x="2127379" y="5222"/>
                  <a:pt x="4660625" y="24918"/>
                  <a:pt x="8716638" y="0"/>
                </a:cubicBezTo>
                <a:cubicBezTo>
                  <a:pt x="8555393" y="942177"/>
                  <a:pt x="8672878" y="1869700"/>
                  <a:pt x="8716638" y="2862322"/>
                </a:cubicBezTo>
                <a:cubicBezTo>
                  <a:pt x="5982187" y="2697561"/>
                  <a:pt x="1548083" y="2980472"/>
                  <a:pt x="0" y="2862322"/>
                </a:cubicBezTo>
                <a:cubicBezTo>
                  <a:pt x="-55725" y="1471564"/>
                  <a:pt x="17072" y="1108071"/>
                  <a:pt x="0" y="0"/>
                </a:cubicBezTo>
                <a:close/>
              </a:path>
              <a:path w="8716638" h="2862322" stroke="0" extrusionOk="0">
                <a:moveTo>
                  <a:pt x="0" y="0"/>
                </a:moveTo>
                <a:cubicBezTo>
                  <a:pt x="1218847" y="11849"/>
                  <a:pt x="6798044" y="-161459"/>
                  <a:pt x="8716638" y="0"/>
                </a:cubicBezTo>
                <a:cubicBezTo>
                  <a:pt x="8719768" y="1124090"/>
                  <a:pt x="8615462" y="1755093"/>
                  <a:pt x="8716638" y="2862322"/>
                </a:cubicBezTo>
                <a:cubicBezTo>
                  <a:pt x="5131935" y="2716462"/>
                  <a:pt x="1680843" y="2783998"/>
                  <a:pt x="0" y="2862322"/>
                </a:cubicBezTo>
                <a:cubicBezTo>
                  <a:pt x="74291" y="2043234"/>
                  <a:pt x="168006" y="726102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cs typeface="Arial" panose="020B0604020202020204" pitchFamily="34" charset="0"/>
              </a:rPr>
              <a:t>Dù còn nhỏ, các em cũng cần biết làm các việc phù hợp với lứa tuổi như: chào hỏi khi gặp hàng xóm, hỏi thăm khi hàng xóm có chuyện buồn, giúp đỡ hàng xóm khi cần thiết,.....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: Shape 34">
            <a:extLst>
              <a:ext uri="{FF2B5EF4-FFF2-40B4-BE49-F238E27FC236}">
                <a16:creationId xmlns:a16="http://schemas.microsoft.com/office/drawing/2014/main" id="{268E5095-21D6-47EB-91FB-DD8F4888AFEA}"/>
              </a:ext>
            </a:extLst>
          </p:cNvPr>
          <p:cNvSpPr/>
          <p:nvPr/>
        </p:nvSpPr>
        <p:spPr>
          <a:xfrm>
            <a:off x="781468" y="1412240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84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图片 6">
            <a:extLst>
              <a:ext uri="{FF2B5EF4-FFF2-40B4-BE49-F238E27FC236}">
                <a16:creationId xmlns:a16="http://schemas.microsoft.com/office/drawing/2014/main" id="{2281AE81-0346-4BF0-8D9E-2865730E5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DEB787F-88EB-4FE2-9D07-29256A85717B}"/>
              </a:ext>
            </a:extLst>
          </p:cNvPr>
          <p:cNvSpPr/>
          <p:nvPr/>
        </p:nvSpPr>
        <p:spPr>
          <a:xfrm>
            <a:off x="1727204" y="1473200"/>
            <a:ext cx="9745152" cy="2064009"/>
          </a:xfrm>
          <a:custGeom>
            <a:avLst/>
            <a:gdLst>
              <a:gd name="connsiteX0" fmla="*/ 0 w 9745152"/>
              <a:gd name="connsiteY0" fmla="*/ 344008 h 2064009"/>
              <a:gd name="connsiteX1" fmla="*/ 344008 w 9745152"/>
              <a:gd name="connsiteY1" fmla="*/ 0 h 2064009"/>
              <a:gd name="connsiteX2" fmla="*/ 9401144 w 9745152"/>
              <a:gd name="connsiteY2" fmla="*/ 0 h 2064009"/>
              <a:gd name="connsiteX3" fmla="*/ 9745152 w 9745152"/>
              <a:gd name="connsiteY3" fmla="*/ 344008 h 2064009"/>
              <a:gd name="connsiteX4" fmla="*/ 9745152 w 9745152"/>
              <a:gd name="connsiteY4" fmla="*/ 1720001 h 2064009"/>
              <a:gd name="connsiteX5" fmla="*/ 9401144 w 9745152"/>
              <a:gd name="connsiteY5" fmla="*/ 2064009 h 2064009"/>
              <a:gd name="connsiteX6" fmla="*/ 344008 w 9745152"/>
              <a:gd name="connsiteY6" fmla="*/ 2064009 h 2064009"/>
              <a:gd name="connsiteX7" fmla="*/ 0 w 9745152"/>
              <a:gd name="connsiteY7" fmla="*/ 1720001 h 2064009"/>
              <a:gd name="connsiteX8" fmla="*/ 0 w 9745152"/>
              <a:gd name="connsiteY8" fmla="*/ 344008 h 206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45152" h="2064009" fill="none" extrusionOk="0">
                <a:moveTo>
                  <a:pt x="0" y="344008"/>
                </a:moveTo>
                <a:cubicBezTo>
                  <a:pt x="576" y="169598"/>
                  <a:pt x="171998" y="30175"/>
                  <a:pt x="344008" y="0"/>
                </a:cubicBezTo>
                <a:cubicBezTo>
                  <a:pt x="3971041" y="72427"/>
                  <a:pt x="6930275" y="61419"/>
                  <a:pt x="9401144" y="0"/>
                </a:cubicBezTo>
                <a:cubicBezTo>
                  <a:pt x="9588634" y="-17207"/>
                  <a:pt x="9735446" y="151082"/>
                  <a:pt x="9745152" y="344008"/>
                </a:cubicBezTo>
                <a:cubicBezTo>
                  <a:pt x="9715653" y="687273"/>
                  <a:pt x="9629007" y="1470794"/>
                  <a:pt x="9745152" y="1720001"/>
                </a:cubicBezTo>
                <a:cubicBezTo>
                  <a:pt x="9752427" y="1873066"/>
                  <a:pt x="9585607" y="2057813"/>
                  <a:pt x="9401144" y="2064009"/>
                </a:cubicBezTo>
                <a:cubicBezTo>
                  <a:pt x="6492132" y="2093836"/>
                  <a:pt x="2234071" y="1984703"/>
                  <a:pt x="344008" y="2064009"/>
                </a:cubicBezTo>
                <a:cubicBezTo>
                  <a:pt x="180362" y="2061031"/>
                  <a:pt x="-17938" y="1913538"/>
                  <a:pt x="0" y="1720001"/>
                </a:cubicBezTo>
                <a:cubicBezTo>
                  <a:pt x="83373" y="1278547"/>
                  <a:pt x="-91520" y="796191"/>
                  <a:pt x="0" y="344008"/>
                </a:cubicBezTo>
                <a:close/>
              </a:path>
              <a:path w="9745152" h="2064009" stroke="0" extrusionOk="0">
                <a:moveTo>
                  <a:pt x="0" y="344008"/>
                </a:moveTo>
                <a:cubicBezTo>
                  <a:pt x="4801" y="155327"/>
                  <a:pt x="158285" y="8891"/>
                  <a:pt x="344008" y="0"/>
                </a:cubicBezTo>
                <a:cubicBezTo>
                  <a:pt x="4375738" y="123000"/>
                  <a:pt x="5166264" y="-96860"/>
                  <a:pt x="9401144" y="0"/>
                </a:cubicBezTo>
                <a:cubicBezTo>
                  <a:pt x="9571056" y="-15302"/>
                  <a:pt x="9753085" y="138024"/>
                  <a:pt x="9745152" y="344008"/>
                </a:cubicBezTo>
                <a:cubicBezTo>
                  <a:pt x="9768910" y="495932"/>
                  <a:pt x="9675356" y="1127832"/>
                  <a:pt x="9745152" y="1720001"/>
                </a:cubicBezTo>
                <a:cubicBezTo>
                  <a:pt x="9731312" y="1915005"/>
                  <a:pt x="9572783" y="2061006"/>
                  <a:pt x="9401144" y="2064009"/>
                </a:cubicBezTo>
                <a:cubicBezTo>
                  <a:pt x="7015213" y="1903302"/>
                  <a:pt x="4390310" y="2103676"/>
                  <a:pt x="344008" y="2064009"/>
                </a:cubicBezTo>
                <a:cubicBezTo>
                  <a:pt x="128227" y="2058800"/>
                  <a:pt x="-21822" y="1900105"/>
                  <a:pt x="0" y="1720001"/>
                </a:cubicBezTo>
                <a:cubicBezTo>
                  <a:pt x="-117382" y="1418904"/>
                  <a:pt x="84981" y="835989"/>
                  <a:pt x="0" y="344008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217"/>
            <a:r>
              <a:rPr lang="en-US" sz="4600" b="1" dirty="0">
                <a:solidFill>
                  <a:srgbClr val="000000"/>
                </a:solidFill>
              </a:rPr>
              <a:t>2. </a:t>
            </a:r>
            <a:r>
              <a:rPr lang="en-US" sz="4600" b="1" dirty="0" err="1">
                <a:solidFill>
                  <a:srgbClr val="000000"/>
                </a:solidFill>
              </a:rPr>
              <a:t>Tìm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hiểu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vì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sao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phải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quan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tâm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hàng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xóm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láng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r>
              <a:rPr lang="en-US" sz="4600" b="1" dirty="0" err="1">
                <a:solidFill>
                  <a:srgbClr val="000000"/>
                </a:solidFill>
              </a:rPr>
              <a:t>giềng</a:t>
            </a:r>
            <a:r>
              <a:rPr lang="en-US" sz="4600" b="1" dirty="0">
                <a:solidFill>
                  <a:srgbClr val="000000"/>
                </a:solidFill>
              </a:rPr>
              <a:t> 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D0DFB-2DC8-4C52-B7DF-5375E506F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884" y="3735805"/>
            <a:ext cx="2197791" cy="292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95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213</Words>
  <Application>Microsoft Office PowerPoint</Application>
  <PresentationFormat>Widescreen</PresentationFormat>
  <Paragraphs>26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微软雅黑</vt:lpstr>
      <vt:lpstr>宋体</vt:lpstr>
      <vt:lpstr>Arial</vt:lpstr>
      <vt:lpstr>Calibri</vt:lpstr>
      <vt:lpstr>Coiny</vt:lpstr>
      <vt:lpstr>等线</vt:lpstr>
      <vt:lpstr>Georgia</vt:lpstr>
      <vt:lpstr>ITC Avant Garde Std Bk</vt:lpstr>
      <vt:lpstr>华文新魏</vt:lpstr>
      <vt:lpstr>1_Office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52</cp:revision>
  <dcterms:created xsi:type="dcterms:W3CDTF">2022-07-19T23:39:35Z</dcterms:created>
  <dcterms:modified xsi:type="dcterms:W3CDTF">2024-10-02T07:31:02Z</dcterms:modified>
</cp:coreProperties>
</file>