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6"/>
  </p:notesMasterIdLst>
  <p:sldIdLst>
    <p:sldId id="283" r:id="rId2"/>
    <p:sldId id="2975" r:id="rId3"/>
    <p:sldId id="2979" r:id="rId4"/>
    <p:sldId id="2976" r:id="rId5"/>
    <p:sldId id="2981" r:id="rId6"/>
    <p:sldId id="2987" r:id="rId7"/>
    <p:sldId id="2985" r:id="rId8"/>
    <p:sldId id="2980" r:id="rId9"/>
    <p:sldId id="2983" r:id="rId10"/>
    <p:sldId id="2984" r:id="rId11"/>
    <p:sldId id="2982" r:id="rId12"/>
    <p:sldId id="2988" r:id="rId13"/>
    <p:sldId id="2986"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3049"/>
    <a:srgbClr val="5B2F56"/>
    <a:srgbClr val="FF6600"/>
    <a:srgbClr val="0998D7"/>
    <a:srgbClr val="FF3399"/>
    <a:srgbClr val="FFFFFF"/>
    <a:srgbClr val="0000FF"/>
    <a:srgbClr val="3DC3EC"/>
    <a:srgbClr val="F3E8CC"/>
    <a:srgbClr val="F03C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10" autoAdjust="0"/>
    <p:restoredTop sz="95262" autoAdjust="0"/>
  </p:normalViewPr>
  <p:slideViewPr>
    <p:cSldViewPr snapToGrid="0">
      <p:cViewPr varScale="1">
        <p:scale>
          <a:sx n="85" d="100"/>
          <a:sy n="85" d="100"/>
        </p:scale>
        <p:origin x="-162"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16/02/2024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5924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xmlns="" id="{685EC51D-0A5F-4380-9F93-B48BC9E2F629}"/>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872675CD-4B91-48AB-8C45-393DFC0E13F0}"/>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xmlns=""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xmlns=""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xmlns=""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xmlns=""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4347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7.sv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xmlns=""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xmlns=""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grpSp>
        <p:nvGrpSpPr>
          <p:cNvPr id="28" name="Group 27">
            <a:extLst>
              <a:ext uri="{FF2B5EF4-FFF2-40B4-BE49-F238E27FC236}">
                <a16:creationId xmlns:a16="http://schemas.microsoft.com/office/drawing/2014/main" xmlns="" id="{06E0BD0B-F434-4271-8D74-77148136C497}"/>
              </a:ext>
            </a:extLst>
          </p:cNvPr>
          <p:cNvGrpSpPr/>
          <p:nvPr/>
        </p:nvGrpSpPr>
        <p:grpSpPr>
          <a:xfrm>
            <a:off x="0" y="708606"/>
            <a:ext cx="7315200" cy="1556143"/>
            <a:chOff x="0" y="203298"/>
            <a:chExt cx="7315200" cy="1556143"/>
          </a:xfrm>
        </p:grpSpPr>
        <p:pic>
          <p:nvPicPr>
            <p:cNvPr id="14" name="Picture 6">
              <a:extLst>
                <a:ext uri="{FF2B5EF4-FFF2-40B4-BE49-F238E27FC236}">
                  <a16:creationId xmlns:a16="http://schemas.microsoft.com/office/drawing/2014/main" xmlns="" id="{19A7F051-55E6-45B2-AF0C-5B8B4BC177F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0" y="203298"/>
              <a:ext cx="7315200" cy="1556143"/>
            </a:xfrm>
            <a:prstGeom prst="rect">
              <a:avLst/>
            </a:prstGeom>
          </p:spPr>
        </p:pic>
        <p:sp>
          <p:nvSpPr>
            <p:cNvPr id="15" name="Rectangle 14">
              <a:extLst>
                <a:ext uri="{FF2B5EF4-FFF2-40B4-BE49-F238E27FC236}">
                  <a16:creationId xmlns:a16="http://schemas.microsoft.com/office/drawing/2014/main" xmlns="" id="{A26C37ED-D01A-4235-A17D-5A9FD74D8599}"/>
                </a:ext>
              </a:extLst>
            </p:cNvPr>
            <p:cNvSpPr/>
            <p:nvPr/>
          </p:nvSpPr>
          <p:spPr>
            <a:xfrm>
              <a:off x="0" y="281251"/>
              <a:ext cx="7315200" cy="923330"/>
            </a:xfrm>
            <a:prstGeom prst="rect">
              <a:avLst/>
            </a:prstGeom>
          </p:spPr>
          <p:txBody>
            <a:bodyPr wrap="square">
              <a:spAutoFit/>
            </a:bodyPr>
            <a:lstStyle/>
            <a:p>
              <a:pPr algn="ctr" defTabSz="342900">
                <a:lnSpc>
                  <a:spcPct val="150000"/>
                </a:lnSpc>
              </a:pPr>
              <a:r>
                <a:rPr lang="en-US" sz="3600" b="1" dirty="0">
                  <a:solidFill>
                    <a:schemeClr val="bg1"/>
                  </a:solidFill>
                  <a:latin typeface="SVN-Adam Gorry" panose="02040603050506020204" pitchFamily="18" charset="0"/>
                  <a:cs typeface="Times New Roman" panose="02020603050405020304" pitchFamily="18" charset="0"/>
                </a:rPr>
                <a:t>CHỦ ĐỀ </a:t>
              </a:r>
              <a:r>
                <a:rPr lang="vi-VN" sz="3600" b="1" dirty="0">
                  <a:solidFill>
                    <a:schemeClr val="bg1"/>
                  </a:solidFill>
                  <a:latin typeface="SVN-Adam Gorry" panose="02040603050506020204" pitchFamily="18" charset="0"/>
                  <a:cs typeface="Times New Roman" panose="02020603050405020304" pitchFamily="18" charset="0"/>
                </a:rPr>
                <a:t>5. ỨNG DỤNG TIN HỌC</a:t>
              </a:r>
              <a:endParaRPr lang="vi-VN" sz="3600" b="1" dirty="0">
                <a:solidFill>
                  <a:schemeClr val="bg1"/>
                </a:solidFill>
                <a:latin typeface="SVN-Avo" panose="020406030505060202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xmlns="" id="{4F19FA2C-A11B-4795-BBB2-633FB0348271}"/>
              </a:ext>
            </a:extLst>
          </p:cNvPr>
          <p:cNvGrpSpPr/>
          <p:nvPr/>
        </p:nvGrpSpPr>
        <p:grpSpPr>
          <a:xfrm>
            <a:off x="939223" y="2016666"/>
            <a:ext cx="7804993" cy="1940925"/>
            <a:chOff x="1114157" y="1433245"/>
            <a:chExt cx="7804993" cy="1940925"/>
          </a:xfrm>
        </p:grpSpPr>
        <p:sp>
          <p:nvSpPr>
            <p:cNvPr id="26" name="Rectangle: Rounded Corners 25">
              <a:extLst>
                <a:ext uri="{FF2B5EF4-FFF2-40B4-BE49-F238E27FC236}">
                  <a16:creationId xmlns:a16="http://schemas.microsoft.com/office/drawing/2014/main" xmlns="" id="{92D79674-3A3B-45E5-BAFD-BC63F7E6954B}"/>
                </a:ext>
              </a:extLst>
            </p:cNvPr>
            <p:cNvSpPr/>
            <p:nvPr/>
          </p:nvSpPr>
          <p:spPr>
            <a:xfrm>
              <a:off x="2315150" y="1832766"/>
              <a:ext cx="6441440" cy="100745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3">
              <a:extLst>
                <a:ext uri="{FF2B5EF4-FFF2-40B4-BE49-F238E27FC236}">
                  <a16:creationId xmlns:a16="http://schemas.microsoft.com/office/drawing/2014/main" xmlns="" id="{583E47A7-B17E-4277-BF97-D54AD1FE53C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114157" y="1433245"/>
              <a:ext cx="2076866" cy="1940925"/>
            </a:xfrm>
            <a:prstGeom prst="rect">
              <a:avLst/>
            </a:prstGeom>
          </p:spPr>
        </p:pic>
        <p:sp>
          <p:nvSpPr>
            <p:cNvPr id="24" name="Rectangle 23">
              <a:extLst>
                <a:ext uri="{FF2B5EF4-FFF2-40B4-BE49-F238E27FC236}">
                  <a16:creationId xmlns:a16="http://schemas.microsoft.com/office/drawing/2014/main" xmlns="" id="{6C291F0A-6538-47EE-8BBD-8BA2D20B5E24}"/>
                </a:ext>
              </a:extLst>
            </p:cNvPr>
            <p:cNvSpPr/>
            <p:nvPr/>
          </p:nvSpPr>
          <p:spPr>
            <a:xfrm>
              <a:off x="1656456" y="1759777"/>
              <a:ext cx="1000174" cy="738664"/>
            </a:xfrm>
            <a:prstGeom prst="rect">
              <a:avLst/>
            </a:prstGeom>
          </p:spPr>
          <p:txBody>
            <a:bodyPr wrap="square">
              <a:spAutoFit/>
            </a:bodyPr>
            <a:lstStyle/>
            <a:p>
              <a:pPr algn="ctr" defTabSz="342900">
                <a:lnSpc>
                  <a:spcPct val="150000"/>
                </a:lnSpc>
              </a:pPr>
              <a:r>
                <a:rPr lang="en-US" sz="2800" b="1" dirty="0">
                  <a:latin typeface="SVN-SAF" panose="02040603050506020204" pitchFamily="18" charset="0"/>
                  <a:cs typeface="Times New Roman" panose="02020603050405020304" pitchFamily="18" charset="0"/>
                </a:rPr>
                <a:t>BÀI</a:t>
              </a:r>
            </a:p>
          </p:txBody>
        </p:sp>
        <p:sp>
          <p:nvSpPr>
            <p:cNvPr id="25" name="Rectangle 24">
              <a:extLst>
                <a:ext uri="{FF2B5EF4-FFF2-40B4-BE49-F238E27FC236}">
                  <a16:creationId xmlns:a16="http://schemas.microsoft.com/office/drawing/2014/main" xmlns="" id="{04F81E7C-61C6-4C40-8233-25CADD491953}"/>
                </a:ext>
              </a:extLst>
            </p:cNvPr>
            <p:cNvSpPr/>
            <p:nvPr/>
          </p:nvSpPr>
          <p:spPr>
            <a:xfrm>
              <a:off x="1454121" y="2044054"/>
              <a:ext cx="1314978" cy="1107996"/>
            </a:xfrm>
            <a:prstGeom prst="rect">
              <a:avLst/>
            </a:prstGeom>
          </p:spPr>
          <p:txBody>
            <a:bodyPr wrap="square">
              <a:spAutoFit/>
            </a:bodyPr>
            <a:lstStyle/>
            <a:p>
              <a:pPr algn="ctr" defTabSz="342900">
                <a:lnSpc>
                  <a:spcPct val="150000"/>
                </a:lnSpc>
              </a:pPr>
              <a:r>
                <a:rPr lang="vi-VN" sz="4400" b="1" dirty="0">
                  <a:latin typeface="Times New Roman" pitchFamily="18" charset="0"/>
                  <a:cs typeface="Times New Roman" pitchFamily="18" charset="0"/>
                </a:rPr>
                <a:t>11</a:t>
              </a:r>
            </a:p>
          </p:txBody>
        </p:sp>
        <p:sp>
          <p:nvSpPr>
            <p:cNvPr id="27" name="Rectangle 26">
              <a:extLst>
                <a:ext uri="{FF2B5EF4-FFF2-40B4-BE49-F238E27FC236}">
                  <a16:creationId xmlns:a16="http://schemas.microsoft.com/office/drawing/2014/main" xmlns="" id="{3C15C19C-ABFA-453A-87E1-6BF74BA5C22E}"/>
                </a:ext>
              </a:extLst>
            </p:cNvPr>
            <p:cNvSpPr/>
            <p:nvPr/>
          </p:nvSpPr>
          <p:spPr>
            <a:xfrm>
              <a:off x="2819190" y="1807678"/>
              <a:ext cx="6099960" cy="1015663"/>
            </a:xfrm>
            <a:prstGeom prst="rect">
              <a:avLst/>
            </a:prstGeom>
          </p:spPr>
          <p:txBody>
            <a:bodyPr wrap="square">
              <a:spAutoFit/>
            </a:bodyPr>
            <a:lstStyle/>
            <a:p>
              <a:pPr algn="ctr" defTabSz="342900">
                <a:lnSpc>
                  <a:spcPct val="150000"/>
                </a:lnSpc>
              </a:pPr>
              <a:r>
                <a:rPr lang="vi-VN" sz="4000" b="1" dirty="0">
                  <a:latin typeface="SVN-Androgyne"/>
                  <a:cs typeface="Times New Roman" panose="02020603050405020304" pitchFamily="18" charset="0"/>
                </a:rPr>
                <a:t>CHỈNH SỬA VĂN BẢN</a:t>
              </a:r>
            </a:p>
          </p:txBody>
        </p:sp>
      </p:grpSp>
      <p:pic>
        <p:nvPicPr>
          <p:cNvPr id="16" name="Picture 15">
            <a:extLst>
              <a:ext uri="{FF2B5EF4-FFF2-40B4-BE49-F238E27FC236}">
                <a16:creationId xmlns:a16="http://schemas.microsoft.com/office/drawing/2014/main" xmlns="" id="{57955457-D0E6-4E6D-AF78-2DE3F8CB0EBF}"/>
              </a:ext>
            </a:extLst>
          </p:cNvPr>
          <p:cNvPicPr>
            <a:picLocks noChangeAspect="1"/>
          </p:cNvPicPr>
          <p:nvPr/>
        </p:nvPicPr>
        <p:blipFill>
          <a:blip r:embed="rId12"/>
          <a:stretch>
            <a:fillRect/>
          </a:stretch>
        </p:blipFill>
        <p:spPr>
          <a:xfrm>
            <a:off x="132402" y="2491800"/>
            <a:ext cx="589731" cy="520622"/>
          </a:xfrm>
          <a:prstGeom prst="rect">
            <a:avLst/>
          </a:prstGeom>
        </p:spPr>
      </p:pic>
      <p:grpSp>
        <p:nvGrpSpPr>
          <p:cNvPr id="3" name="Group 2"/>
          <p:cNvGrpSpPr/>
          <p:nvPr/>
        </p:nvGrpSpPr>
        <p:grpSpPr>
          <a:xfrm>
            <a:off x="9624101" y="23050"/>
            <a:ext cx="3133991" cy="685556"/>
            <a:chOff x="9414551" y="266944"/>
            <a:chExt cx="3133991" cy="685556"/>
          </a:xfrm>
        </p:grpSpPr>
        <p:sp>
          <p:nvSpPr>
            <p:cNvPr id="2" name="Rectangle 1"/>
            <p:cNvSpPr/>
            <p:nvPr/>
          </p:nvSpPr>
          <p:spPr>
            <a:xfrm>
              <a:off x="10001250" y="373030"/>
              <a:ext cx="1960595" cy="5794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3C15C19C-ABFA-453A-87E1-6BF74BA5C22E}"/>
                </a:ext>
              </a:extLst>
            </p:cNvPr>
            <p:cNvSpPr/>
            <p:nvPr/>
          </p:nvSpPr>
          <p:spPr>
            <a:xfrm>
              <a:off x="9414551" y="266944"/>
              <a:ext cx="3133991" cy="658835"/>
            </a:xfrm>
            <a:prstGeom prst="rect">
              <a:avLst/>
            </a:prstGeom>
          </p:spPr>
          <p:txBody>
            <a:bodyPr wrap="square">
              <a:spAutoFit/>
            </a:bodyPr>
            <a:lstStyle/>
            <a:p>
              <a:pPr algn="ctr" defTabSz="342900">
                <a:lnSpc>
                  <a:spcPct val="150000"/>
                </a:lnSpc>
              </a:pPr>
              <a:r>
                <a:rPr lang="vi-VN" sz="2800" b="1" dirty="0">
                  <a:solidFill>
                    <a:schemeClr val="bg1"/>
                  </a:solidFill>
                  <a:latin typeface="SVN-Androgyne"/>
                  <a:cs typeface="Times New Roman" panose="02020603050405020304" pitchFamily="18" charset="0"/>
                </a:rPr>
                <a:t>TIN HỌC 4 </a:t>
              </a:r>
            </a:p>
          </p:txBody>
        </p:sp>
      </p:grpSp>
    </p:spTree>
    <p:custDataLst>
      <p:tags r:id="rId1"/>
    </p:custDataLst>
    <p:extLst>
      <p:ext uri="{BB962C8B-B14F-4D97-AF65-F5344CB8AC3E}">
        <p14:creationId xmlns:p14="http://schemas.microsoft.com/office/powerpoint/2010/main" val="3136004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F28C234-D29A-43B6-9D9D-89685D25E898}"/>
              </a:ext>
            </a:extLst>
          </p:cNvPr>
          <p:cNvSpPr/>
          <p:nvPr/>
        </p:nvSpPr>
        <p:spPr>
          <a:xfrm>
            <a:off x="4217204" y="5995940"/>
            <a:ext cx="5058876" cy="553998"/>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Hình 47</a:t>
            </a:r>
            <a:r>
              <a:rPr lang="vi-VN" sz="2000" dirty="0">
                <a:latin typeface="UTM Avo" panose="02040603050506020204" pitchFamily="18" charset="0"/>
                <a:cs typeface="Times New Roman" panose="02020603050405020304" pitchFamily="18" charset="0"/>
              </a:rPr>
              <a:t>. Sao chép phần văn bản</a:t>
            </a:r>
          </a:p>
        </p:txBody>
      </p:sp>
      <p:sp>
        <p:nvSpPr>
          <p:cNvPr id="26" name="Rectangle 25">
            <a:extLst>
              <a:ext uri="{FF2B5EF4-FFF2-40B4-BE49-F238E27FC236}">
                <a16:creationId xmlns:a16="http://schemas.microsoft.com/office/drawing/2014/main" xmlns="" id="{5F28C234-D29A-43B6-9D9D-89685D25E898}"/>
              </a:ext>
            </a:extLst>
          </p:cNvPr>
          <p:cNvSpPr/>
          <p:nvPr/>
        </p:nvSpPr>
        <p:spPr>
          <a:xfrm>
            <a:off x="6632346" y="387614"/>
            <a:ext cx="3589930" cy="458523"/>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4. Nháy chuột vào nút lệnh Paste</a:t>
            </a:r>
          </a:p>
        </p:txBody>
      </p:sp>
      <p:sp>
        <p:nvSpPr>
          <p:cNvPr id="29" name="Rectangle 28">
            <a:extLst>
              <a:ext uri="{FF2B5EF4-FFF2-40B4-BE49-F238E27FC236}">
                <a16:creationId xmlns:a16="http://schemas.microsoft.com/office/drawing/2014/main" xmlns="" id="{5F28C234-D29A-43B6-9D9D-89685D25E898}"/>
              </a:ext>
            </a:extLst>
          </p:cNvPr>
          <p:cNvSpPr/>
          <p:nvPr/>
        </p:nvSpPr>
        <p:spPr>
          <a:xfrm>
            <a:off x="1227993" y="3847324"/>
            <a:ext cx="4509908" cy="507831"/>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1. Chọn đoạn văn bản cần sao chép</a:t>
            </a:r>
          </a:p>
        </p:txBody>
      </p:sp>
      <p:pic>
        <p:nvPicPr>
          <p:cNvPr id="37" name="Picture 36"/>
          <p:cNvPicPr>
            <a:picLocks noChangeAspect="1"/>
          </p:cNvPicPr>
          <p:nvPr/>
        </p:nvPicPr>
        <p:blipFill>
          <a:blip r:embed="rId2"/>
          <a:stretch>
            <a:fillRect/>
          </a:stretch>
        </p:blipFill>
        <p:spPr>
          <a:xfrm>
            <a:off x="989113" y="621298"/>
            <a:ext cx="4794391" cy="3014980"/>
          </a:xfrm>
          <a:prstGeom prst="rect">
            <a:avLst/>
          </a:prstGeom>
        </p:spPr>
      </p:pic>
      <p:cxnSp>
        <p:nvCxnSpPr>
          <p:cNvPr id="38" name="Straight Arrow Connector 37"/>
          <p:cNvCxnSpPr/>
          <p:nvPr/>
        </p:nvCxnSpPr>
        <p:spPr>
          <a:xfrm flipV="1">
            <a:off x="2418080" y="2389769"/>
            <a:ext cx="2101131" cy="143039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xmlns="" id="{5F28C234-D29A-43B6-9D9D-89685D25E898}"/>
              </a:ext>
            </a:extLst>
          </p:cNvPr>
          <p:cNvSpPr/>
          <p:nvPr/>
        </p:nvSpPr>
        <p:spPr>
          <a:xfrm>
            <a:off x="762000" y="109045"/>
            <a:ext cx="3589930" cy="507831"/>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2. Nháy chuột vào nút lệnh Copy</a:t>
            </a:r>
          </a:p>
        </p:txBody>
      </p:sp>
      <p:cxnSp>
        <p:nvCxnSpPr>
          <p:cNvPr id="46" name="Straight Arrow Connector 45"/>
          <p:cNvCxnSpPr/>
          <p:nvPr/>
        </p:nvCxnSpPr>
        <p:spPr>
          <a:xfrm>
            <a:off x="989113" y="528320"/>
            <a:ext cx="374867" cy="588908"/>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55" name="Picture 54"/>
          <p:cNvPicPr>
            <a:picLocks noChangeAspect="1"/>
          </p:cNvPicPr>
          <p:nvPr/>
        </p:nvPicPr>
        <p:blipFill>
          <a:blip r:embed="rId3"/>
          <a:stretch>
            <a:fillRect/>
          </a:stretch>
        </p:blipFill>
        <p:spPr>
          <a:xfrm>
            <a:off x="6381425" y="1078123"/>
            <a:ext cx="5545414" cy="3363447"/>
          </a:xfrm>
          <a:prstGeom prst="rect">
            <a:avLst/>
          </a:prstGeom>
        </p:spPr>
      </p:pic>
      <p:grpSp>
        <p:nvGrpSpPr>
          <p:cNvPr id="56" name="Group 55"/>
          <p:cNvGrpSpPr/>
          <p:nvPr/>
        </p:nvGrpSpPr>
        <p:grpSpPr>
          <a:xfrm>
            <a:off x="6010617" y="2592154"/>
            <a:ext cx="4025685" cy="3259476"/>
            <a:chOff x="9154132" y="2656699"/>
            <a:chExt cx="4025685" cy="3259476"/>
          </a:xfrm>
        </p:grpSpPr>
        <p:sp>
          <p:nvSpPr>
            <p:cNvPr id="57" name="Rectangle 56"/>
            <p:cNvSpPr/>
            <p:nvPr/>
          </p:nvSpPr>
          <p:spPr>
            <a:xfrm>
              <a:off x="9154132" y="2656699"/>
              <a:ext cx="2435972" cy="3238467"/>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9305186" y="2806239"/>
              <a:ext cx="3874631" cy="3109936"/>
              <a:chOff x="9303973" y="1938623"/>
              <a:chExt cx="3789029" cy="2501741"/>
            </a:xfrm>
          </p:grpSpPr>
          <p:pic>
            <p:nvPicPr>
              <p:cNvPr id="59" name="Picture 58"/>
              <p:cNvPicPr>
                <a:picLocks noChangeAspect="1"/>
              </p:cNvPicPr>
              <p:nvPr/>
            </p:nvPicPr>
            <p:blipFill>
              <a:blip r:embed="rId4"/>
              <a:stretch>
                <a:fillRect/>
              </a:stretch>
            </p:blipFill>
            <p:spPr>
              <a:xfrm>
                <a:off x="9303973" y="1938623"/>
                <a:ext cx="2129726" cy="2083485"/>
              </a:xfrm>
              <a:prstGeom prst="rect">
                <a:avLst/>
              </a:prstGeom>
            </p:spPr>
          </p:pic>
          <p:sp>
            <p:nvSpPr>
              <p:cNvPr id="60" name="Rectangle 59">
                <a:extLst>
                  <a:ext uri="{FF2B5EF4-FFF2-40B4-BE49-F238E27FC236}">
                    <a16:creationId xmlns:a16="http://schemas.microsoft.com/office/drawing/2014/main" xmlns="" id="{5F28C234-D29A-43B6-9D9D-89685D25E898}"/>
                  </a:ext>
                </a:extLst>
              </p:cNvPr>
              <p:cNvSpPr/>
              <p:nvPr/>
            </p:nvSpPr>
            <p:spPr>
              <a:xfrm>
                <a:off x="9503072" y="3981841"/>
                <a:ext cx="3589930" cy="458523"/>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Kết quả sao chép</a:t>
                </a:r>
              </a:p>
            </p:txBody>
          </p:sp>
        </p:grpSp>
      </p:grpSp>
      <p:sp>
        <p:nvSpPr>
          <p:cNvPr id="61" name="Rectangle 60">
            <a:extLst>
              <a:ext uri="{FF2B5EF4-FFF2-40B4-BE49-F238E27FC236}">
                <a16:creationId xmlns:a16="http://schemas.microsoft.com/office/drawing/2014/main" xmlns="" id="{5F28C234-D29A-43B6-9D9D-89685D25E898}"/>
              </a:ext>
            </a:extLst>
          </p:cNvPr>
          <p:cNvSpPr/>
          <p:nvPr/>
        </p:nvSpPr>
        <p:spPr>
          <a:xfrm>
            <a:off x="9154132" y="5072610"/>
            <a:ext cx="2721363" cy="923330"/>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3. Đưa con trỏ soạn thảo đến vị trí cần sao chép</a:t>
            </a:r>
          </a:p>
        </p:txBody>
      </p:sp>
      <p:cxnSp>
        <p:nvCxnSpPr>
          <p:cNvPr id="63" name="Straight Arrow Connector 62"/>
          <p:cNvCxnSpPr/>
          <p:nvPr/>
        </p:nvCxnSpPr>
        <p:spPr>
          <a:xfrm flipV="1">
            <a:off x="9480400" y="4232819"/>
            <a:ext cx="579052" cy="881474"/>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6539696" y="822774"/>
            <a:ext cx="688907" cy="77453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3385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20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20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left)">
                                      <p:cBhvr>
                                        <p:cTn id="22" dur="20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left)">
                                      <p:cBhvr>
                                        <p:cTn id="27" dur="2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p:bldP spid="29" grpId="0"/>
      <p:bldP spid="41"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5F49C9A-AC8D-425D-A924-C40644073EA6}"/>
              </a:ext>
            </a:extLst>
          </p:cNvPr>
          <p:cNvSpPr/>
          <p:nvPr/>
        </p:nvSpPr>
        <p:spPr>
          <a:xfrm>
            <a:off x="698649" y="317412"/>
            <a:ext cx="10864460" cy="1477328"/>
          </a:xfrm>
          <a:prstGeom prst="rect">
            <a:avLst/>
          </a:prstGeom>
        </p:spPr>
        <p:txBody>
          <a:bodyPr wrap="square">
            <a:spAutoFit/>
          </a:bodyPr>
          <a:lstStyle/>
          <a:p>
            <a:pPr algn="just" defTabSz="342900">
              <a:lnSpc>
                <a:spcPct val="150000"/>
              </a:lnSpc>
            </a:pPr>
            <a:r>
              <a:rPr lang="vi-VN" sz="2000" dirty="0">
                <a:solidFill>
                  <a:schemeClr val="accent6"/>
                </a:solidFill>
                <a:latin typeface="UTM Avo" panose="02040603050506020204" pitchFamily="18" charset="0"/>
                <a:cs typeface="Times New Roman" panose="02020603050405020304" pitchFamily="18" charset="0"/>
              </a:rPr>
              <a:t>Bước 2: </a:t>
            </a:r>
            <a:r>
              <a:rPr lang="vi-VN" sz="2000" dirty="0">
                <a:latin typeface="UTM Avo" panose="02040603050506020204" pitchFamily="18" charset="0"/>
                <a:cs typeface="Times New Roman" panose="02020603050405020304" pitchFamily="18" charset="0"/>
              </a:rPr>
              <a:t>Gõ tiếp ba dòng cuối của khổ thơ thứ hai.</a:t>
            </a:r>
            <a:endParaRPr lang="en-US" sz="2000" dirty="0">
              <a:latin typeface="UTM Avo" panose="02040603050506020204" pitchFamily="18" charset="0"/>
              <a:cs typeface="Times New Roman" panose="02020603050405020304" pitchFamily="18" charset="0"/>
            </a:endParaRPr>
          </a:p>
          <a:p>
            <a:pPr algn="just" defTabSz="342900">
              <a:lnSpc>
                <a:spcPct val="150000"/>
              </a:lnSpc>
            </a:pPr>
            <a:r>
              <a:rPr lang="vi-VN" sz="2000" dirty="0">
                <a:solidFill>
                  <a:schemeClr val="accent6"/>
                </a:solidFill>
                <a:latin typeface="UTM Avo" panose="02040603050506020204" pitchFamily="18" charset="0"/>
                <a:cs typeface="Times New Roman" panose="02020603050405020304" pitchFamily="18" charset="0"/>
              </a:rPr>
              <a:t>Bước 3: </a:t>
            </a:r>
            <a:r>
              <a:rPr lang="vi-VN" sz="2000" dirty="0">
                <a:latin typeface="UTM Avo" panose="02040603050506020204" pitchFamily="18" charset="0"/>
                <a:cs typeface="Times New Roman" panose="02020603050405020304" pitchFamily="18" charset="0"/>
              </a:rPr>
              <a:t>Di chuyển cụm từ </a:t>
            </a:r>
            <a:r>
              <a:rPr lang="vi-VN" sz="2000" dirty="0">
                <a:solidFill>
                  <a:schemeClr val="accent6"/>
                </a:solidFill>
                <a:latin typeface="UTM Avo" panose="02040603050506020204" pitchFamily="18" charset="0"/>
                <a:cs typeface="Times New Roman" panose="02020603050405020304" pitchFamily="18" charset="0"/>
              </a:rPr>
              <a:t>(Theo Trần Đăng Khoa) </a:t>
            </a:r>
            <a:r>
              <a:rPr lang="vi-VN" sz="2000" dirty="0">
                <a:latin typeface="UTM Avo" panose="02040603050506020204" pitchFamily="18" charset="0"/>
                <a:cs typeface="Times New Roman" panose="02020603050405020304" pitchFamily="18" charset="0"/>
              </a:rPr>
              <a:t>xuống cuối khổ thơ thứ hai. Thực hiện tương tự như bước 1, nhưng thay nút lệnh </a:t>
            </a:r>
            <a:r>
              <a:rPr lang="vi-VN" sz="2000" b="1" dirty="0">
                <a:latin typeface="UTM Avo" panose="02040603050506020204" pitchFamily="18" charset="0"/>
                <a:cs typeface="Times New Roman" panose="02020603050405020304" pitchFamily="18" charset="0"/>
              </a:rPr>
              <a:t>Copy</a:t>
            </a:r>
            <a:r>
              <a:rPr lang="vi-VN" sz="2000" dirty="0">
                <a:latin typeface="UTM Avo" panose="02040603050506020204" pitchFamily="18" charset="0"/>
                <a:cs typeface="Times New Roman" panose="02020603050405020304" pitchFamily="18" charset="0"/>
              </a:rPr>
              <a:t>  bằng nút lệnh </a:t>
            </a:r>
            <a:r>
              <a:rPr lang="vi-VN" sz="2000" b="1" dirty="0">
                <a:latin typeface="UTM Avo" panose="02040603050506020204" pitchFamily="18" charset="0"/>
                <a:cs typeface="Times New Roman" panose="02020603050405020304" pitchFamily="18" charset="0"/>
              </a:rPr>
              <a:t>Cut</a:t>
            </a:r>
            <a:r>
              <a:rPr lang="vi-VN" sz="2000" dirty="0">
                <a:latin typeface="UTM Avo" panose="02040603050506020204" pitchFamily="18" charset="0"/>
                <a:cs typeface="Times New Roman" panose="02020603050405020304" pitchFamily="18" charset="0"/>
              </a:rPr>
              <a:t> ở thao tác 2.</a:t>
            </a:r>
          </a:p>
        </p:txBody>
      </p:sp>
      <p:sp>
        <p:nvSpPr>
          <p:cNvPr id="5" name="Rectangle 4">
            <a:extLst>
              <a:ext uri="{FF2B5EF4-FFF2-40B4-BE49-F238E27FC236}">
                <a16:creationId xmlns:a16="http://schemas.microsoft.com/office/drawing/2014/main" xmlns="" id="{3922DAE0-5437-4176-8EEE-A3523E844A19}"/>
              </a:ext>
            </a:extLst>
          </p:cNvPr>
          <p:cNvSpPr/>
          <p:nvPr/>
        </p:nvSpPr>
        <p:spPr>
          <a:xfrm>
            <a:off x="698649" y="1734368"/>
            <a:ext cx="7889766" cy="1477328"/>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c) Chèn hình ảnh phù hợp vào văn bản và lưu tệp với tên mới là</a:t>
            </a:r>
            <a:r>
              <a:rPr lang="vi-VN" sz="2000" dirty="0">
                <a:solidFill>
                  <a:schemeClr val="accent6"/>
                </a:solidFill>
                <a:latin typeface="UTM Avo" panose="02040603050506020204" pitchFamily="18" charset="0"/>
                <a:cs typeface="Times New Roman" panose="02020603050405020304" pitchFamily="18" charset="0"/>
              </a:rPr>
              <a:t> Bai2</a:t>
            </a:r>
            <a:r>
              <a:rPr lang="vi-VN" sz="2000" dirty="0">
                <a:latin typeface="UTM Avo" panose="02040603050506020204" pitchFamily="18" charset="0"/>
                <a:cs typeface="Times New Roman" panose="02020603050405020304" pitchFamily="18" charset="0"/>
              </a:rPr>
              <a:t>.</a:t>
            </a:r>
            <a:endParaRPr lang="en-US" sz="2000" dirty="0">
              <a:latin typeface="UTM Avo" panose="02040603050506020204" pitchFamily="18" charset="0"/>
              <a:cs typeface="Times New Roman" panose="02020603050405020304" pitchFamily="18" charset="0"/>
            </a:endParaRPr>
          </a:p>
          <a:p>
            <a:pPr defTabSz="342900">
              <a:lnSpc>
                <a:spcPct val="150000"/>
              </a:lnSpc>
            </a:pPr>
            <a:r>
              <a:rPr lang="vi-VN" sz="2000" dirty="0">
                <a:solidFill>
                  <a:schemeClr val="accent6"/>
                </a:solidFill>
                <a:latin typeface="UTM Avo" panose="02040603050506020204" pitchFamily="18" charset="0"/>
                <a:cs typeface="Times New Roman" panose="02020603050405020304" pitchFamily="18" charset="0"/>
              </a:rPr>
              <a:t>Bước 1: </a:t>
            </a:r>
            <a:r>
              <a:rPr lang="vi-VN" sz="2000" dirty="0">
                <a:latin typeface="UTM Avo" panose="02040603050506020204" pitchFamily="18" charset="0"/>
                <a:cs typeface="Times New Roman" panose="02020603050405020304" pitchFamily="18" charset="0"/>
              </a:rPr>
              <a:t>Đặt con trỏ soạn thảo vào vị trí cuối dòng </a:t>
            </a:r>
            <a:r>
              <a:rPr lang="vi-VN" sz="2000" dirty="0">
                <a:solidFill>
                  <a:schemeClr val="accent6"/>
                </a:solidFill>
                <a:latin typeface="UTM Avo" panose="02040603050506020204" pitchFamily="18" charset="0"/>
                <a:cs typeface="Times New Roman" panose="02020603050405020304" pitchFamily="18" charset="0"/>
              </a:rPr>
              <a:t>(Theo Trần Đăng Khoa) </a:t>
            </a:r>
            <a:r>
              <a:rPr lang="vi-VN" sz="2000" dirty="0">
                <a:latin typeface="UTM Avo" panose="02040603050506020204" pitchFamily="18" charset="0"/>
                <a:cs typeface="Times New Roman" panose="02020603050405020304" pitchFamily="18" charset="0"/>
              </a:rPr>
              <a:t>và nhấn phím Enter..</a:t>
            </a:r>
            <a:endParaRPr lang="pt-BR" sz="2000" dirty="0">
              <a:latin typeface="UTM Avo" panose="02040603050506020204" pitchFamily="18"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5331044" y="2935704"/>
            <a:ext cx="4021299" cy="3236337"/>
          </a:xfrm>
          <a:prstGeom prst="rect">
            <a:avLst/>
          </a:prstGeom>
        </p:spPr>
      </p:pic>
      <p:pic>
        <p:nvPicPr>
          <p:cNvPr id="18" name="Picture 17"/>
          <p:cNvPicPr>
            <a:picLocks noChangeAspect="1"/>
          </p:cNvPicPr>
          <p:nvPr/>
        </p:nvPicPr>
        <p:blipFill>
          <a:blip r:embed="rId3"/>
          <a:stretch>
            <a:fillRect/>
          </a:stretch>
        </p:blipFill>
        <p:spPr>
          <a:xfrm>
            <a:off x="9268030" y="1335140"/>
            <a:ext cx="2295079" cy="5253478"/>
          </a:xfrm>
          <a:prstGeom prst="rect">
            <a:avLst/>
          </a:prstGeom>
        </p:spPr>
      </p:pic>
      <p:sp>
        <p:nvSpPr>
          <p:cNvPr id="19" name="Rectangle 18"/>
          <p:cNvSpPr/>
          <p:nvPr/>
        </p:nvSpPr>
        <p:spPr>
          <a:xfrm>
            <a:off x="668918" y="3227459"/>
            <a:ext cx="5234169" cy="1227259"/>
          </a:xfrm>
          <a:prstGeom prst="rect">
            <a:avLst/>
          </a:prstGeom>
        </p:spPr>
        <p:txBody>
          <a:bodyPr wrap="square">
            <a:spAutoFit/>
          </a:bodyPr>
          <a:lstStyle/>
          <a:p>
            <a:pPr>
              <a:lnSpc>
                <a:spcPts val="3000"/>
              </a:lnSpc>
            </a:pPr>
            <a:r>
              <a:rPr lang="vi-VN" sz="2000" dirty="0">
                <a:solidFill>
                  <a:schemeClr val="accent6"/>
                </a:solidFill>
                <a:latin typeface="UTM Avo" panose="02040603050506020204" pitchFamily="18" charset="0"/>
                <a:cs typeface="Times New Roman" panose="02020603050405020304" pitchFamily="18" charset="0"/>
              </a:rPr>
              <a:t>Bước 2: </a:t>
            </a:r>
            <a:r>
              <a:rPr lang="vi-VN" sz="2000" dirty="0">
                <a:latin typeface="UTM Avo" panose="02040603050506020204" pitchFamily="18" charset="0"/>
                <a:cs typeface="Times New Roman" panose="02020603050405020304" pitchFamily="18" charset="0"/>
              </a:rPr>
              <a:t>Chọn nút lệnh </a:t>
            </a:r>
            <a:r>
              <a:rPr lang="vi-VN" sz="2000" b="1" dirty="0">
                <a:latin typeface="UTM Avo" panose="02040603050506020204" pitchFamily="18" charset="0"/>
                <a:cs typeface="Times New Roman" panose="02020603050405020304" pitchFamily="18" charset="0"/>
              </a:rPr>
              <a:t>Picture</a:t>
            </a:r>
            <a:r>
              <a:rPr lang="vi-VN" sz="2000" dirty="0">
                <a:latin typeface="UTM Avo" panose="02040603050506020204" pitchFamily="18" charset="0"/>
                <a:cs typeface="Times New Roman" panose="02020603050405020304" pitchFamily="18" charset="0"/>
              </a:rPr>
              <a:t> trong dải lệnh </a:t>
            </a:r>
            <a:r>
              <a:rPr lang="vi-VN" sz="2000" b="1" dirty="0">
                <a:latin typeface="UTM Avo" panose="02040603050506020204" pitchFamily="18" charset="0"/>
                <a:cs typeface="Times New Roman" panose="02020603050405020304" pitchFamily="18" charset="0"/>
              </a:rPr>
              <a:t>Insert</a:t>
            </a:r>
            <a:r>
              <a:rPr lang="vi-VN" sz="2000" dirty="0">
                <a:latin typeface="UTM Avo" panose="02040603050506020204" pitchFamily="18" charset="0"/>
                <a:cs typeface="Times New Roman" panose="02020603050405020304" pitchFamily="18" charset="0"/>
              </a:rPr>
              <a:t>. Cửa sổ </a:t>
            </a:r>
            <a:r>
              <a:rPr lang="vi-VN" sz="2000" b="1" dirty="0">
                <a:latin typeface="UTM Avo" panose="02040603050506020204" pitchFamily="18" charset="0"/>
                <a:cs typeface="Times New Roman" panose="02020603050405020304" pitchFamily="18" charset="0"/>
              </a:rPr>
              <a:t>InsertPicture</a:t>
            </a:r>
            <a:r>
              <a:rPr lang="vi-VN" sz="2000" dirty="0">
                <a:latin typeface="UTM Avo" panose="02040603050506020204" pitchFamily="18" charset="0"/>
                <a:cs typeface="Times New Roman" panose="02020603050405020304" pitchFamily="18" charset="0"/>
              </a:rPr>
              <a:t> mở ra.Thực hiện thao tác sau để chèn ảnh minh hoạ</a:t>
            </a:r>
            <a:endParaRPr lang="en-US" sz="2000" dirty="0"/>
          </a:p>
        </p:txBody>
      </p:sp>
      <p:sp>
        <p:nvSpPr>
          <p:cNvPr id="22" name="Rectangle 21"/>
          <p:cNvSpPr/>
          <p:nvPr/>
        </p:nvSpPr>
        <p:spPr>
          <a:xfrm>
            <a:off x="668917" y="4644415"/>
            <a:ext cx="5234169" cy="1611980"/>
          </a:xfrm>
          <a:prstGeom prst="rect">
            <a:avLst/>
          </a:prstGeom>
        </p:spPr>
        <p:txBody>
          <a:bodyPr wrap="square">
            <a:spAutoFit/>
          </a:bodyPr>
          <a:lstStyle/>
          <a:p>
            <a:pPr>
              <a:lnSpc>
                <a:spcPts val="3000"/>
              </a:lnSpc>
            </a:pPr>
            <a:r>
              <a:rPr lang="vi-VN" sz="2000" dirty="0">
                <a:latin typeface="UTM Avo" panose="02040603050506020204" pitchFamily="18" charset="0"/>
                <a:cs typeface="Times New Roman" panose="02020603050405020304" pitchFamily="18" charset="0"/>
              </a:rPr>
              <a:t>Kết quả văn bản được minh hoạ như Hình 49.</a:t>
            </a:r>
            <a:endParaRPr lang="en-US" sz="2000" dirty="0">
              <a:latin typeface="UTM Avo" panose="02040603050506020204" pitchFamily="18" charset="0"/>
              <a:cs typeface="Times New Roman" panose="02020603050405020304" pitchFamily="18" charset="0"/>
            </a:endParaRPr>
          </a:p>
          <a:p>
            <a:pPr>
              <a:lnSpc>
                <a:spcPts val="3000"/>
              </a:lnSpc>
            </a:pPr>
            <a:r>
              <a:rPr lang="vi-VN" sz="2000" dirty="0">
                <a:solidFill>
                  <a:schemeClr val="accent6"/>
                </a:solidFill>
                <a:latin typeface="UTM Avo" panose="02040603050506020204" pitchFamily="18" charset="0"/>
                <a:cs typeface="Times New Roman" panose="02020603050405020304" pitchFamily="18" charset="0"/>
              </a:rPr>
              <a:t>Bước 3</a:t>
            </a:r>
            <a:r>
              <a:rPr lang="vi-VN" sz="2000" dirty="0">
                <a:latin typeface="UTM Avo" panose="02040603050506020204" pitchFamily="18" charset="0"/>
                <a:cs typeface="Times New Roman" panose="02020603050405020304" pitchFamily="18" charset="0"/>
              </a:rPr>
              <a:t>: Chọn lệnh </a:t>
            </a:r>
            <a:r>
              <a:rPr lang="vi-VN" sz="2000" b="1" dirty="0">
                <a:latin typeface="UTM Avo" panose="02040603050506020204" pitchFamily="18" charset="0"/>
                <a:cs typeface="Times New Roman" panose="02020603050405020304" pitchFamily="18" charset="0"/>
              </a:rPr>
              <a:t>Save As</a:t>
            </a:r>
            <a:r>
              <a:rPr lang="vi-VN" sz="2000" dirty="0">
                <a:latin typeface="UTM Avo" panose="02040603050506020204" pitchFamily="18" charset="0"/>
                <a:cs typeface="Times New Roman" panose="02020603050405020304" pitchFamily="18" charset="0"/>
              </a:rPr>
              <a:t> trong bảng chọn </a:t>
            </a:r>
            <a:r>
              <a:rPr lang="vi-VN" sz="2000" b="1" dirty="0">
                <a:latin typeface="UTM Avo" panose="02040603050506020204" pitchFamily="18" charset="0"/>
                <a:cs typeface="Times New Roman" panose="02020603050405020304" pitchFamily="18" charset="0"/>
              </a:rPr>
              <a:t>File</a:t>
            </a:r>
            <a:r>
              <a:rPr lang="vi-VN" sz="2000" dirty="0">
                <a:latin typeface="UTM Avo" panose="02040603050506020204" pitchFamily="18" charset="0"/>
                <a:cs typeface="Times New Roman" panose="02020603050405020304" pitchFamily="18" charset="0"/>
              </a:rPr>
              <a:t>. Cửa sổ </a:t>
            </a:r>
            <a:r>
              <a:rPr lang="vi-VN" sz="2000" b="1" dirty="0">
                <a:latin typeface="UTM Avo" panose="02040603050506020204" pitchFamily="18" charset="0"/>
                <a:cs typeface="Times New Roman" panose="02020603050405020304" pitchFamily="18" charset="0"/>
              </a:rPr>
              <a:t>Save As </a:t>
            </a:r>
            <a:r>
              <a:rPr lang="vi-VN" sz="2000" dirty="0">
                <a:latin typeface="UTM Avo" panose="02040603050506020204" pitchFamily="18" charset="0"/>
                <a:cs typeface="Times New Roman" panose="02020603050405020304" pitchFamily="18" charset="0"/>
              </a:rPr>
              <a:t>xuất hiện, em thực hiện các thao tác sau để lưu với tên mới là </a:t>
            </a:r>
            <a:r>
              <a:rPr lang="vi-VN" sz="2000" dirty="0">
                <a:solidFill>
                  <a:schemeClr val="accent6"/>
                </a:solidFill>
                <a:latin typeface="UTM Avo" panose="02040603050506020204" pitchFamily="18" charset="0"/>
                <a:cs typeface="Times New Roman" panose="02020603050405020304" pitchFamily="18" charset="0"/>
              </a:rPr>
              <a:t>Bai2</a:t>
            </a:r>
            <a:endParaRPr lang="en-US" sz="2000" dirty="0"/>
          </a:p>
        </p:txBody>
      </p:sp>
    </p:spTree>
    <p:extLst>
      <p:ext uri="{BB962C8B-B14F-4D97-AF65-F5344CB8AC3E}">
        <p14:creationId xmlns:p14="http://schemas.microsoft.com/office/powerpoint/2010/main" val="20514175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vector graphics, businesscard&#10;&#10;Description automatically generated">
            <a:extLst>
              <a:ext uri="{FF2B5EF4-FFF2-40B4-BE49-F238E27FC236}">
                <a16:creationId xmlns:a16="http://schemas.microsoft.com/office/drawing/2014/main" xmlns="" id="{58371530-B102-407C-82CD-75EF8CC9927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27" name="Rectangle 26">
            <a:extLst>
              <a:ext uri="{FF2B5EF4-FFF2-40B4-BE49-F238E27FC236}">
                <a16:creationId xmlns:a16="http://schemas.microsoft.com/office/drawing/2014/main" xmlns="" id="{E5F49C9A-AC8D-425D-A924-C40644073EA6}"/>
              </a:ext>
            </a:extLst>
          </p:cNvPr>
          <p:cNvSpPr/>
          <p:nvPr/>
        </p:nvSpPr>
        <p:spPr>
          <a:xfrm>
            <a:off x="483152" y="756236"/>
            <a:ext cx="7769597" cy="3323987"/>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2. Em hãy quan sát ba khổ thơ </a:t>
            </a:r>
          </a:p>
          <a:p>
            <a:pPr algn="just" defTabSz="342900">
              <a:lnSpc>
                <a:spcPct val="150000"/>
              </a:lnSpc>
            </a:pPr>
            <a:r>
              <a:rPr lang="vi-VN" sz="2000" dirty="0">
                <a:latin typeface="UTM Avo" panose="02040603050506020204" pitchFamily="18" charset="0"/>
                <a:cs typeface="Times New Roman" panose="02020603050405020304" pitchFamily="18" charset="0"/>
              </a:rPr>
              <a:t>a) Những từ nào lặp lại nhiều lần? Em dùng cách nào để không phải gõ lại những từ này? </a:t>
            </a:r>
            <a:r>
              <a:rPr lang="vi-VN" sz="2000" dirty="0">
                <a:solidFill>
                  <a:srgbClr val="C00000"/>
                </a:solidFill>
                <a:latin typeface="UTM Avo" panose="02040603050506020204" pitchFamily="18" charset="0"/>
                <a:cs typeface="Times New Roman" panose="02020603050405020304" pitchFamily="18" charset="0"/>
              </a:rPr>
              <a:t>(Những từ được lặp lại: cây; cụm từ: Ai trồng cây; Em trồng cây. Để không phải gõ lại ta dùng lệnh </a:t>
            </a:r>
            <a:r>
              <a:rPr lang="vi-VN" sz="2000" b="1" dirty="0">
                <a:solidFill>
                  <a:srgbClr val="C00000"/>
                </a:solidFill>
                <a:latin typeface="UTM Avo" panose="02040603050506020204" pitchFamily="18" charset="0"/>
                <a:cs typeface="Times New Roman" panose="02020603050405020304" pitchFamily="18" charset="0"/>
              </a:rPr>
              <a:t>Copy, Paste</a:t>
            </a:r>
            <a:r>
              <a:rPr lang="vi-VN" sz="2000" dirty="0">
                <a:solidFill>
                  <a:srgbClr val="C00000"/>
                </a:solidFill>
                <a:latin typeface="UTM Avo" panose="02040603050506020204" pitchFamily="18" charset="0"/>
                <a:cs typeface="Times New Roman" panose="02020603050405020304" pitchFamily="18" charset="0"/>
              </a:rPr>
              <a:t>)</a:t>
            </a:r>
          </a:p>
          <a:p>
            <a:pPr algn="just" defTabSz="342900">
              <a:lnSpc>
                <a:spcPct val="150000"/>
              </a:lnSpc>
            </a:pPr>
            <a:r>
              <a:rPr lang="vi-VN" sz="2000" dirty="0">
                <a:latin typeface="UTM Avo" panose="02040603050506020204" pitchFamily="18" charset="0"/>
                <a:cs typeface="Times New Roman" panose="02020603050405020304" pitchFamily="18" charset="0"/>
              </a:rPr>
              <a:t>b) Hãy gõ những khổ thơ trên vào phần mềm soạn thảo văn bản.</a:t>
            </a:r>
          </a:p>
          <a:p>
            <a:pPr algn="just" defTabSz="342900">
              <a:lnSpc>
                <a:spcPct val="150000"/>
              </a:lnSpc>
            </a:pPr>
            <a:r>
              <a:rPr lang="vi-VN" sz="2000" dirty="0">
                <a:latin typeface="UTM Avo" panose="02040603050506020204" pitchFamily="18" charset="0"/>
                <a:cs typeface="Times New Roman" panose="02020603050405020304" pitchFamily="18" charset="0"/>
              </a:rPr>
              <a:t>c) Hãy chèn hình ảnh minh hoạ cho bài thơ.</a:t>
            </a:r>
          </a:p>
          <a:p>
            <a:pPr algn="just" defTabSz="342900">
              <a:lnSpc>
                <a:spcPct val="150000"/>
              </a:lnSpc>
            </a:pPr>
            <a:r>
              <a:rPr lang="vi-VN" sz="2000" dirty="0">
                <a:latin typeface="UTM Avo" panose="02040603050506020204" pitchFamily="18" charset="0"/>
                <a:cs typeface="Times New Roman" panose="02020603050405020304" pitchFamily="18" charset="0"/>
              </a:rPr>
              <a:t>d) Hãy lưu tệp văn bản với tên Bai3 vào thư mục tên của em.</a:t>
            </a:r>
          </a:p>
        </p:txBody>
      </p:sp>
      <p:pic>
        <p:nvPicPr>
          <p:cNvPr id="7" name="Picture 6"/>
          <p:cNvPicPr>
            <a:picLocks noChangeAspect="1"/>
          </p:cNvPicPr>
          <p:nvPr/>
        </p:nvPicPr>
        <p:blipFill rotWithShape="1">
          <a:blip r:embed="rId4"/>
          <a:srcRect l="7918" r="11386"/>
          <a:stretch/>
        </p:blipFill>
        <p:spPr>
          <a:xfrm>
            <a:off x="8252749" y="756236"/>
            <a:ext cx="3067291" cy="3717652"/>
          </a:xfrm>
          <a:prstGeom prst="rect">
            <a:avLst/>
          </a:prstGeom>
        </p:spPr>
      </p:pic>
      <p:sp>
        <p:nvSpPr>
          <p:cNvPr id="8" name="Rectangle 7"/>
          <p:cNvSpPr/>
          <p:nvPr/>
        </p:nvSpPr>
        <p:spPr>
          <a:xfrm>
            <a:off x="1601163" y="4900561"/>
            <a:ext cx="9718877" cy="1015663"/>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3. Em hãy nêu sự khác nhau của hai thao tác sao chép và di chuyển đối với phần văn bản được chọn.</a:t>
            </a:r>
          </a:p>
        </p:txBody>
      </p:sp>
    </p:spTree>
    <p:extLst>
      <p:ext uri="{BB962C8B-B14F-4D97-AF65-F5344CB8AC3E}">
        <p14:creationId xmlns:p14="http://schemas.microsoft.com/office/powerpoint/2010/main" val="2104303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7CB2AB6A-C448-44B7-AD25-BA1B268D61E4}"/>
              </a:ext>
            </a:extLst>
          </p:cNvPr>
          <p:cNvGrpSpPr/>
          <p:nvPr/>
        </p:nvGrpSpPr>
        <p:grpSpPr>
          <a:xfrm>
            <a:off x="451413" y="457578"/>
            <a:ext cx="3682048" cy="1107864"/>
            <a:chOff x="451413" y="457578"/>
            <a:chExt cx="3682048" cy="1107864"/>
          </a:xfrm>
        </p:grpSpPr>
        <p:pic>
          <p:nvPicPr>
            <p:cNvPr id="2" name="Picture 1">
              <a:extLst>
                <a:ext uri="{FF2B5EF4-FFF2-40B4-BE49-F238E27FC236}">
                  <a16:creationId xmlns:a16="http://schemas.microsoft.com/office/drawing/2014/main" xmlns="" id="{8FC48B3D-BB5C-4C78-998C-7136AD938817}"/>
                </a:ext>
              </a:extLst>
            </p:cNvPr>
            <p:cNvPicPr>
              <a:picLocks noChangeAspect="1"/>
            </p:cNvPicPr>
            <p:nvPr/>
          </p:nvPicPr>
          <p:blipFill>
            <a:blip r:embed="rId2"/>
            <a:stretch>
              <a:fillRect/>
            </a:stretch>
          </p:blipFill>
          <p:spPr>
            <a:xfrm>
              <a:off x="451413" y="457578"/>
              <a:ext cx="1200782" cy="1107864"/>
            </a:xfrm>
            <a:prstGeom prst="rect">
              <a:avLst/>
            </a:prstGeom>
          </p:spPr>
        </p:pic>
        <p:sp>
          <p:nvSpPr>
            <p:cNvPr id="3" name="Rectangle 2">
              <a:extLst>
                <a:ext uri="{FF2B5EF4-FFF2-40B4-BE49-F238E27FC236}">
                  <a16:creationId xmlns:a16="http://schemas.microsoft.com/office/drawing/2014/main" xmlns=""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xmlns="" id="{B3047003-BDC1-441F-A0E1-7728E4169670}"/>
              </a:ext>
            </a:extLst>
          </p:cNvPr>
          <p:cNvSpPr/>
          <p:nvPr/>
        </p:nvSpPr>
        <p:spPr>
          <a:xfrm>
            <a:off x="1652195" y="1425059"/>
            <a:ext cx="9751340" cy="1015663"/>
          </a:xfrm>
          <a:prstGeom prst="rect">
            <a:avLst/>
          </a:prstGeom>
        </p:spPr>
        <p:txBody>
          <a:bodyPr wrap="square">
            <a:spAutoFit/>
          </a:bodyPr>
          <a:lstStyle/>
          <a:p>
            <a:pPr algn="just" defTabSz="342900">
              <a:lnSpc>
                <a:spcPct val="150000"/>
              </a:lnSpc>
            </a:pPr>
            <a:r>
              <a:rPr lang="en-US" sz="2000" b="1" dirty="0">
                <a:latin typeface="UTM Avo" panose="02040603050506020204" pitchFamily="18" charset="0"/>
                <a:cs typeface="Times New Roman" panose="02020603050405020304" pitchFamily="18" charset="0"/>
              </a:rPr>
              <a:t>1. </a:t>
            </a:r>
            <a:r>
              <a:rPr lang="vi-VN" sz="2000" dirty="0">
                <a:latin typeface="UTM Avo" panose="02040603050506020204" pitchFamily="18" charset="0"/>
                <a:cs typeface="Times New Roman" panose="02020603050405020304" pitchFamily="18" charset="0"/>
              </a:rPr>
              <a:t>Em hãy mở lại tệp đã lưu ở phần Vận dụng Bài 10 và chèn thêm hình ảnh phù hợp vào văn bản. Lưu lại tệp văn bản với tên mới.</a:t>
            </a:r>
          </a:p>
        </p:txBody>
      </p:sp>
      <p:pic>
        <p:nvPicPr>
          <p:cNvPr id="8" name="Picture 7" descr="A picture containing toy&#10;&#10;Description automatically generated">
            <a:extLst>
              <a:ext uri="{FF2B5EF4-FFF2-40B4-BE49-F238E27FC236}">
                <a16:creationId xmlns:a16="http://schemas.microsoft.com/office/drawing/2014/main" xmlns=""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8953150" y="2569474"/>
            <a:ext cx="2975264" cy="2975264"/>
          </a:xfrm>
          <a:prstGeom prst="rect">
            <a:avLst/>
          </a:prstGeom>
        </p:spPr>
      </p:pic>
    </p:spTree>
    <p:extLst>
      <p:ext uri="{BB962C8B-B14F-4D97-AF65-F5344CB8AC3E}">
        <p14:creationId xmlns:p14="http://schemas.microsoft.com/office/powerpoint/2010/main" val="4222724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xmlns=""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xmlns=""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xmlns=""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xmlns=""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xmlns=""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xmlns=""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xmlns=""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xmlns=""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xmlns=""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xmlns=""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xmlns=""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xmlns=""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xmlns=""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xmlns=""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xmlns=""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xmlns=""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xmlns=""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xmlns=""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xmlns=""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xmlns=""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xmlns=""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xmlns=""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xmlns=""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xmlns=""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xmlns=""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xmlns=""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xmlns=""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xmlns=""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xmlns=""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xmlns=""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xmlns=""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xmlns=""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xmlns=""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xmlns=""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xmlns=""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xmlns=""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xmlns=""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xmlns=""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xmlns=""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xmlns=""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xmlns=""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xmlns=""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xmlns=""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xmlns=""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xmlns=""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xmlns=""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xmlns=""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xmlns=""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xmlns=""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xmlns=""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xmlns=""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xmlns=""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xmlns=""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xmlns=""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xmlns=""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xmlns=""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xmlns=""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xmlns=""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xmlns="" id="{01C6D124-A318-4E2E-83D5-004EDDD131FA}"/>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F2A6422E-1239-424D-A9AC-7C016DFA5003}"/>
              </a:ext>
            </a:extLst>
          </p:cNvPr>
          <p:cNvGrpSpPr/>
          <p:nvPr/>
        </p:nvGrpSpPr>
        <p:grpSpPr>
          <a:xfrm>
            <a:off x="329987" y="128942"/>
            <a:ext cx="4134561" cy="2508169"/>
            <a:chOff x="301091" y="301982"/>
            <a:chExt cx="4134561" cy="2508169"/>
          </a:xfrm>
        </p:grpSpPr>
        <p:pic>
          <p:nvPicPr>
            <p:cNvPr id="6" name="Picture 5">
              <a:extLst>
                <a:ext uri="{FF2B5EF4-FFF2-40B4-BE49-F238E27FC236}">
                  <a16:creationId xmlns:a16="http://schemas.microsoft.com/office/drawing/2014/main" xmlns=""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xmlns=""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xmlns="" id="{356A26C7-1147-42FC-AADF-4ABDE0CAC4CB}"/>
              </a:ext>
            </a:extLst>
          </p:cNvPr>
          <p:cNvGrpSpPr/>
          <p:nvPr/>
        </p:nvGrpSpPr>
        <p:grpSpPr>
          <a:xfrm>
            <a:off x="4593230" y="1239827"/>
            <a:ext cx="6618519" cy="2619792"/>
            <a:chOff x="1768766" y="4552258"/>
            <a:chExt cx="7300588" cy="2237383"/>
          </a:xfrm>
        </p:grpSpPr>
        <p:sp>
          <p:nvSpPr>
            <p:cNvPr id="10" name="Speech Bubble: Rectangle with Corners Rounded 9">
              <a:extLst>
                <a:ext uri="{FF2B5EF4-FFF2-40B4-BE49-F238E27FC236}">
                  <a16:creationId xmlns:a16="http://schemas.microsoft.com/office/drawing/2014/main" xmlns="" id="{87463E55-27CE-4F53-84D3-A2D16AD8D959}"/>
                </a:ext>
              </a:extLst>
            </p:cNvPr>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peech Bubble: Rectangle with Corners Rounded 10">
              <a:extLst>
                <a:ext uri="{FF2B5EF4-FFF2-40B4-BE49-F238E27FC236}">
                  <a16:creationId xmlns:a16="http://schemas.microsoft.com/office/drawing/2014/main" xmlns="" id="{A6C8193F-D622-4D36-935C-6910A39E3518}"/>
                </a:ext>
              </a:extLst>
            </p:cNvPr>
            <p:cNvSpPr/>
            <p:nvPr/>
          </p:nvSpPr>
          <p:spPr>
            <a:xfrm>
              <a:off x="1856791" y="4552258"/>
              <a:ext cx="7212563" cy="2145323"/>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xmlns="" id="{FBFE8E40-0C04-41D1-A809-0C5B1905F92A}"/>
              </a:ext>
            </a:extLst>
          </p:cNvPr>
          <p:cNvSpPr/>
          <p:nvPr/>
        </p:nvSpPr>
        <p:spPr>
          <a:xfrm>
            <a:off x="4688836" y="1383026"/>
            <a:ext cx="6507108" cy="2400657"/>
          </a:xfrm>
          <a:prstGeom prst="rect">
            <a:avLst/>
          </a:prstGeom>
        </p:spPr>
        <p:txBody>
          <a:bodyPr wrap="square">
            <a:spAutoFit/>
          </a:bodyPr>
          <a:lstStyle/>
          <a:p>
            <a:pPr algn="ctr" defTabSz="342900">
              <a:lnSpc>
                <a:spcPct val="150000"/>
              </a:lnSpc>
            </a:pPr>
            <a:r>
              <a:rPr lang="vi-VN" sz="2000" dirty="0">
                <a:latin typeface="UTM Avo" panose="02040603050506020204" pitchFamily="18" charset="0"/>
                <a:cs typeface="Times New Roman" panose="02020603050405020304" pitchFamily="18" charset="0"/>
              </a:rPr>
              <a:t>Tên tớ là An, sở thích của tớ là sưu tầm thơ hay về cảnh đẹp quê hương, An rất thích bài thơ “Trăng ơi…từ</a:t>
            </a:r>
          </a:p>
          <a:p>
            <a:pPr algn="ctr" defTabSz="342900">
              <a:lnSpc>
                <a:spcPct val="150000"/>
              </a:lnSpc>
            </a:pPr>
            <a:r>
              <a:rPr lang="vi-VN" sz="2000" dirty="0">
                <a:latin typeface="UTM Avo" panose="02040603050506020204" pitchFamily="18" charset="0"/>
                <a:cs typeface="Times New Roman" panose="02020603050405020304" pitchFamily="18" charset="0"/>
              </a:rPr>
              <a:t>đâu đến?” của nhà thơ Trần Đăng Khoa. Theo bạn, trong 2 khổ thơ trên có  Câu thơ nào được lặp lại nhiều</a:t>
            </a:r>
          </a:p>
          <a:p>
            <a:pPr algn="ctr" defTabSz="342900">
              <a:lnSpc>
                <a:spcPct val="150000"/>
              </a:lnSpc>
            </a:pPr>
            <a:r>
              <a:rPr lang="vi-VN" sz="2000" dirty="0">
                <a:latin typeface="UTM Avo" panose="02040603050506020204" pitchFamily="18" charset="0"/>
                <a:cs typeface="Times New Roman" panose="02020603050405020304" pitchFamily="18" charset="0"/>
              </a:rPr>
              <a:t>lần? </a:t>
            </a:r>
          </a:p>
        </p:txBody>
      </p:sp>
      <p:grpSp>
        <p:nvGrpSpPr>
          <p:cNvPr id="15" name="Group 14">
            <a:extLst>
              <a:ext uri="{FF2B5EF4-FFF2-40B4-BE49-F238E27FC236}">
                <a16:creationId xmlns:a16="http://schemas.microsoft.com/office/drawing/2014/main" xmlns="" id="{3A95127C-E707-4578-B525-F29FF2C55188}"/>
              </a:ext>
            </a:extLst>
          </p:cNvPr>
          <p:cNvGrpSpPr/>
          <p:nvPr/>
        </p:nvGrpSpPr>
        <p:grpSpPr>
          <a:xfrm>
            <a:off x="6226247" y="4194371"/>
            <a:ext cx="5533361" cy="2182818"/>
            <a:chOff x="1856791" y="4401655"/>
            <a:chExt cx="7212563" cy="2295926"/>
          </a:xfrm>
        </p:grpSpPr>
        <p:sp>
          <p:nvSpPr>
            <p:cNvPr id="16" name="Speech Bubble: Oval 15">
              <a:extLst>
                <a:ext uri="{FF2B5EF4-FFF2-40B4-BE49-F238E27FC236}">
                  <a16:creationId xmlns:a16="http://schemas.microsoft.com/office/drawing/2014/main" xmlns="" id="{639F988D-9E76-4703-9038-7B92BBABD961}"/>
                </a:ext>
              </a:extLst>
            </p:cNvPr>
            <p:cNvSpPr/>
            <p:nvPr/>
          </p:nvSpPr>
          <p:spPr>
            <a:xfrm>
              <a:off x="1856791" y="4401655"/>
              <a:ext cx="7212563" cy="2145323"/>
            </a:xfrm>
            <a:prstGeom prst="wedgeEllipseCallout">
              <a:avLst>
                <a:gd name="adj1" fmla="val -10080"/>
                <a:gd name="adj2" fmla="val 199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peech Bubble: Oval 16">
              <a:extLst>
                <a:ext uri="{FF2B5EF4-FFF2-40B4-BE49-F238E27FC236}">
                  <a16:creationId xmlns:a16="http://schemas.microsoft.com/office/drawing/2014/main" xmlns="" id="{08887D25-18F0-4A11-ADE9-2AAE28D8E67D}"/>
                </a:ext>
              </a:extLst>
            </p:cNvPr>
            <p:cNvSpPr/>
            <p:nvPr/>
          </p:nvSpPr>
          <p:spPr>
            <a:xfrm>
              <a:off x="1856791" y="4552258"/>
              <a:ext cx="7212563" cy="2145323"/>
            </a:xfrm>
            <a:prstGeom prst="wedgeEllipseCallout">
              <a:avLst>
                <a:gd name="adj1" fmla="val -50463"/>
                <a:gd name="adj2" fmla="val 55913"/>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2">
            <a:extLst>
              <a:ext uri="{FF2B5EF4-FFF2-40B4-BE49-F238E27FC236}">
                <a16:creationId xmlns:a16="http://schemas.microsoft.com/office/drawing/2014/main" xmlns="" id="{EBC84797-42D2-4E8E-B8BD-22096657AE0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069493" y="6035653"/>
            <a:ext cx="1156754" cy="822347"/>
          </a:xfrm>
          <a:prstGeom prst="rect">
            <a:avLst/>
          </a:prstGeom>
        </p:spPr>
      </p:pic>
      <p:sp>
        <p:nvSpPr>
          <p:cNvPr id="19" name="Rectangle 18">
            <a:extLst>
              <a:ext uri="{FF2B5EF4-FFF2-40B4-BE49-F238E27FC236}">
                <a16:creationId xmlns:a16="http://schemas.microsoft.com/office/drawing/2014/main" xmlns="" id="{4E13F798-587C-4135-9533-05E3CCBA2CAC}"/>
              </a:ext>
            </a:extLst>
          </p:cNvPr>
          <p:cNvSpPr/>
          <p:nvPr/>
        </p:nvSpPr>
        <p:spPr>
          <a:xfrm>
            <a:off x="6554463" y="4411437"/>
            <a:ext cx="4907295" cy="1938992"/>
          </a:xfrm>
          <a:prstGeom prst="rect">
            <a:avLst/>
          </a:prstGeom>
        </p:spPr>
        <p:txBody>
          <a:bodyPr wrap="square">
            <a:spAutoFit/>
          </a:bodyPr>
          <a:lstStyle/>
          <a:p>
            <a:pPr algn="ctr" defTabSz="342900">
              <a:lnSpc>
                <a:spcPct val="150000"/>
              </a:lnSpc>
            </a:pPr>
            <a:r>
              <a:rPr lang="en-US" sz="2000" dirty="0">
                <a:latin typeface="UTM Avo" panose="02040603050506020204" pitchFamily="18" charset="0"/>
                <a:cs typeface="Times New Roman" panose="02020603050405020304" pitchFamily="18" charset="0"/>
              </a:rPr>
              <a:t>Theo </a:t>
            </a:r>
            <a:r>
              <a:rPr lang="en-US" sz="2000" dirty="0" err="1">
                <a:latin typeface="UTM Avo" panose="02040603050506020204" pitchFamily="18" charset="0"/>
                <a:cs typeface="Times New Roman" panose="02020603050405020304" pitchFamily="18" charset="0"/>
              </a:rPr>
              <a:t>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trong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mềm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soạn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thảo</a:t>
            </a:r>
            <a:endParaRPr lang="en-US" sz="2000" dirty="0">
              <a:latin typeface="UTM Avo" panose="02040603050506020204" pitchFamily="18" charset="0"/>
              <a:cs typeface="Times New Roman" panose="02020603050405020304" pitchFamily="18" charset="0"/>
            </a:endParaRPr>
          </a:p>
          <a:p>
            <a:pPr algn="ctr" defTabSz="342900">
              <a:lnSpc>
                <a:spcPct val="150000"/>
              </a:lnSpc>
            </a:pP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cách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nào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để</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soạn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thảo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các</a:t>
            </a:r>
            <a:endParaRPr lang="en-US" sz="2000" dirty="0">
              <a:latin typeface="UTM Avo" panose="02040603050506020204" pitchFamily="18" charset="0"/>
              <a:cs typeface="Times New Roman" panose="02020603050405020304" pitchFamily="18" charset="0"/>
            </a:endParaRPr>
          </a:p>
          <a:p>
            <a:pPr algn="ctr" defTabSz="342900">
              <a:lnSpc>
                <a:spcPct val="150000"/>
              </a:lnSpc>
            </a:pPr>
            <a:r>
              <a:rPr lang="en-US" sz="2000" dirty="0" err="1">
                <a:latin typeface="UTM Avo" panose="02040603050506020204" pitchFamily="18" charset="0"/>
                <a:cs typeface="Times New Roman" panose="02020603050405020304" pitchFamily="18" charset="0"/>
              </a:rPr>
              <a:t>phần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giống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nhau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không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phải</a:t>
            </a:r>
            <a:endParaRPr lang="en-US" sz="2000" dirty="0">
              <a:latin typeface="UTM Avo" panose="02040603050506020204" pitchFamily="18" charset="0"/>
              <a:cs typeface="Times New Roman" panose="02020603050405020304" pitchFamily="18" charset="0"/>
            </a:endParaRPr>
          </a:p>
          <a:p>
            <a:pPr algn="ctr" defTabSz="342900">
              <a:lnSpc>
                <a:spcPct val="150000"/>
              </a:lnSpc>
            </a:pPr>
            <a:r>
              <a:rPr lang="en-US" sz="2000" dirty="0" err="1">
                <a:latin typeface="UTM Avo" panose="02040603050506020204" pitchFamily="18" charset="0"/>
                <a:cs typeface="Times New Roman" panose="02020603050405020304" pitchFamily="18" charset="0"/>
              </a:rPr>
              <a:t>gõ</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nhiều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lần</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xmlns="" id="{BEF1B6C6-026F-4FB9-8D32-25D1F67CD14F}"/>
              </a:ext>
            </a:extLst>
          </p:cNvPr>
          <p:cNvSpPr/>
          <p:nvPr/>
        </p:nvSpPr>
        <p:spPr>
          <a:xfrm>
            <a:off x="1108932" y="927578"/>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22" name="Picture 21">
            <a:extLst>
              <a:ext uri="{FF2B5EF4-FFF2-40B4-BE49-F238E27FC236}">
                <a16:creationId xmlns:a16="http://schemas.microsoft.com/office/drawing/2014/main" xmlns="" id="{23C23F57-401E-4C15-8075-EC69D1031759}"/>
              </a:ext>
            </a:extLst>
          </p:cNvPr>
          <p:cNvPicPr>
            <a:picLocks noChangeAspect="1"/>
          </p:cNvPicPr>
          <p:nvPr/>
        </p:nvPicPr>
        <p:blipFill>
          <a:blip r:embed="rId6"/>
          <a:stretch>
            <a:fillRect/>
          </a:stretch>
        </p:blipFill>
        <p:spPr>
          <a:xfrm>
            <a:off x="11340432" y="1339064"/>
            <a:ext cx="521581" cy="460458"/>
          </a:xfrm>
          <a:prstGeom prst="rect">
            <a:avLst/>
          </a:prstGeom>
        </p:spPr>
      </p:pic>
      <p:grpSp>
        <p:nvGrpSpPr>
          <p:cNvPr id="9" name="Group 8"/>
          <p:cNvGrpSpPr/>
          <p:nvPr/>
        </p:nvGrpSpPr>
        <p:grpSpPr>
          <a:xfrm>
            <a:off x="1108932" y="2814275"/>
            <a:ext cx="2467645" cy="3536154"/>
            <a:chOff x="1108932" y="2637111"/>
            <a:chExt cx="2721246" cy="3899566"/>
          </a:xfrm>
        </p:grpSpPr>
        <p:pic>
          <p:nvPicPr>
            <p:cNvPr id="4" name="Picture 3"/>
            <p:cNvPicPr>
              <a:picLocks noChangeAspect="1"/>
            </p:cNvPicPr>
            <p:nvPr/>
          </p:nvPicPr>
          <p:blipFill rotWithShape="1">
            <a:blip r:embed="rId7"/>
            <a:srcRect l="4936" t="28392" r="3333"/>
            <a:stretch/>
          </p:blipFill>
          <p:spPr>
            <a:xfrm>
              <a:off x="1108932" y="3721395"/>
              <a:ext cx="2580565" cy="2815282"/>
            </a:xfrm>
            <a:prstGeom prst="rect">
              <a:avLst/>
            </a:prstGeom>
          </p:spPr>
        </p:pic>
        <p:pic>
          <p:nvPicPr>
            <p:cNvPr id="7" name="Picture 6"/>
            <p:cNvPicPr>
              <a:picLocks noChangeAspect="1"/>
            </p:cNvPicPr>
            <p:nvPr/>
          </p:nvPicPr>
          <p:blipFill rotWithShape="1">
            <a:blip r:embed="rId8"/>
            <a:srcRect l="3758" t="3665" r="-5449"/>
            <a:stretch/>
          </p:blipFill>
          <p:spPr>
            <a:xfrm>
              <a:off x="1111411" y="2637111"/>
              <a:ext cx="2718767" cy="3430676"/>
            </a:xfrm>
            <a:prstGeom prst="rect">
              <a:avLst/>
            </a:prstGeom>
          </p:spPr>
        </p:pic>
      </p:grpSp>
    </p:spTree>
    <p:extLst>
      <p:ext uri="{BB962C8B-B14F-4D97-AF65-F5344CB8AC3E}">
        <p14:creationId xmlns:p14="http://schemas.microsoft.com/office/powerpoint/2010/main" val="85339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par>
                                <p:cTn id="38" presetID="14" presetClass="entr" presetSubtype="1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randombar(horizontal)">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1E10EB54-4731-4DD5-8421-518086FEA3E2}"/>
              </a:ext>
            </a:extLst>
          </p:cNvPr>
          <p:cNvSpPr/>
          <p:nvPr/>
        </p:nvSpPr>
        <p:spPr>
          <a:xfrm>
            <a:off x="614526" y="292955"/>
            <a:ext cx="8211146" cy="738664"/>
          </a:xfrm>
          <a:prstGeom prst="rect">
            <a:avLst/>
          </a:prstGeom>
        </p:spPr>
        <p:txBody>
          <a:bodyPr wrap="square">
            <a:spAutoFit/>
          </a:bodyPr>
          <a:lstStyle/>
          <a:p>
            <a:pPr defTabSz="342900">
              <a:lnSpc>
                <a:spcPct val="150000"/>
              </a:lnSpc>
            </a:pPr>
            <a:r>
              <a:rPr lang="en-US" sz="2800" b="1" dirty="0">
                <a:solidFill>
                  <a:srgbClr val="F03C69"/>
                </a:solidFill>
                <a:latin typeface="SVN-SAF" panose="02040603050506020204" pitchFamily="18" charset="0"/>
                <a:cs typeface="Times New Roman" panose="02020603050405020304" pitchFamily="18" charset="0"/>
              </a:rPr>
              <a:t>1. Sao </a:t>
            </a:r>
            <a:r>
              <a:rPr lang="en-US" sz="2800" b="1" dirty="0" err="1">
                <a:solidFill>
                  <a:srgbClr val="F03C69"/>
                </a:solidFill>
                <a:latin typeface="SVN-SAF" panose="02040603050506020204" pitchFamily="18" charset="0"/>
                <a:cs typeface="Times New Roman" panose="02020603050405020304" pitchFamily="18" charset="0"/>
              </a:rPr>
              <a:t>chép</a:t>
            </a:r>
            <a:r>
              <a:rPr lang="en-US" sz="2800" b="1" dirty="0">
                <a:solidFill>
                  <a:srgbClr val="F03C69"/>
                </a:solidFill>
                <a:latin typeface="SVN-SAF" panose="02040603050506020204" pitchFamily="18" charset="0"/>
                <a:cs typeface="Times New Roman" panose="02020603050405020304" pitchFamily="18" charset="0"/>
              </a:rPr>
              <a:t>, di </a:t>
            </a:r>
            <a:r>
              <a:rPr lang="en-US" sz="2800" b="1" dirty="0" err="1">
                <a:solidFill>
                  <a:srgbClr val="F03C69"/>
                </a:solidFill>
                <a:latin typeface="SVN-SAF" panose="02040603050506020204" pitchFamily="18" charset="0"/>
                <a:cs typeface="Times New Roman" panose="02020603050405020304" pitchFamily="18" charset="0"/>
              </a:rPr>
              <a:t>chuyển</a:t>
            </a:r>
            <a:r>
              <a:rPr lang="en-US" sz="2800" b="1" dirty="0">
                <a:solidFill>
                  <a:srgbClr val="F03C69"/>
                </a:solidFill>
                <a:latin typeface="SVN-SAF" panose="02040603050506020204" pitchFamily="18" charset="0"/>
                <a:cs typeface="Times New Roman" panose="02020603050405020304" pitchFamily="18" charset="0"/>
              </a:rPr>
              <a:t> </a:t>
            </a:r>
            <a:r>
              <a:rPr lang="en-US" sz="2800" b="1" dirty="0" err="1">
                <a:solidFill>
                  <a:srgbClr val="F03C69"/>
                </a:solidFill>
                <a:latin typeface="SVN-SAF" panose="02040603050506020204" pitchFamily="18" charset="0"/>
                <a:cs typeface="Times New Roman" panose="02020603050405020304" pitchFamily="18" charset="0"/>
              </a:rPr>
              <a:t>một</a:t>
            </a:r>
            <a:r>
              <a:rPr lang="en-US" sz="2800" b="1" dirty="0">
                <a:solidFill>
                  <a:srgbClr val="F03C69"/>
                </a:solidFill>
                <a:latin typeface="SVN-SAF" panose="02040603050506020204" pitchFamily="18" charset="0"/>
                <a:cs typeface="Times New Roman" panose="02020603050405020304" pitchFamily="18" charset="0"/>
              </a:rPr>
              <a:t> </a:t>
            </a:r>
            <a:r>
              <a:rPr lang="en-US" sz="2800" b="1" dirty="0" err="1">
                <a:solidFill>
                  <a:srgbClr val="F03C69"/>
                </a:solidFill>
                <a:latin typeface="SVN-SAF" panose="02040603050506020204" pitchFamily="18" charset="0"/>
                <a:cs typeface="Times New Roman" panose="02020603050405020304" pitchFamily="18" charset="0"/>
              </a:rPr>
              <a:t>phần</a:t>
            </a:r>
            <a:r>
              <a:rPr lang="en-US" sz="2800" b="1" dirty="0">
                <a:solidFill>
                  <a:srgbClr val="F03C69"/>
                </a:solidFill>
                <a:latin typeface="SVN-SAF" panose="02040603050506020204" pitchFamily="18" charset="0"/>
                <a:cs typeface="Times New Roman" panose="02020603050405020304" pitchFamily="18" charset="0"/>
              </a:rPr>
              <a:t> </a:t>
            </a:r>
            <a:r>
              <a:rPr lang="en-US" sz="2800" b="1" dirty="0" err="1">
                <a:solidFill>
                  <a:srgbClr val="F03C69"/>
                </a:solidFill>
                <a:latin typeface="SVN-SAF" panose="02040603050506020204" pitchFamily="18" charset="0"/>
                <a:cs typeface="Times New Roman" panose="02020603050405020304" pitchFamily="18" charset="0"/>
              </a:rPr>
              <a:t>văn</a:t>
            </a:r>
            <a:r>
              <a:rPr lang="en-US" sz="2800" b="1" dirty="0">
                <a:solidFill>
                  <a:srgbClr val="F03C69"/>
                </a:solidFill>
                <a:latin typeface="SVN-SAF" panose="02040603050506020204" pitchFamily="18" charset="0"/>
                <a:cs typeface="Times New Roman" panose="02020603050405020304" pitchFamily="18" charset="0"/>
              </a:rPr>
              <a:t> </a:t>
            </a:r>
            <a:r>
              <a:rPr lang="en-US" sz="2800" b="1" dirty="0" err="1">
                <a:solidFill>
                  <a:srgbClr val="F03C69"/>
                </a:solidFill>
                <a:latin typeface="SVN-SAF" panose="02040603050506020204" pitchFamily="18" charset="0"/>
                <a:cs typeface="Times New Roman" panose="02020603050405020304" pitchFamily="18" charset="0"/>
              </a:rPr>
              <a:t>bản</a:t>
            </a:r>
            <a:endParaRPr lang="vi-VN" sz="2800" b="1" dirty="0">
              <a:solidFill>
                <a:srgbClr val="F03C69"/>
              </a:solidFill>
              <a:cs typeface="Times New Roman" panose="02020603050405020304" pitchFamily="18" charset="0"/>
            </a:endParaRPr>
          </a:p>
        </p:txBody>
      </p:sp>
      <p:sp>
        <p:nvSpPr>
          <p:cNvPr id="27" name="Rectangle 26">
            <a:extLst>
              <a:ext uri="{FF2B5EF4-FFF2-40B4-BE49-F238E27FC236}">
                <a16:creationId xmlns:a16="http://schemas.microsoft.com/office/drawing/2014/main" xmlns="" id="{39558349-1F9F-48F3-830E-5BABDBF449D9}"/>
              </a:ext>
            </a:extLst>
          </p:cNvPr>
          <p:cNvSpPr/>
          <p:nvPr/>
        </p:nvSpPr>
        <p:spPr>
          <a:xfrm>
            <a:off x="1138861" y="1200571"/>
            <a:ext cx="9537500" cy="1938992"/>
          </a:xfrm>
          <a:prstGeom prst="rect">
            <a:avLst/>
          </a:prstGeom>
        </p:spPr>
        <p:txBody>
          <a:bodyPr wrap="square">
            <a:spAutoFit/>
          </a:bodyPr>
          <a:lstStyle/>
          <a:p>
            <a:pPr algn="just" defTabSz="342900">
              <a:lnSpc>
                <a:spcPct val="150000"/>
              </a:lnSpc>
            </a:pP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Khi soạn thảo văn bản trên máy tính có những phần văn bản lặp lại, em chỉ cần gõ một lần rồi sao chép để có những phần giống nhau mà không cần gõ lại.</a:t>
            </a:r>
          </a:p>
          <a:p>
            <a:pPr algn="just" defTabSz="342900">
              <a:lnSpc>
                <a:spcPct val="150000"/>
              </a:lnSpc>
            </a:pPr>
            <a:r>
              <a:rPr lang="vi-VN" sz="2000" dirty="0">
                <a:latin typeface="UTM Avo" panose="02040603050506020204" pitchFamily="18" charset="0"/>
                <a:cs typeface="Times New Roman" panose="02020603050405020304" pitchFamily="18" charset="0"/>
              </a:rPr>
              <a:t>Ví dụ: Câu </a:t>
            </a:r>
            <a:r>
              <a:rPr lang="vi-VN" sz="2000" dirty="0">
                <a:solidFill>
                  <a:schemeClr val="accent2">
                    <a:lumMod val="50000"/>
                  </a:schemeClr>
                </a:solidFill>
                <a:latin typeface="UTM Avo" panose="02040603050506020204" pitchFamily="18" charset="0"/>
                <a:cs typeface="Times New Roman" panose="02020603050405020304" pitchFamily="18" charset="0"/>
              </a:rPr>
              <a:t>Trăng ơi... từ đâu đến? </a:t>
            </a:r>
            <a:r>
              <a:rPr lang="vi-VN" sz="2000" dirty="0">
                <a:latin typeface="UTM Avo" panose="02040603050506020204" pitchFamily="18" charset="0"/>
                <a:cs typeface="Times New Roman" panose="02020603050405020304" pitchFamily="18" charset="0"/>
              </a:rPr>
              <a:t>ở bài thơ trên được lặp lại nhiều lần, em có thể sử dụng thao tác sao chép để soạn thảo nhanh hơn.</a:t>
            </a:r>
          </a:p>
        </p:txBody>
      </p:sp>
      <p:pic>
        <p:nvPicPr>
          <p:cNvPr id="23" name="Picture 22">
            <a:extLst>
              <a:ext uri="{FF2B5EF4-FFF2-40B4-BE49-F238E27FC236}">
                <a16:creationId xmlns:a16="http://schemas.microsoft.com/office/drawing/2014/main" xmlns="" id="{29FE8D73-EEBA-4A68-839D-0413B27904D5}"/>
              </a:ext>
            </a:extLst>
          </p:cNvPr>
          <p:cNvPicPr>
            <a:picLocks noChangeAspect="1"/>
          </p:cNvPicPr>
          <p:nvPr/>
        </p:nvPicPr>
        <p:blipFill>
          <a:blip r:embed="rId2"/>
          <a:stretch>
            <a:fillRect/>
          </a:stretch>
        </p:blipFill>
        <p:spPr>
          <a:xfrm>
            <a:off x="1085530" y="1158292"/>
            <a:ext cx="689218" cy="653278"/>
          </a:xfrm>
          <a:prstGeom prst="rect">
            <a:avLst/>
          </a:prstGeom>
        </p:spPr>
      </p:pic>
      <p:pic>
        <p:nvPicPr>
          <p:cNvPr id="4" name="Picture 3"/>
          <p:cNvPicPr>
            <a:picLocks noChangeAspect="1"/>
          </p:cNvPicPr>
          <p:nvPr/>
        </p:nvPicPr>
        <p:blipFill>
          <a:blip r:embed="rId3"/>
          <a:stretch>
            <a:fillRect/>
          </a:stretch>
        </p:blipFill>
        <p:spPr>
          <a:xfrm>
            <a:off x="614526" y="3402956"/>
            <a:ext cx="10982279" cy="2734364"/>
          </a:xfrm>
          <a:prstGeom prst="rect">
            <a:avLst/>
          </a:prstGeom>
        </p:spPr>
      </p:pic>
    </p:spTree>
    <p:extLst>
      <p:ext uri="{BB962C8B-B14F-4D97-AF65-F5344CB8AC3E}">
        <p14:creationId xmlns:p14="http://schemas.microsoft.com/office/powerpoint/2010/main" val="2861670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70DA43EF-4FDA-4CA6-88C0-2BCCF27C1E7C}"/>
              </a:ext>
            </a:extLst>
          </p:cNvPr>
          <p:cNvSpPr/>
          <p:nvPr/>
        </p:nvSpPr>
        <p:spPr>
          <a:xfrm>
            <a:off x="689174" y="642457"/>
            <a:ext cx="10875909" cy="1420261"/>
          </a:xfrm>
          <a:prstGeom prst="rect">
            <a:avLst/>
          </a:prstGeom>
        </p:spPr>
        <p:txBody>
          <a:bodyPr wrap="square">
            <a:spAutoFit/>
          </a:bodyPr>
          <a:lstStyle/>
          <a:p>
            <a:pPr algn="just" defTabSz="342900">
              <a:lnSpc>
                <a:spcPct val="150000"/>
              </a:lnSpc>
            </a:pP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Có những trường hợp phần văn bản để ở vị trí chưa hợp lí, em có thể di chuyển phần văn bản đó đến vị trí hợp lí mà không cần phải gõ lại.</a:t>
            </a:r>
          </a:p>
          <a:p>
            <a:pPr algn="just" defTabSz="342900">
              <a:lnSpc>
                <a:spcPct val="150000"/>
              </a:lnSpc>
            </a:pPr>
            <a:r>
              <a:rPr lang="vi-VN" sz="2000" dirty="0">
                <a:latin typeface="UTM Avo" panose="02040603050506020204" pitchFamily="18" charset="0"/>
                <a:cs typeface="Times New Roman" panose="02020603050405020304" pitchFamily="18" charset="0"/>
              </a:rPr>
              <a:t>Ví dụ, di chuyển phần văn bản (</a:t>
            </a:r>
            <a:r>
              <a:rPr lang="vi-VN" sz="2000" dirty="0">
                <a:solidFill>
                  <a:srgbClr val="FF6600"/>
                </a:solidFill>
                <a:latin typeface="UTM Avo" panose="02040603050506020204" pitchFamily="18" charset="0"/>
                <a:cs typeface="Times New Roman" panose="02020603050405020304" pitchFamily="18" charset="0"/>
              </a:rPr>
              <a:t>Theo Trần Đăng Khoa</a:t>
            </a:r>
            <a:r>
              <a:rPr lang="vi-VN" sz="2000" dirty="0">
                <a:latin typeface="UTM Avo" panose="02040603050506020204" pitchFamily="18" charset="0"/>
                <a:cs typeface="Times New Roman" panose="02020603050405020304" pitchFamily="18" charset="0"/>
              </a:rPr>
              <a:t>) đến vị trí cuối đoạn thơ.</a:t>
            </a:r>
          </a:p>
        </p:txBody>
      </p:sp>
      <p:pic>
        <p:nvPicPr>
          <p:cNvPr id="12" name="Picture 11">
            <a:extLst>
              <a:ext uri="{FF2B5EF4-FFF2-40B4-BE49-F238E27FC236}">
                <a16:creationId xmlns:a16="http://schemas.microsoft.com/office/drawing/2014/main" xmlns="" id="{2E891238-6435-48D1-B478-6DB71474D0F1}"/>
              </a:ext>
            </a:extLst>
          </p:cNvPr>
          <p:cNvPicPr>
            <a:picLocks noChangeAspect="1"/>
          </p:cNvPicPr>
          <p:nvPr/>
        </p:nvPicPr>
        <p:blipFill>
          <a:blip r:embed="rId2"/>
          <a:stretch>
            <a:fillRect/>
          </a:stretch>
        </p:blipFill>
        <p:spPr>
          <a:xfrm>
            <a:off x="344565" y="475160"/>
            <a:ext cx="689218" cy="653278"/>
          </a:xfrm>
          <a:prstGeom prst="rect">
            <a:avLst/>
          </a:prstGeom>
        </p:spPr>
      </p:pic>
      <p:grpSp>
        <p:nvGrpSpPr>
          <p:cNvPr id="10" name="Group 9"/>
          <p:cNvGrpSpPr/>
          <p:nvPr/>
        </p:nvGrpSpPr>
        <p:grpSpPr>
          <a:xfrm>
            <a:off x="1643606" y="2627453"/>
            <a:ext cx="9238529" cy="3180549"/>
            <a:chOff x="1867382" y="2324793"/>
            <a:chExt cx="8713810" cy="2858176"/>
          </a:xfrm>
        </p:grpSpPr>
        <p:sp>
          <p:nvSpPr>
            <p:cNvPr id="4" name="Rectangle 3"/>
            <p:cNvSpPr/>
            <p:nvPr/>
          </p:nvSpPr>
          <p:spPr>
            <a:xfrm>
              <a:off x="1867382" y="2324793"/>
              <a:ext cx="2924537" cy="2031325"/>
            </a:xfrm>
            <a:prstGeom prst="rect">
              <a:avLst/>
            </a:prstGeom>
          </p:spPr>
          <p:txBody>
            <a:bodyPr wrap="square">
              <a:spAutoFit/>
            </a:bodyPr>
            <a:lstStyle/>
            <a:p>
              <a:r>
                <a:rPr lang="vi-VN" dirty="0">
                  <a:latin typeface="UTM Avo" panose="02040603050506020204" pitchFamily="18" charset="0"/>
                  <a:cs typeface="Times New Roman" panose="02020603050405020304" pitchFamily="18" charset="0"/>
                </a:rPr>
                <a:t>Trăng ơi... từ đâu đến?</a:t>
              </a:r>
            </a:p>
            <a:p>
              <a:r>
                <a:rPr lang="vi-VN" dirty="0">
                  <a:solidFill>
                    <a:schemeClr val="accent6"/>
                  </a:solidFill>
                  <a:latin typeface="UTM Avo" panose="02040603050506020204" pitchFamily="18" charset="0"/>
                  <a:cs typeface="Times New Roman" panose="02020603050405020304" pitchFamily="18" charset="0"/>
                </a:rPr>
                <a:t>(Theo Trần Đăng Khoa)</a:t>
              </a:r>
            </a:p>
            <a:p>
              <a:endParaRPr lang="vi-VN" dirty="0">
                <a:latin typeface="UTM Avo" panose="02040603050506020204" pitchFamily="18" charset="0"/>
                <a:cs typeface="Times New Roman" panose="02020603050405020304" pitchFamily="18" charset="0"/>
              </a:endParaRPr>
            </a:p>
            <a:p>
              <a:r>
                <a:rPr lang="vi-VN" dirty="0">
                  <a:latin typeface="UTM Avo" panose="02040603050506020204" pitchFamily="18" charset="0"/>
                  <a:cs typeface="Times New Roman" panose="02020603050405020304" pitchFamily="18" charset="0"/>
                </a:rPr>
                <a:t>Trăng ơi... từ đâu đến?</a:t>
              </a:r>
            </a:p>
            <a:p>
              <a:r>
                <a:rPr lang="vi-VN" dirty="0">
                  <a:latin typeface="UTM Avo" panose="02040603050506020204" pitchFamily="18" charset="0"/>
                  <a:cs typeface="Times New Roman" panose="02020603050405020304" pitchFamily="18" charset="0"/>
                </a:rPr>
                <a:t>Hay từ cánh rừng xa</a:t>
              </a:r>
            </a:p>
            <a:p>
              <a:r>
                <a:rPr lang="vi-VN" dirty="0">
                  <a:latin typeface="UTM Avo" panose="02040603050506020204" pitchFamily="18" charset="0"/>
                  <a:cs typeface="Times New Roman" panose="02020603050405020304" pitchFamily="18" charset="0"/>
                </a:rPr>
                <a:t>Trăng hồng như quả chín</a:t>
              </a:r>
            </a:p>
            <a:p>
              <a:r>
                <a:rPr lang="vi-VN" dirty="0">
                  <a:latin typeface="UTM Avo" panose="02040603050506020204" pitchFamily="18" charset="0"/>
                  <a:cs typeface="Times New Roman" panose="02020603050405020304" pitchFamily="18" charset="0"/>
                </a:rPr>
                <a:t>Lửng lơ lên trước nhà.</a:t>
              </a:r>
            </a:p>
          </p:txBody>
        </p:sp>
        <p:sp>
          <p:nvSpPr>
            <p:cNvPr id="15" name="Rectangle 14"/>
            <p:cNvSpPr/>
            <p:nvPr/>
          </p:nvSpPr>
          <p:spPr>
            <a:xfrm>
              <a:off x="7083708" y="2324793"/>
              <a:ext cx="3497484" cy="2585323"/>
            </a:xfrm>
            <a:prstGeom prst="rect">
              <a:avLst/>
            </a:prstGeom>
          </p:spPr>
          <p:txBody>
            <a:bodyPr wrap="square">
              <a:spAutoFit/>
            </a:bodyPr>
            <a:lstStyle/>
            <a:p>
              <a:r>
                <a:rPr lang="vi-VN" dirty="0">
                  <a:latin typeface="UTM Avo" panose="02040603050506020204" pitchFamily="18" charset="0"/>
                  <a:cs typeface="Times New Roman" panose="02020603050405020304" pitchFamily="18" charset="0"/>
                </a:rPr>
                <a:t>Trăng ơi... từ đâu đến?</a:t>
              </a:r>
            </a:p>
            <a:p>
              <a:endParaRPr lang="vi-VN" dirty="0">
                <a:latin typeface="UTM Avo" panose="02040603050506020204" pitchFamily="18" charset="0"/>
                <a:cs typeface="Times New Roman" panose="02020603050405020304" pitchFamily="18" charset="0"/>
              </a:endParaRPr>
            </a:p>
            <a:p>
              <a:r>
                <a:rPr lang="vi-VN" dirty="0">
                  <a:latin typeface="UTM Avo" panose="02040603050506020204" pitchFamily="18" charset="0"/>
                  <a:cs typeface="Times New Roman" panose="02020603050405020304" pitchFamily="18" charset="0"/>
                </a:rPr>
                <a:t>Trăng ơi... từ đâu đến?</a:t>
              </a:r>
            </a:p>
            <a:p>
              <a:r>
                <a:rPr lang="vi-VN" dirty="0">
                  <a:latin typeface="UTM Avo" panose="02040603050506020204" pitchFamily="18" charset="0"/>
                  <a:cs typeface="Times New Roman" panose="02020603050405020304" pitchFamily="18" charset="0"/>
                </a:rPr>
                <a:t>Hay từ cánh rừng xa</a:t>
              </a:r>
            </a:p>
            <a:p>
              <a:r>
                <a:rPr lang="vi-VN" dirty="0">
                  <a:latin typeface="UTM Avo" panose="02040603050506020204" pitchFamily="18" charset="0"/>
                  <a:cs typeface="Times New Roman" panose="02020603050405020304" pitchFamily="18" charset="0"/>
                </a:rPr>
                <a:t>Trăng hồng như quả chín</a:t>
              </a:r>
            </a:p>
            <a:p>
              <a:r>
                <a:rPr lang="vi-VN" dirty="0">
                  <a:latin typeface="UTM Avo" panose="02040603050506020204" pitchFamily="18" charset="0"/>
                  <a:cs typeface="Times New Roman" panose="02020603050405020304" pitchFamily="18" charset="0"/>
                </a:rPr>
                <a:t>Lửng lơ lên trước nhà.</a:t>
              </a:r>
            </a:p>
            <a:p>
              <a:endParaRPr lang="vi-VN" dirty="0">
                <a:latin typeface="UTM Avo" panose="02040603050506020204" pitchFamily="18" charset="0"/>
                <a:cs typeface="Times New Roman" panose="02020603050405020304" pitchFamily="18" charset="0"/>
              </a:endParaRPr>
            </a:p>
            <a:p>
              <a:r>
                <a:rPr lang="vi-VN" dirty="0">
                  <a:solidFill>
                    <a:schemeClr val="accent6"/>
                  </a:solidFill>
                  <a:latin typeface="UTM Avo" panose="02040603050506020204" pitchFamily="18" charset="0"/>
                  <a:cs typeface="Times New Roman" panose="02020603050405020304" pitchFamily="18" charset="0"/>
                </a:rPr>
                <a:t>(Theo Trần Đăng Khoa)</a:t>
              </a:r>
            </a:p>
            <a:p>
              <a:endParaRPr lang="vi-VN" dirty="0">
                <a:latin typeface="UTM Avo" panose="02040603050506020204" pitchFamily="18" charset="0"/>
                <a:cs typeface="Times New Roman" panose="02020603050405020304" pitchFamily="18" charset="0"/>
              </a:endParaRPr>
            </a:p>
          </p:txBody>
        </p:sp>
        <p:cxnSp>
          <p:nvCxnSpPr>
            <p:cNvPr id="6" name="Straight Arrow Connector 5"/>
            <p:cNvCxnSpPr/>
            <p:nvPr/>
          </p:nvCxnSpPr>
          <p:spPr>
            <a:xfrm>
              <a:off x="4244882" y="2777954"/>
              <a:ext cx="2720868" cy="1398306"/>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591308" y="4782859"/>
              <a:ext cx="4886444" cy="400110"/>
            </a:xfrm>
            <a:prstGeom prst="rect">
              <a:avLst/>
            </a:prstGeom>
          </p:spPr>
          <p:txBody>
            <a:bodyPr wrap="square">
              <a:spAutoFit/>
            </a:bodyPr>
            <a:lstStyle/>
            <a:p>
              <a:r>
                <a:rPr lang="vi-VN" sz="2000" b="1" dirty="0">
                  <a:latin typeface="UTM Avo" panose="02040603050506020204" pitchFamily="18" charset="0"/>
                  <a:cs typeface="Times New Roman" panose="02020603050405020304" pitchFamily="18" charset="0"/>
                </a:rPr>
                <a:t>Hình 45</a:t>
              </a:r>
              <a:r>
                <a:rPr lang="vi-VN" sz="2000" dirty="0">
                  <a:latin typeface="UTM Avo" panose="02040603050506020204" pitchFamily="18" charset="0"/>
                  <a:cs typeface="Times New Roman" panose="02020603050405020304" pitchFamily="18" charset="0"/>
                </a:rPr>
                <a:t>. </a:t>
              </a:r>
              <a:r>
                <a:rPr lang="vi-VN" sz="2000" i="1" dirty="0">
                  <a:latin typeface="UTM Avo" panose="02040603050506020204" pitchFamily="18" charset="0"/>
                  <a:cs typeface="Times New Roman" panose="02020603050405020304" pitchFamily="18" charset="0"/>
                </a:rPr>
                <a:t>Di chuyển văn bản đến vị trí mới</a:t>
              </a:r>
            </a:p>
          </p:txBody>
        </p:sp>
      </p:grpSp>
    </p:spTree>
    <p:extLst>
      <p:ext uri="{BB962C8B-B14F-4D97-AF65-F5344CB8AC3E}">
        <p14:creationId xmlns:p14="http://schemas.microsoft.com/office/powerpoint/2010/main" val="3982420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5F49C9A-AC8D-425D-A924-C40644073EA6}"/>
              </a:ext>
            </a:extLst>
          </p:cNvPr>
          <p:cNvSpPr/>
          <p:nvPr/>
        </p:nvSpPr>
        <p:spPr>
          <a:xfrm>
            <a:off x="852793" y="747720"/>
            <a:ext cx="10300720" cy="1938992"/>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Trong hình 43, hình ảnh ánh trăng đã được chèn vào văn bản để minh họa cho bài thơ trăng ơi từ đâu đến tương tự như tạo bài trình chiếu em có thể chèn hình ảnh phù hợp để văn bản thêm sinh động và hấp dẫn các thao tác chèn hình ảnh trong phần mềm soạn thảo văn bản sẽ được hướng dẫn trong các phần thực hành</a:t>
            </a:r>
          </a:p>
        </p:txBody>
      </p:sp>
      <p:grpSp>
        <p:nvGrpSpPr>
          <p:cNvPr id="11" name="Group 10"/>
          <p:cNvGrpSpPr/>
          <p:nvPr/>
        </p:nvGrpSpPr>
        <p:grpSpPr>
          <a:xfrm>
            <a:off x="606490" y="3025191"/>
            <a:ext cx="10879493" cy="2287589"/>
            <a:chOff x="1391846" y="2718172"/>
            <a:chExt cx="10576144" cy="2287589"/>
          </a:xfrm>
        </p:grpSpPr>
        <p:sp>
          <p:nvSpPr>
            <p:cNvPr id="2" name="Rounded Rectangle 1"/>
            <p:cNvSpPr/>
            <p:nvPr/>
          </p:nvSpPr>
          <p:spPr>
            <a:xfrm>
              <a:off x="1889098" y="3061214"/>
              <a:ext cx="9601296" cy="1944547"/>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14">
              <a:extLst>
                <a:ext uri="{FF2B5EF4-FFF2-40B4-BE49-F238E27FC236}">
                  <a16:creationId xmlns:a16="http://schemas.microsoft.com/office/drawing/2014/main" xmlns="" id="{FC8A4868-8B0A-46FD-93E0-B344D9CAB44A}"/>
                </a:ext>
              </a:extLst>
            </p:cNvPr>
            <p:cNvSpPr/>
            <p:nvPr/>
          </p:nvSpPr>
          <p:spPr>
            <a:xfrm>
              <a:off x="1739375" y="2873561"/>
              <a:ext cx="9566473" cy="1889360"/>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xmlns="" id="{04509FB5-EBB3-41FB-9083-F59742CC164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81558" y="2718172"/>
              <a:ext cx="1000695" cy="883997"/>
            </a:xfrm>
            <a:prstGeom prst="rect">
              <a:avLst/>
            </a:prstGeom>
          </p:spPr>
        </p:pic>
        <p:sp>
          <p:nvSpPr>
            <p:cNvPr id="38" name="Rectangle 37">
              <a:extLst>
                <a:ext uri="{FF2B5EF4-FFF2-40B4-BE49-F238E27FC236}">
                  <a16:creationId xmlns:a16="http://schemas.microsoft.com/office/drawing/2014/main" xmlns="" id="{C7B97D61-2F74-4522-A021-CE215EC84AB0}"/>
                </a:ext>
              </a:extLst>
            </p:cNvPr>
            <p:cNvSpPr/>
            <p:nvPr/>
          </p:nvSpPr>
          <p:spPr>
            <a:xfrm>
              <a:off x="1391846" y="2941078"/>
              <a:ext cx="10576144" cy="1754326"/>
            </a:xfrm>
            <a:prstGeom prst="rect">
              <a:avLst/>
            </a:prstGeom>
          </p:spPr>
          <p:txBody>
            <a:bodyPr wrap="square">
              <a:spAutoFit/>
            </a:bodyPr>
            <a:lstStyle/>
            <a:p>
              <a:pPr algn="ctr" defTabSz="342900">
                <a:lnSpc>
                  <a:spcPct val="150000"/>
                </a:lnSpc>
              </a:pPr>
              <a:r>
                <a:rPr lang="vi-VN" sz="2400" b="1" dirty="0">
                  <a:solidFill>
                    <a:srgbClr val="F03C69"/>
                  </a:solidFill>
                  <a:latin typeface="UTM Avo" panose="02040603050506020204" pitchFamily="18" charset="0"/>
                  <a:cs typeface="Times New Roman" panose="02020603050405020304" pitchFamily="18" charset="0"/>
                </a:rPr>
                <a:t>Em có thể sử dụng các thao tác sao chép, di chuyển một phần</a:t>
              </a:r>
            </a:p>
            <a:p>
              <a:pPr algn="ctr" defTabSz="342900">
                <a:lnSpc>
                  <a:spcPct val="150000"/>
                </a:lnSpc>
              </a:pPr>
              <a:r>
                <a:rPr lang="vi-VN" sz="2400" b="1" dirty="0">
                  <a:solidFill>
                    <a:srgbClr val="F03C69"/>
                  </a:solidFill>
                  <a:latin typeface="UTM Avo" panose="02040603050506020204" pitchFamily="18" charset="0"/>
                  <a:cs typeface="Times New Roman" panose="02020603050405020304" pitchFamily="18" charset="0"/>
                </a:rPr>
                <a:t>văn bản để soạn thảo nhanh và hợp lí. Em cũng có thể chèn</a:t>
              </a:r>
            </a:p>
            <a:p>
              <a:pPr algn="ctr" defTabSz="342900">
                <a:lnSpc>
                  <a:spcPct val="150000"/>
                </a:lnSpc>
              </a:pPr>
              <a:r>
                <a:rPr lang="vi-VN" sz="2400" b="1" dirty="0">
                  <a:solidFill>
                    <a:srgbClr val="F03C69"/>
                  </a:solidFill>
                  <a:latin typeface="UTM Avo" panose="02040603050506020204" pitchFamily="18" charset="0"/>
                  <a:cs typeface="Times New Roman" panose="02020603050405020304" pitchFamily="18" charset="0"/>
                </a:rPr>
                <a:t>thêm hình để văn bản sinh động và hấp dẫn hơn.</a:t>
              </a:r>
            </a:p>
          </p:txBody>
        </p:sp>
      </p:grpSp>
    </p:spTree>
    <p:extLst>
      <p:ext uri="{BB962C8B-B14F-4D97-AF65-F5344CB8AC3E}">
        <p14:creationId xmlns:p14="http://schemas.microsoft.com/office/powerpoint/2010/main" val="4136617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5F49C9A-AC8D-425D-A924-C40644073EA6}"/>
              </a:ext>
            </a:extLst>
          </p:cNvPr>
          <p:cNvSpPr/>
          <p:nvPr/>
        </p:nvSpPr>
        <p:spPr>
          <a:xfrm>
            <a:off x="1333427" y="566317"/>
            <a:ext cx="9751340" cy="577787"/>
          </a:xfrm>
          <a:prstGeom prst="rect">
            <a:avLst/>
          </a:prstGeom>
        </p:spPr>
        <p:txBody>
          <a:bodyPr wrap="square">
            <a:spAutoFit/>
          </a:bodyPr>
          <a:lstStyle/>
          <a:p>
            <a:pPr algn="just" defTabSz="342900">
              <a:lnSpc>
                <a:spcPct val="150000"/>
              </a:lnSpc>
            </a:pPr>
            <a:r>
              <a:rPr lang="en-US" sz="2400" dirty="0" err="1">
                <a:latin typeface="UTM Avo" panose="02040603050506020204" pitchFamily="18" charset="0"/>
                <a:cs typeface="Times New Roman" panose="02020603050405020304" pitchFamily="18" charset="0"/>
              </a:rPr>
              <a:t>Hãy</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ghép</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mỗi</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thao</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tác</a:t>
            </a:r>
            <a:r>
              <a:rPr lang="en-US" sz="2400" dirty="0">
                <a:latin typeface="UTM Avo" panose="02040603050506020204" pitchFamily="18" charset="0"/>
                <a:cs typeface="Times New Roman" panose="02020603050405020304" pitchFamily="18" charset="0"/>
              </a:rPr>
              <a:t> ở </a:t>
            </a:r>
            <a:r>
              <a:rPr lang="en-US" sz="2400" dirty="0" err="1">
                <a:latin typeface="UTM Avo" panose="02040603050506020204" pitchFamily="18" charset="0"/>
                <a:cs typeface="Times New Roman" panose="02020603050405020304" pitchFamily="18" charset="0"/>
              </a:rPr>
              <a:t>cột</a:t>
            </a:r>
            <a:r>
              <a:rPr lang="en-US" sz="2400" dirty="0">
                <a:latin typeface="UTM Avo" panose="02040603050506020204" pitchFamily="18" charset="0"/>
                <a:cs typeface="Times New Roman" panose="02020603050405020304" pitchFamily="18" charset="0"/>
              </a:rPr>
              <a:t> A </a:t>
            </a:r>
            <a:r>
              <a:rPr lang="en-US" sz="2400" dirty="0" err="1">
                <a:latin typeface="UTM Avo" panose="02040603050506020204" pitchFamily="18" charset="0"/>
                <a:cs typeface="Times New Roman" panose="02020603050405020304" pitchFamily="18" charset="0"/>
              </a:rPr>
              <a:t>với</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một</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mô</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tả</a:t>
            </a:r>
            <a:r>
              <a:rPr lang="en-US" sz="2400" dirty="0">
                <a:latin typeface="UTM Avo" panose="02040603050506020204" pitchFamily="18" charset="0"/>
                <a:cs typeface="Times New Roman" panose="02020603050405020304" pitchFamily="18" charset="0"/>
              </a:rPr>
              <a:t> ở </a:t>
            </a:r>
            <a:r>
              <a:rPr lang="en-US" sz="2400" dirty="0" err="1">
                <a:latin typeface="UTM Avo" panose="02040603050506020204" pitchFamily="18" charset="0"/>
                <a:cs typeface="Times New Roman" panose="02020603050405020304" pitchFamily="18" charset="0"/>
              </a:rPr>
              <a:t>cột</a:t>
            </a:r>
            <a:r>
              <a:rPr lang="en-US" sz="2400" dirty="0">
                <a:latin typeface="UTM Avo" panose="02040603050506020204" pitchFamily="18" charset="0"/>
                <a:cs typeface="Times New Roman" panose="02020603050405020304" pitchFamily="18" charset="0"/>
              </a:rPr>
              <a:t> B </a:t>
            </a:r>
            <a:r>
              <a:rPr lang="en-US" sz="2400" dirty="0" err="1">
                <a:latin typeface="UTM Avo" panose="02040603050506020204" pitchFamily="18" charset="0"/>
                <a:cs typeface="Times New Roman" panose="02020603050405020304" pitchFamily="18" charset="0"/>
              </a:rPr>
              <a:t>cho</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phù</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hợp</a:t>
            </a:r>
            <a:r>
              <a:rPr lang="en-US" sz="2400" dirty="0">
                <a:latin typeface="UTM Avo" panose="02040603050506020204" pitchFamily="18" charset="0"/>
                <a:cs typeface="Times New Roman" panose="02020603050405020304" pitchFamily="18" charset="0"/>
              </a:rPr>
              <a:t>.</a:t>
            </a:r>
            <a:endParaRPr lang="vi-VN" sz="2400" dirty="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B12C4231-EEA8-41CB-BCA6-CBCD7D8379B8}"/>
              </a:ext>
            </a:extLst>
          </p:cNvPr>
          <p:cNvPicPr>
            <a:picLocks noChangeAspect="1"/>
          </p:cNvPicPr>
          <p:nvPr/>
        </p:nvPicPr>
        <p:blipFill>
          <a:blip r:embed="rId2"/>
          <a:stretch>
            <a:fillRect/>
          </a:stretch>
        </p:blipFill>
        <p:spPr>
          <a:xfrm>
            <a:off x="350362" y="366329"/>
            <a:ext cx="983065" cy="96782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261682880"/>
              </p:ext>
            </p:extLst>
          </p:nvPr>
        </p:nvGraphicFramePr>
        <p:xfrm>
          <a:off x="1333427" y="1489373"/>
          <a:ext cx="9525965" cy="2727382"/>
        </p:xfrm>
        <a:graphic>
          <a:graphicData uri="http://schemas.openxmlformats.org/drawingml/2006/table">
            <a:tbl>
              <a:tblPr firstRow="1" bandRow="1">
                <a:tableStyleId>{912C8C85-51F0-491E-9774-3900AFEF0FD7}</a:tableStyleId>
              </a:tblPr>
              <a:tblGrid>
                <a:gridCol w="2541828">
                  <a:extLst>
                    <a:ext uri="{9D8B030D-6E8A-4147-A177-3AD203B41FA5}">
                      <a16:colId xmlns:a16="http://schemas.microsoft.com/office/drawing/2014/main" xmlns="" val="222722556"/>
                    </a:ext>
                  </a:extLst>
                </a:gridCol>
                <a:gridCol w="6984137">
                  <a:extLst>
                    <a:ext uri="{9D8B030D-6E8A-4147-A177-3AD203B41FA5}">
                      <a16:colId xmlns:a16="http://schemas.microsoft.com/office/drawing/2014/main" xmlns="" val="2566349052"/>
                    </a:ext>
                  </a:extLst>
                </a:gridCol>
              </a:tblGrid>
              <a:tr h="662651">
                <a:tc>
                  <a:txBody>
                    <a:bodyPr/>
                    <a:lstStyle/>
                    <a:p>
                      <a:pPr algn="ctr"/>
                      <a:r>
                        <a:rPr lang="vi-VN" sz="2400" dirty="0">
                          <a:solidFill>
                            <a:schemeClr val="tx1"/>
                          </a:solidFill>
                          <a:latin typeface="UTM Avo" panose="02040603050506020204"/>
                        </a:rPr>
                        <a:t>A</a:t>
                      </a:r>
                      <a:endParaRPr lang="en-US" sz="2400" dirty="0">
                        <a:solidFill>
                          <a:schemeClr val="tx1"/>
                        </a:solidFill>
                        <a:latin typeface="UTM Avo" panose="02040603050506020204"/>
                      </a:endParaRPr>
                    </a:p>
                  </a:txBody>
                  <a:tcP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400" dirty="0">
                          <a:solidFill>
                            <a:schemeClr val="tx1"/>
                          </a:solidFill>
                          <a:latin typeface="UTM Avo" panose="02040603050506020204"/>
                        </a:rPr>
                        <a:t>B</a:t>
                      </a:r>
                      <a:endParaRPr lang="en-US" sz="2400" dirty="0">
                        <a:solidFill>
                          <a:schemeClr val="tx1"/>
                        </a:solidFill>
                        <a:latin typeface="UTM Avo" panose="02040603050506020204"/>
                      </a:endParaRPr>
                    </a:p>
                  </a:txBody>
                  <a:tcPr>
                    <a:solidFill>
                      <a:schemeClr val="accent6">
                        <a:lumMod val="20000"/>
                        <a:lumOff val="80000"/>
                      </a:schemeClr>
                    </a:solidFill>
                  </a:tcPr>
                </a:tc>
                <a:extLst>
                  <a:ext uri="{0D108BD9-81ED-4DB2-BD59-A6C34878D82A}">
                    <a16:rowId xmlns:a16="http://schemas.microsoft.com/office/drawing/2014/main" xmlns="" val="1240500247"/>
                  </a:ext>
                </a:extLst>
              </a:tr>
              <a:tr h="662651">
                <a:tc>
                  <a:txBody>
                    <a:bodyPr/>
                    <a:lstStyle/>
                    <a:p>
                      <a:r>
                        <a:rPr lang="vi-VN" sz="2000" dirty="0">
                          <a:latin typeface="UTM Avo" panose="02040603050506020204"/>
                        </a:rPr>
                        <a:t>1. Sao chép</a:t>
                      </a:r>
                      <a:endParaRPr lang="en-US" sz="2000" dirty="0">
                        <a:latin typeface="UTM Avo" panose="02040603050506020204"/>
                      </a:endParaRPr>
                    </a:p>
                  </a:txBody>
                  <a:tcPr/>
                </a:tc>
                <a:tc>
                  <a:txBody>
                    <a:bodyPr/>
                    <a:lstStyle/>
                    <a:p>
                      <a:r>
                        <a:rPr lang="en-US" sz="2000" dirty="0">
                          <a:latin typeface="UTM Avo" panose="02040603050506020204"/>
                        </a:rPr>
                        <a:t>a) Minh </a:t>
                      </a:r>
                      <a:r>
                        <a:rPr lang="en-US" sz="2000" dirty="0" err="1">
                          <a:latin typeface="UTM Avo" panose="02040603050506020204"/>
                        </a:rPr>
                        <a:t>hoạ</a:t>
                      </a:r>
                      <a:r>
                        <a:rPr lang="en-US" sz="2000" dirty="0">
                          <a:latin typeface="UTM Avo" panose="02040603050506020204"/>
                        </a:rPr>
                        <a:t> </a:t>
                      </a:r>
                      <a:r>
                        <a:rPr lang="en-US" sz="2000" dirty="0" err="1">
                          <a:latin typeface="UTM Avo" panose="02040603050506020204"/>
                        </a:rPr>
                        <a:t>cho</a:t>
                      </a:r>
                      <a:r>
                        <a:rPr lang="en-US" sz="2000" dirty="0">
                          <a:latin typeface="UTM Avo" panose="02040603050506020204"/>
                        </a:rPr>
                        <a:t> </a:t>
                      </a:r>
                      <a:r>
                        <a:rPr lang="en-US" sz="2000" dirty="0" err="1">
                          <a:latin typeface="UTM Avo" panose="02040603050506020204"/>
                        </a:rPr>
                        <a:t>nội</a:t>
                      </a:r>
                      <a:r>
                        <a:rPr lang="en-US" sz="2000" dirty="0">
                          <a:latin typeface="UTM Avo" panose="02040603050506020204"/>
                        </a:rPr>
                        <a:t> dung </a:t>
                      </a:r>
                      <a:r>
                        <a:rPr lang="en-US" sz="2000" dirty="0" err="1">
                          <a:latin typeface="UTM Avo" panose="02040603050506020204"/>
                        </a:rPr>
                        <a:t>văn</a:t>
                      </a:r>
                      <a:r>
                        <a:rPr lang="en-US" sz="2000" dirty="0">
                          <a:latin typeface="UTM Avo" panose="02040603050506020204"/>
                        </a:rPr>
                        <a:t> </a:t>
                      </a:r>
                      <a:r>
                        <a:rPr lang="en-US" sz="2000" dirty="0" err="1">
                          <a:latin typeface="UTM Avo" panose="02040603050506020204"/>
                        </a:rPr>
                        <a:t>bản</a:t>
                      </a:r>
                      <a:r>
                        <a:rPr lang="en-US" sz="2000" dirty="0">
                          <a:latin typeface="UTM Avo" panose="02040603050506020204"/>
                        </a:rPr>
                        <a:t> </a:t>
                      </a:r>
                      <a:r>
                        <a:rPr lang="en-US" sz="2000" dirty="0" err="1">
                          <a:latin typeface="UTM Avo" panose="02040603050506020204"/>
                        </a:rPr>
                        <a:t>thêm</a:t>
                      </a:r>
                      <a:r>
                        <a:rPr lang="en-US" sz="2000" dirty="0">
                          <a:latin typeface="UTM Avo" panose="02040603050506020204"/>
                        </a:rPr>
                        <a:t> </a:t>
                      </a:r>
                      <a:r>
                        <a:rPr lang="en-US" sz="2000" dirty="0" err="1">
                          <a:latin typeface="UTM Avo" panose="02040603050506020204"/>
                        </a:rPr>
                        <a:t>sinh</a:t>
                      </a:r>
                      <a:r>
                        <a:rPr lang="en-US" sz="2000" dirty="0">
                          <a:latin typeface="UTM Avo" panose="02040603050506020204"/>
                        </a:rPr>
                        <a:t> </a:t>
                      </a:r>
                      <a:r>
                        <a:rPr lang="en-US" sz="2000" dirty="0" err="1">
                          <a:latin typeface="UTM Avo" panose="02040603050506020204"/>
                        </a:rPr>
                        <a:t>động</a:t>
                      </a:r>
                      <a:r>
                        <a:rPr lang="en-US" sz="2000" dirty="0">
                          <a:latin typeface="UTM Avo" panose="02040603050506020204"/>
                        </a:rPr>
                        <a:t> </a:t>
                      </a:r>
                      <a:r>
                        <a:rPr lang="en-US" sz="2000" dirty="0" err="1">
                          <a:latin typeface="UTM Avo" panose="02040603050506020204"/>
                        </a:rPr>
                        <a:t>và</a:t>
                      </a:r>
                      <a:endParaRPr lang="en-US" sz="2000" dirty="0">
                        <a:latin typeface="UTM Avo" panose="02040603050506020204"/>
                      </a:endParaRPr>
                    </a:p>
                    <a:p>
                      <a:r>
                        <a:rPr lang="en-US" sz="2000" dirty="0" err="1">
                          <a:latin typeface="UTM Avo" panose="02040603050506020204"/>
                        </a:rPr>
                        <a:t>hấp</a:t>
                      </a:r>
                      <a:r>
                        <a:rPr lang="en-US" sz="2000" dirty="0">
                          <a:latin typeface="UTM Avo" panose="02040603050506020204"/>
                        </a:rPr>
                        <a:t> </a:t>
                      </a:r>
                      <a:r>
                        <a:rPr lang="en-US" sz="2000" dirty="0" err="1">
                          <a:latin typeface="UTM Avo" panose="02040603050506020204"/>
                        </a:rPr>
                        <a:t>dẫn</a:t>
                      </a:r>
                      <a:r>
                        <a:rPr lang="en-US" sz="2000" dirty="0">
                          <a:latin typeface="UTM Avo" panose="02040603050506020204"/>
                        </a:rPr>
                        <a:t>.</a:t>
                      </a:r>
                    </a:p>
                  </a:txBody>
                  <a:tcPr/>
                </a:tc>
                <a:extLst>
                  <a:ext uri="{0D108BD9-81ED-4DB2-BD59-A6C34878D82A}">
                    <a16:rowId xmlns:a16="http://schemas.microsoft.com/office/drawing/2014/main" xmlns="" val="971324891"/>
                  </a:ext>
                </a:extLst>
              </a:tr>
              <a:tr h="662651">
                <a:tc>
                  <a:txBody>
                    <a:bodyPr/>
                    <a:lstStyle/>
                    <a:p>
                      <a:r>
                        <a:rPr lang="vi-VN" sz="2000" dirty="0">
                          <a:latin typeface="UTM Avo" panose="02040603050506020204"/>
                        </a:rPr>
                        <a:t>2. Di chuyển</a:t>
                      </a:r>
                      <a:endParaRPr lang="en-US" sz="2000" dirty="0">
                        <a:latin typeface="UTM Avo" panose="02040603050506020204"/>
                      </a:endParaRPr>
                    </a:p>
                  </a:txBody>
                  <a:tcPr/>
                </a:tc>
                <a:tc>
                  <a:txBody>
                    <a:bodyPr/>
                    <a:lstStyle/>
                    <a:p>
                      <a:r>
                        <a:rPr lang="en-US" sz="2000" dirty="0">
                          <a:latin typeface="UTM Avo" panose="02040603050506020204"/>
                        </a:rPr>
                        <a:t>b) </a:t>
                      </a:r>
                      <a:r>
                        <a:rPr lang="en-US" sz="2000" dirty="0" err="1">
                          <a:latin typeface="UTM Avo" panose="02040603050506020204"/>
                        </a:rPr>
                        <a:t>Tạo</a:t>
                      </a:r>
                      <a:r>
                        <a:rPr lang="en-US" sz="2000" dirty="0">
                          <a:latin typeface="UTM Avo" panose="02040603050506020204"/>
                        </a:rPr>
                        <a:t> </a:t>
                      </a:r>
                      <a:r>
                        <a:rPr lang="en-US" sz="2000" dirty="0" err="1">
                          <a:latin typeface="UTM Avo" panose="02040603050506020204"/>
                        </a:rPr>
                        <a:t>thêm</a:t>
                      </a:r>
                      <a:r>
                        <a:rPr lang="en-US" sz="2000" dirty="0">
                          <a:latin typeface="UTM Avo" panose="02040603050506020204"/>
                        </a:rPr>
                        <a:t> </a:t>
                      </a:r>
                      <a:r>
                        <a:rPr lang="en-US" sz="2000" dirty="0" err="1">
                          <a:latin typeface="UTM Avo" panose="02040603050506020204"/>
                        </a:rPr>
                        <a:t>phần</a:t>
                      </a:r>
                      <a:r>
                        <a:rPr lang="en-US" sz="2000" dirty="0">
                          <a:latin typeface="UTM Avo" panose="02040603050506020204"/>
                        </a:rPr>
                        <a:t> </a:t>
                      </a:r>
                      <a:r>
                        <a:rPr lang="en-US" sz="2000" dirty="0" err="1">
                          <a:latin typeface="UTM Avo" panose="02040603050506020204"/>
                        </a:rPr>
                        <a:t>văn</a:t>
                      </a:r>
                      <a:r>
                        <a:rPr lang="en-US" sz="2000" dirty="0">
                          <a:latin typeface="UTM Avo" panose="02040603050506020204"/>
                        </a:rPr>
                        <a:t> </a:t>
                      </a:r>
                      <a:r>
                        <a:rPr lang="en-US" sz="2000" dirty="0" err="1">
                          <a:latin typeface="UTM Avo" panose="02040603050506020204"/>
                        </a:rPr>
                        <a:t>bản</a:t>
                      </a:r>
                      <a:r>
                        <a:rPr lang="en-US" sz="2000" dirty="0">
                          <a:latin typeface="UTM Avo" panose="02040603050506020204"/>
                        </a:rPr>
                        <a:t> ở </a:t>
                      </a:r>
                      <a:r>
                        <a:rPr lang="en-US" sz="2000" dirty="0" err="1">
                          <a:latin typeface="UTM Avo" panose="02040603050506020204"/>
                        </a:rPr>
                        <a:t>vị</a:t>
                      </a:r>
                      <a:r>
                        <a:rPr lang="en-US" sz="2000" dirty="0">
                          <a:latin typeface="UTM Avo" panose="02040603050506020204"/>
                        </a:rPr>
                        <a:t> </a:t>
                      </a:r>
                      <a:r>
                        <a:rPr lang="en-US" sz="2000" dirty="0" err="1">
                          <a:latin typeface="UTM Avo" panose="02040603050506020204"/>
                        </a:rPr>
                        <a:t>trí</a:t>
                      </a:r>
                      <a:r>
                        <a:rPr lang="en-US" sz="2000" dirty="0">
                          <a:latin typeface="UTM Avo" panose="02040603050506020204"/>
                        </a:rPr>
                        <a:t> </a:t>
                      </a:r>
                      <a:r>
                        <a:rPr lang="en-US" sz="2000" dirty="0" err="1">
                          <a:latin typeface="UTM Avo" panose="02040603050506020204"/>
                        </a:rPr>
                        <a:t>khác</a:t>
                      </a:r>
                      <a:r>
                        <a:rPr lang="en-US" sz="2000" dirty="0">
                          <a:latin typeface="UTM Avo" panose="02040603050506020204"/>
                        </a:rPr>
                        <a:t> </a:t>
                      </a:r>
                      <a:r>
                        <a:rPr lang="en-US" sz="2000" dirty="0" err="1">
                          <a:latin typeface="UTM Avo" panose="02040603050506020204"/>
                        </a:rPr>
                        <a:t>giống</a:t>
                      </a:r>
                      <a:r>
                        <a:rPr lang="en-US" sz="2000" dirty="0">
                          <a:latin typeface="UTM Avo" panose="02040603050506020204"/>
                        </a:rPr>
                        <a:t> </a:t>
                      </a:r>
                      <a:r>
                        <a:rPr lang="en-US" sz="2000" dirty="0" err="1">
                          <a:latin typeface="UTM Avo" panose="02040603050506020204"/>
                        </a:rPr>
                        <a:t>hệt</a:t>
                      </a:r>
                      <a:r>
                        <a:rPr lang="en-US" sz="2000" dirty="0">
                          <a:latin typeface="UTM Avo" panose="02040603050506020204"/>
                        </a:rPr>
                        <a:t> </a:t>
                      </a:r>
                      <a:r>
                        <a:rPr lang="en-US" sz="2000" dirty="0" err="1">
                          <a:latin typeface="UTM Avo" panose="02040603050506020204"/>
                        </a:rPr>
                        <a:t>phần</a:t>
                      </a:r>
                      <a:r>
                        <a:rPr lang="en-US" sz="2000" dirty="0">
                          <a:latin typeface="UTM Avo" panose="02040603050506020204"/>
                        </a:rPr>
                        <a:t> </a:t>
                      </a:r>
                      <a:r>
                        <a:rPr lang="en-US" sz="2000" dirty="0" err="1">
                          <a:latin typeface="UTM Avo" panose="02040603050506020204"/>
                        </a:rPr>
                        <a:t>đã</a:t>
                      </a:r>
                      <a:r>
                        <a:rPr lang="en-US" sz="2000" dirty="0">
                          <a:latin typeface="UTM Avo" panose="02040603050506020204"/>
                        </a:rPr>
                        <a:t> </a:t>
                      </a:r>
                      <a:r>
                        <a:rPr lang="en-US" sz="2000" dirty="0" err="1">
                          <a:latin typeface="UTM Avo" panose="02040603050506020204"/>
                        </a:rPr>
                        <a:t>chọn</a:t>
                      </a:r>
                      <a:r>
                        <a:rPr lang="en-US" sz="2000" dirty="0">
                          <a:latin typeface="UTM Avo" panose="02040603050506020204"/>
                        </a:rPr>
                        <a:t>.</a:t>
                      </a:r>
                    </a:p>
                  </a:txBody>
                  <a:tcPr/>
                </a:tc>
                <a:extLst>
                  <a:ext uri="{0D108BD9-81ED-4DB2-BD59-A6C34878D82A}">
                    <a16:rowId xmlns:a16="http://schemas.microsoft.com/office/drawing/2014/main" xmlns="" val="2063458132"/>
                  </a:ext>
                </a:extLst>
              </a:tr>
              <a:tr h="662651">
                <a:tc>
                  <a:txBody>
                    <a:bodyPr/>
                    <a:lstStyle/>
                    <a:p>
                      <a:r>
                        <a:rPr lang="vi-VN" sz="2000" dirty="0">
                          <a:latin typeface="UTM Avo" panose="02040603050506020204"/>
                        </a:rPr>
                        <a:t>3. Chèn hình ảnh</a:t>
                      </a:r>
                      <a:endParaRPr lang="en-US" sz="2000" dirty="0">
                        <a:latin typeface="UTM Avo" panose="02040603050506020204"/>
                      </a:endParaRPr>
                    </a:p>
                  </a:txBody>
                  <a:tcPr/>
                </a:tc>
                <a:tc>
                  <a:txBody>
                    <a:bodyPr/>
                    <a:lstStyle/>
                    <a:p>
                      <a:r>
                        <a:rPr lang="vi-VN" sz="2000" dirty="0">
                          <a:latin typeface="UTM Avo" panose="02040603050506020204"/>
                        </a:rPr>
                        <a:t>c) Đưa phần văn bản từ vị trí cũ đến vị trí mới.</a:t>
                      </a:r>
                    </a:p>
                  </a:txBody>
                  <a:tcPr/>
                </a:tc>
                <a:extLst>
                  <a:ext uri="{0D108BD9-81ED-4DB2-BD59-A6C34878D82A}">
                    <a16:rowId xmlns:a16="http://schemas.microsoft.com/office/drawing/2014/main" xmlns="" val="823393867"/>
                  </a:ext>
                </a:extLst>
              </a:tr>
            </a:tbl>
          </a:graphicData>
        </a:graphic>
      </p:graphicFrame>
      <p:cxnSp>
        <p:nvCxnSpPr>
          <p:cNvPr id="9" name="Straight Connector 8"/>
          <p:cNvCxnSpPr/>
          <p:nvPr/>
        </p:nvCxnSpPr>
        <p:spPr>
          <a:xfrm>
            <a:off x="3842795" y="1527858"/>
            <a:ext cx="0" cy="2662177"/>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0513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7CB2AB6A-C448-44B7-AD25-BA1B268D61E4}"/>
              </a:ext>
            </a:extLst>
          </p:cNvPr>
          <p:cNvGrpSpPr/>
          <p:nvPr/>
        </p:nvGrpSpPr>
        <p:grpSpPr>
          <a:xfrm>
            <a:off x="371924" y="467376"/>
            <a:ext cx="3660872" cy="1014929"/>
            <a:chOff x="371924" y="467376"/>
            <a:chExt cx="3660872" cy="1014929"/>
          </a:xfrm>
        </p:grpSpPr>
        <p:pic>
          <p:nvPicPr>
            <p:cNvPr id="2" name="Picture 1">
              <a:extLst>
                <a:ext uri="{FF2B5EF4-FFF2-40B4-BE49-F238E27FC236}">
                  <a16:creationId xmlns:a16="http://schemas.microsoft.com/office/drawing/2014/main" xmlns=""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xmlns="" id="{49C2C465-FF9B-4667-A170-E54C3E646ACE}"/>
                </a:ext>
              </a:extLst>
            </p:cNvPr>
            <p:cNvSpPr/>
            <p:nvPr/>
          </p:nvSpPr>
          <p:spPr>
            <a:xfrm>
              <a:off x="1652195" y="560775"/>
              <a:ext cx="2380601" cy="642933"/>
            </a:xfrm>
            <a:prstGeom prst="rect">
              <a:avLst/>
            </a:prstGeom>
          </p:spPr>
          <p:txBody>
            <a:bodyPr wrap="square">
              <a:spAutoFit/>
            </a:bodyPr>
            <a:lstStyle/>
            <a:p>
              <a:pPr defTabSz="342900">
                <a:lnSpc>
                  <a:spcPct val="150000"/>
                </a:lnSpc>
              </a:pPr>
              <a:r>
                <a:rPr lang="en-US" sz="2800" b="1" dirty="0">
                  <a:solidFill>
                    <a:srgbClr val="0998D7"/>
                  </a:solidFill>
                  <a:latin typeface="SVN-SAF" panose="02040603050506020204" pitchFamily="18" charset="0"/>
                  <a:cs typeface="Times New Roman" panose="02020603050405020304" pitchFamily="18" charset="0"/>
                </a:rPr>
                <a:t>LUYỆN TẬP</a:t>
              </a:r>
              <a:endParaRPr lang="vi-VN" sz="2800" b="1" dirty="0">
                <a:solidFill>
                  <a:srgbClr val="0998D7"/>
                </a:solidFill>
                <a:latin typeface="SVN-SAF" panose="02040603050506020204" pitchFamily="18" charset="0"/>
                <a:cs typeface="Times New Roman" panose="02020603050405020304" pitchFamily="18" charset="0"/>
              </a:endParaRPr>
            </a:p>
          </p:txBody>
        </p:sp>
      </p:grpSp>
      <p:pic>
        <p:nvPicPr>
          <p:cNvPr id="5" name="Picture 4" descr="A picture containing text, vector graphics, businesscard&#10;&#10;Description automatically generated">
            <a:extLst>
              <a:ext uri="{FF2B5EF4-FFF2-40B4-BE49-F238E27FC236}">
                <a16:creationId xmlns:a16="http://schemas.microsoft.com/office/drawing/2014/main" xmlns=""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pic>
        <p:nvPicPr>
          <p:cNvPr id="4" name="Picture 3"/>
          <p:cNvPicPr>
            <a:picLocks noChangeAspect="1"/>
          </p:cNvPicPr>
          <p:nvPr/>
        </p:nvPicPr>
        <p:blipFill>
          <a:blip r:embed="rId5"/>
          <a:stretch>
            <a:fillRect/>
          </a:stretch>
        </p:blipFill>
        <p:spPr>
          <a:xfrm>
            <a:off x="1817395" y="1918657"/>
            <a:ext cx="8298878" cy="3314247"/>
          </a:xfrm>
          <a:prstGeom prst="rect">
            <a:avLst/>
          </a:prstGeom>
        </p:spPr>
      </p:pic>
      <p:sp>
        <p:nvSpPr>
          <p:cNvPr id="27" name="Rectangle 26">
            <a:extLst>
              <a:ext uri="{FF2B5EF4-FFF2-40B4-BE49-F238E27FC236}">
                <a16:creationId xmlns:a16="http://schemas.microsoft.com/office/drawing/2014/main" xmlns="" id="{E5F49C9A-AC8D-425D-A924-C40644073EA6}"/>
              </a:ext>
            </a:extLst>
          </p:cNvPr>
          <p:cNvSpPr/>
          <p:nvPr/>
        </p:nvSpPr>
        <p:spPr>
          <a:xfrm>
            <a:off x="1652195" y="1201305"/>
            <a:ext cx="10864460" cy="499176"/>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1. Em hãy ghép mỗi biểu tượng ở cột A với ý nghĩa của chúng ở cột B cho phù hợp.</a:t>
            </a:r>
          </a:p>
        </p:txBody>
      </p:sp>
      <p:cxnSp>
        <p:nvCxnSpPr>
          <p:cNvPr id="14" name="Straight Arrow Connector 13"/>
          <p:cNvCxnSpPr/>
          <p:nvPr/>
        </p:nvCxnSpPr>
        <p:spPr>
          <a:xfrm>
            <a:off x="2245489" y="3009418"/>
            <a:ext cx="1423686" cy="1018572"/>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2164466" y="2650603"/>
            <a:ext cx="1496201" cy="23641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2245489" y="3437681"/>
            <a:ext cx="1423686" cy="127322"/>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245489" y="4317357"/>
            <a:ext cx="1415178" cy="359975"/>
          </a:xfrm>
          <a:prstGeom prst="straightConnector1">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7958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B6B46150-747C-44D3-8ADD-3C9183BFEC10}"/>
              </a:ext>
            </a:extLst>
          </p:cNvPr>
          <p:cNvGrpSpPr/>
          <p:nvPr/>
        </p:nvGrpSpPr>
        <p:grpSpPr>
          <a:xfrm>
            <a:off x="614525" y="1414073"/>
            <a:ext cx="10962947" cy="2813172"/>
            <a:chOff x="444208" y="585519"/>
            <a:chExt cx="10962947" cy="2813172"/>
          </a:xfrm>
        </p:grpSpPr>
        <p:sp>
          <p:nvSpPr>
            <p:cNvPr id="4" name="Rectangle 3">
              <a:extLst>
                <a:ext uri="{FF2B5EF4-FFF2-40B4-BE49-F238E27FC236}">
                  <a16:creationId xmlns:a16="http://schemas.microsoft.com/office/drawing/2014/main" xmlns="" id="{779E57AC-B41F-4EBA-9A3C-3FA14918A914}"/>
                </a:ext>
              </a:extLst>
            </p:cNvPr>
            <p:cNvSpPr/>
            <p:nvPr/>
          </p:nvSpPr>
          <p:spPr>
            <a:xfrm>
              <a:off x="713190" y="620650"/>
              <a:ext cx="7173355" cy="658706"/>
            </a:xfrm>
            <a:prstGeom prst="rect">
              <a:avLst/>
            </a:prstGeom>
          </p:spPr>
          <p:txBody>
            <a:bodyPr wrap="square">
              <a:spAutoFit/>
            </a:bodyPr>
            <a:lstStyle/>
            <a:p>
              <a:pPr defTabSz="342900">
                <a:lnSpc>
                  <a:spcPct val="150000"/>
                </a:lnSpc>
              </a:pPr>
              <a:r>
                <a:rPr lang="vi-VN" sz="2800" b="1" dirty="0">
                  <a:solidFill>
                    <a:schemeClr val="accent6"/>
                  </a:solidFill>
                  <a:latin typeface="SVN-Androgyne" panose="02040603050506020204" pitchFamily="18" charset="0"/>
                  <a:cs typeface="Times New Roman" panose="02020603050405020304" pitchFamily="18" charset="0"/>
                </a:rPr>
                <a:t>Em thực hiện các yêu cầu sau:</a:t>
              </a:r>
            </a:p>
          </p:txBody>
        </p:sp>
        <p:sp>
          <p:nvSpPr>
            <p:cNvPr id="5" name="Rectangle: Rounded Corners 4">
              <a:extLst>
                <a:ext uri="{FF2B5EF4-FFF2-40B4-BE49-F238E27FC236}">
                  <a16:creationId xmlns:a16="http://schemas.microsoft.com/office/drawing/2014/main" xmlns="" id="{275D43A7-8584-4C1E-93BA-C7DC7533867F}"/>
                </a:ext>
              </a:extLst>
            </p:cNvPr>
            <p:cNvSpPr/>
            <p:nvPr/>
          </p:nvSpPr>
          <p:spPr>
            <a:xfrm>
              <a:off x="444208" y="585519"/>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5B678708-28DD-4966-9FB7-B41AB3EFB5FE}"/>
                </a:ext>
              </a:extLst>
            </p:cNvPr>
            <p:cNvSpPr/>
            <p:nvPr/>
          </p:nvSpPr>
          <p:spPr>
            <a:xfrm>
              <a:off x="713190" y="1377633"/>
              <a:ext cx="10425193" cy="1938992"/>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a) Mở tệp </a:t>
              </a:r>
              <a:r>
                <a:rPr lang="vi-VN" sz="2000" dirty="0">
                  <a:solidFill>
                    <a:schemeClr val="accent6"/>
                  </a:solidFill>
                  <a:latin typeface="UTM Avo" panose="02040603050506020204" pitchFamily="18" charset="0"/>
                  <a:cs typeface="Times New Roman" panose="02020603050405020304" pitchFamily="18" charset="0"/>
                </a:rPr>
                <a:t>Bai1</a:t>
              </a:r>
              <a:r>
                <a:rPr lang="vi-VN" sz="2000" dirty="0">
                  <a:latin typeface="UTM Avo" panose="02040603050506020204" pitchFamily="18" charset="0"/>
                  <a:cs typeface="Times New Roman" panose="02020603050405020304" pitchFamily="18" charset="0"/>
                </a:rPr>
                <a:t> trong thư mục tên của em đã tạo ở phần Luyện tập của Bài 10.</a:t>
              </a:r>
            </a:p>
            <a:p>
              <a:pPr defTabSz="342900">
                <a:lnSpc>
                  <a:spcPct val="150000"/>
                </a:lnSpc>
              </a:pPr>
              <a:r>
                <a:rPr lang="vi-VN" sz="2000" dirty="0">
                  <a:latin typeface="UTM Avo" panose="02040603050506020204" pitchFamily="18" charset="0"/>
                  <a:cs typeface="Times New Roman" panose="02020603050405020304" pitchFamily="18" charset="0"/>
                </a:rPr>
                <a:t>b) Sao chép văn bản, gõ thêm câu thơ, di chuyển văn bản để được kết quả</a:t>
              </a:r>
            </a:p>
            <a:p>
              <a:pPr defTabSz="342900">
                <a:lnSpc>
                  <a:spcPct val="150000"/>
                </a:lnSpc>
              </a:pPr>
              <a:r>
                <a:rPr lang="vi-VN" sz="2000" dirty="0">
                  <a:latin typeface="UTM Avo" panose="02040603050506020204" pitchFamily="18" charset="0"/>
                  <a:cs typeface="Times New Roman" panose="02020603050405020304" pitchFamily="18" charset="0"/>
                </a:rPr>
                <a:t>như minh hoạ trong Hình 43.</a:t>
              </a:r>
            </a:p>
            <a:p>
              <a:pPr defTabSz="342900">
                <a:lnSpc>
                  <a:spcPct val="150000"/>
                </a:lnSpc>
              </a:pPr>
              <a:r>
                <a:rPr lang="vi-VN" sz="2000" dirty="0">
                  <a:latin typeface="UTM Avo" panose="02040603050506020204" pitchFamily="18" charset="0"/>
                  <a:cs typeface="Times New Roman" panose="02020603050405020304" pitchFamily="18" charset="0"/>
                </a:rPr>
                <a:t>c) Chèn hình ảnh phù hợp vào văn bản. Lưu tệp với tên mới là </a:t>
              </a:r>
              <a:r>
                <a:rPr lang="vi-VN" sz="2000" dirty="0">
                  <a:solidFill>
                    <a:schemeClr val="accent6"/>
                  </a:solidFill>
                  <a:latin typeface="UTM Avo" panose="02040603050506020204" pitchFamily="18" charset="0"/>
                  <a:cs typeface="Times New Roman" panose="02020603050405020304" pitchFamily="18" charset="0"/>
                </a:rPr>
                <a:t>Bai2</a:t>
              </a:r>
              <a:r>
                <a:rPr lang="vi-VN" sz="2000" dirty="0">
                  <a:latin typeface="UTM Avo" panose="02040603050506020204" pitchFamily="18" charset="0"/>
                  <a:cs typeface="Times New Roman" panose="02020603050405020304" pitchFamily="18" charset="0"/>
                </a:rPr>
                <a:t>.</a:t>
              </a:r>
            </a:p>
          </p:txBody>
        </p:sp>
      </p:grpSp>
      <p:sp>
        <p:nvSpPr>
          <p:cNvPr id="16" name="Rectangle 15">
            <a:extLst>
              <a:ext uri="{FF2B5EF4-FFF2-40B4-BE49-F238E27FC236}">
                <a16:creationId xmlns:a16="http://schemas.microsoft.com/office/drawing/2014/main" xmlns="" id="{891DAD61-1AEC-4619-8343-9F19A8621F4D}"/>
              </a:ext>
            </a:extLst>
          </p:cNvPr>
          <p:cNvSpPr/>
          <p:nvPr/>
        </p:nvSpPr>
        <p:spPr>
          <a:xfrm>
            <a:off x="614525" y="4227245"/>
            <a:ext cx="10806140" cy="2400657"/>
          </a:xfrm>
          <a:prstGeom prst="rect">
            <a:avLst/>
          </a:prstGeom>
        </p:spPr>
        <p:txBody>
          <a:bodyPr wrap="square">
            <a:spAutoFit/>
          </a:bodyPr>
          <a:lstStyle/>
          <a:p>
            <a:pPr algn="just" defTabSz="342900">
              <a:lnSpc>
                <a:spcPct val="150000"/>
              </a:lnSpc>
            </a:pPr>
            <a:r>
              <a:rPr lang="vi-VN" sz="2000" b="1" dirty="0">
                <a:solidFill>
                  <a:schemeClr val="accent6"/>
                </a:solidFill>
                <a:latin typeface="UTM Avo" panose="02040603050506020204" pitchFamily="18" charset="0"/>
                <a:cs typeface="Times New Roman" panose="02020603050405020304" pitchFamily="18" charset="0"/>
              </a:rPr>
              <a:t>Hướng dẫn:</a:t>
            </a:r>
          </a:p>
          <a:p>
            <a:pPr algn="just" defTabSz="342900">
              <a:lnSpc>
                <a:spcPct val="150000"/>
              </a:lnSpc>
            </a:pPr>
            <a:r>
              <a:rPr lang="vi-VN" sz="2000" dirty="0">
                <a:latin typeface="UTM Avo" panose="02040603050506020204" pitchFamily="18" charset="0"/>
                <a:cs typeface="Times New Roman" panose="02020603050405020304" pitchFamily="18" charset="0"/>
              </a:rPr>
              <a:t>Hình 45. a) Mở tệp </a:t>
            </a:r>
            <a:r>
              <a:rPr lang="vi-VN" sz="2000" dirty="0">
                <a:solidFill>
                  <a:schemeClr val="accent6"/>
                </a:solidFill>
                <a:latin typeface="UTM Avo" panose="02040603050506020204" pitchFamily="18" charset="0"/>
                <a:cs typeface="Times New Roman" panose="02020603050405020304" pitchFamily="18" charset="0"/>
              </a:rPr>
              <a:t>Bai1</a:t>
            </a:r>
          </a:p>
          <a:p>
            <a:pPr algn="just" defTabSz="342900">
              <a:lnSpc>
                <a:spcPct val="150000"/>
              </a:lnSpc>
            </a:pPr>
            <a:r>
              <a:rPr lang="vi-VN" sz="2000" dirty="0">
                <a:latin typeface="UTM Avo" panose="02040603050506020204" pitchFamily="18" charset="0"/>
                <a:cs typeface="Times New Roman" panose="02020603050405020304" pitchFamily="18" charset="0"/>
              </a:rPr>
              <a:t>Bước 1: Khởi động phần mềm soạn thảo văn bản Word.</a:t>
            </a:r>
          </a:p>
          <a:p>
            <a:pPr algn="just" defTabSz="342900">
              <a:lnSpc>
                <a:spcPct val="150000"/>
              </a:lnSpc>
            </a:pPr>
            <a:r>
              <a:rPr lang="vi-VN" sz="2000" dirty="0">
                <a:latin typeface="UTM Avo" panose="02040603050506020204" pitchFamily="18" charset="0"/>
                <a:cs typeface="Times New Roman" panose="02020603050405020304" pitchFamily="18" charset="0"/>
              </a:rPr>
              <a:t>Bước 2: Chọn lệnh Open trong bảng chọn File. Cửa sổ Open mở ra. Thực hiện lần lượt các thao tác tương tự như sau để mở tệp </a:t>
            </a:r>
            <a:r>
              <a:rPr lang="vi-VN" sz="2000" dirty="0">
                <a:solidFill>
                  <a:schemeClr val="accent6"/>
                </a:solidFill>
                <a:latin typeface="UTM Avo" panose="02040603050506020204" pitchFamily="18" charset="0"/>
                <a:cs typeface="Times New Roman" panose="02020603050405020304" pitchFamily="18" charset="0"/>
              </a:rPr>
              <a:t>Bai1</a:t>
            </a:r>
          </a:p>
        </p:txBody>
      </p:sp>
      <p:sp>
        <p:nvSpPr>
          <p:cNvPr id="2" name="Rectangle 1">
            <a:extLst>
              <a:ext uri="{FF2B5EF4-FFF2-40B4-BE49-F238E27FC236}">
                <a16:creationId xmlns:a16="http://schemas.microsoft.com/office/drawing/2014/main" xmlns="" id="{EA8AA06D-692D-8E78-4DA0-5D18FB7FA835}"/>
              </a:ext>
            </a:extLst>
          </p:cNvPr>
          <p:cNvSpPr/>
          <p:nvPr/>
        </p:nvSpPr>
        <p:spPr>
          <a:xfrm>
            <a:off x="651530" y="109005"/>
            <a:ext cx="8211146"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 THỰC HÀNH</a:t>
            </a:r>
          </a:p>
        </p:txBody>
      </p:sp>
      <p:sp>
        <p:nvSpPr>
          <p:cNvPr id="7" name="Rectangle 6">
            <a:extLst>
              <a:ext uri="{FF2B5EF4-FFF2-40B4-BE49-F238E27FC236}">
                <a16:creationId xmlns:a16="http://schemas.microsoft.com/office/drawing/2014/main" xmlns="" id="{A3D60A95-AB9A-D7C2-7010-00FD28CB7A17}"/>
              </a:ext>
            </a:extLst>
          </p:cNvPr>
          <p:cNvSpPr/>
          <p:nvPr/>
        </p:nvSpPr>
        <p:spPr>
          <a:xfrm>
            <a:off x="1046341" y="737300"/>
            <a:ext cx="3344899" cy="1050929"/>
          </a:xfrm>
          <a:prstGeom prst="rect">
            <a:avLst/>
          </a:prstGeom>
        </p:spPr>
        <p:txBody>
          <a:bodyPr wrap="square">
            <a:spAutoFit/>
          </a:bodyPr>
          <a:lstStyle/>
          <a:p>
            <a:pPr defTabSz="342900">
              <a:lnSpc>
                <a:spcPct val="150000"/>
              </a:lnSpc>
            </a:pPr>
            <a:r>
              <a:rPr lang="vi-VN" sz="2400" b="1" dirty="0">
                <a:solidFill>
                  <a:schemeClr val="accent6"/>
                </a:solidFill>
                <a:latin typeface="UTM Avo" panose="02040603050506020204" pitchFamily="18" charset="0"/>
                <a:cs typeface="Times New Roman" panose="02020603050405020304" pitchFamily="18" charset="0"/>
              </a:rPr>
              <a:t>NHIỆM VỤ</a:t>
            </a:r>
          </a:p>
          <a:p>
            <a:pPr defTabSz="342900">
              <a:lnSpc>
                <a:spcPct val="150000"/>
              </a:lnSpc>
            </a:pPr>
            <a:endParaRPr lang="vi-VN" sz="2000" dirty="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1828709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randombar(horizontal)">
                                      <p:cBhvr>
                                        <p:cTn id="14" dur="500"/>
                                        <p:tgtEl>
                                          <p:spTgt spid="16"/>
                                        </p:tgtEl>
                                      </p:cBhvr>
                                    </p:animEffect>
                                  </p:childTnLst>
                                </p:cTn>
                              </p:par>
                            </p:childTnLst>
                          </p:cTn>
                        </p:par>
                        <p:par>
                          <p:cTn id="15" fill="hold">
                            <p:stCondLst>
                              <p:cond delay="5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2">
                                            <p:txEl>
                                              <p:pRg st="0" end="0"/>
                                            </p:txEl>
                                          </p:spTgt>
                                        </p:tgtEl>
                                        <p:attrNameLst>
                                          <p:attrName>style.visibility</p:attrName>
                                        </p:attrNameLst>
                                      </p:cBhvr>
                                      <p:to>
                                        <p:strVal val="visible"/>
                                      </p:to>
                                    </p:set>
                                    <p:anim calcmode="lin" valueType="num">
                                      <p:cBhvr>
                                        <p:cTn id="18"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20"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2">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build="p"/>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toy figurine of a child holding a book&#10;&#10;Description automatically generated with low confidence">
            <a:extLst>
              <a:ext uri="{FF2B5EF4-FFF2-40B4-BE49-F238E27FC236}">
                <a16:creationId xmlns:a16="http://schemas.microsoft.com/office/drawing/2014/main" xmlns="" id="{A3DEE7F7-08E4-413D-9EED-CA69186902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61" y="4077478"/>
            <a:ext cx="2519615" cy="2780522"/>
          </a:xfrm>
          <a:prstGeom prst="rect">
            <a:avLst/>
          </a:prstGeom>
        </p:spPr>
      </p:pic>
      <p:pic>
        <p:nvPicPr>
          <p:cNvPr id="3" name="Picture 2"/>
          <p:cNvPicPr>
            <a:picLocks noChangeAspect="1"/>
          </p:cNvPicPr>
          <p:nvPr/>
        </p:nvPicPr>
        <p:blipFill>
          <a:blip r:embed="rId3"/>
          <a:stretch>
            <a:fillRect/>
          </a:stretch>
        </p:blipFill>
        <p:spPr>
          <a:xfrm>
            <a:off x="4851918" y="531368"/>
            <a:ext cx="6125881" cy="3243493"/>
          </a:xfrm>
          <a:prstGeom prst="rect">
            <a:avLst/>
          </a:prstGeom>
        </p:spPr>
      </p:pic>
      <p:sp>
        <p:nvSpPr>
          <p:cNvPr id="18" name="Rectangle 17">
            <a:extLst>
              <a:ext uri="{FF2B5EF4-FFF2-40B4-BE49-F238E27FC236}">
                <a16:creationId xmlns:a16="http://schemas.microsoft.com/office/drawing/2014/main" xmlns="" id="{E5F49C9A-AC8D-425D-A924-C40644073EA6}"/>
              </a:ext>
            </a:extLst>
          </p:cNvPr>
          <p:cNvSpPr/>
          <p:nvPr/>
        </p:nvSpPr>
        <p:spPr>
          <a:xfrm>
            <a:off x="852793" y="747720"/>
            <a:ext cx="2655517" cy="1015663"/>
          </a:xfrm>
          <a:prstGeom prst="rect">
            <a:avLst/>
          </a:prstGeom>
        </p:spPr>
        <p:txBody>
          <a:bodyPr wrap="square">
            <a:spAutoFit/>
          </a:bodyPr>
          <a:lstStyle/>
          <a:p>
            <a:pPr marL="457200" indent="-457200" defTabSz="342900">
              <a:lnSpc>
                <a:spcPct val="150000"/>
              </a:lnSpc>
              <a:buAutoNum type="arabicPeriod"/>
            </a:pPr>
            <a:r>
              <a:rPr lang="vi-VN" sz="2000" dirty="0">
                <a:latin typeface="UTM Avo" panose="02040603050506020204" pitchFamily="18" charset="0"/>
                <a:cs typeface="Times New Roman" panose="02020603050405020304" pitchFamily="18" charset="0"/>
              </a:rPr>
              <a:t>Chọn thư mục chứa tệp văn bản</a:t>
            </a:r>
          </a:p>
        </p:txBody>
      </p:sp>
      <p:cxnSp>
        <p:nvCxnSpPr>
          <p:cNvPr id="21" name="Straight Arrow Connector 20"/>
          <p:cNvCxnSpPr/>
          <p:nvPr/>
        </p:nvCxnSpPr>
        <p:spPr>
          <a:xfrm flipV="1">
            <a:off x="3303037" y="747720"/>
            <a:ext cx="2873828" cy="418607"/>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E5F49C9A-AC8D-425D-A924-C40644073EA6}"/>
              </a:ext>
            </a:extLst>
          </p:cNvPr>
          <p:cNvSpPr/>
          <p:nvPr/>
        </p:nvSpPr>
        <p:spPr>
          <a:xfrm>
            <a:off x="8778726" y="3953391"/>
            <a:ext cx="2655517" cy="960840"/>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3. Nháy chuột vào nút lệnh Open</a:t>
            </a:r>
          </a:p>
        </p:txBody>
      </p:sp>
      <p:sp>
        <p:nvSpPr>
          <p:cNvPr id="23" name="Rectangle 22">
            <a:extLst>
              <a:ext uri="{FF2B5EF4-FFF2-40B4-BE49-F238E27FC236}">
                <a16:creationId xmlns:a16="http://schemas.microsoft.com/office/drawing/2014/main" xmlns="" id="{E5F49C9A-AC8D-425D-A924-C40644073EA6}"/>
              </a:ext>
            </a:extLst>
          </p:cNvPr>
          <p:cNvSpPr/>
          <p:nvPr/>
        </p:nvSpPr>
        <p:spPr>
          <a:xfrm>
            <a:off x="1708099" y="2559818"/>
            <a:ext cx="2655517" cy="499176"/>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2. Chọn tệp văn bản</a:t>
            </a:r>
          </a:p>
        </p:txBody>
      </p:sp>
      <p:cxnSp>
        <p:nvCxnSpPr>
          <p:cNvPr id="25" name="Straight Arrow Connector 24"/>
          <p:cNvCxnSpPr/>
          <p:nvPr/>
        </p:nvCxnSpPr>
        <p:spPr>
          <a:xfrm flipV="1">
            <a:off x="4061460" y="1166327"/>
            <a:ext cx="3116580" cy="1721653"/>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9824720" y="3653202"/>
            <a:ext cx="432730" cy="424276"/>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xmlns="" id="{E5F49C9A-AC8D-425D-A924-C40644073EA6}"/>
              </a:ext>
            </a:extLst>
          </p:cNvPr>
          <p:cNvSpPr/>
          <p:nvPr/>
        </p:nvSpPr>
        <p:spPr>
          <a:xfrm>
            <a:off x="3303037" y="3825710"/>
            <a:ext cx="5939165" cy="503536"/>
          </a:xfrm>
          <a:prstGeom prst="rect">
            <a:avLst/>
          </a:prstGeom>
        </p:spPr>
        <p:txBody>
          <a:bodyPr wrap="square">
            <a:spAutoFit/>
          </a:bodyPr>
          <a:lstStyle/>
          <a:p>
            <a:pPr defTabSz="342900">
              <a:lnSpc>
                <a:spcPct val="150000"/>
              </a:lnSpc>
            </a:pPr>
            <a:r>
              <a:rPr lang="vi-VN" sz="2000" b="1" dirty="0">
                <a:latin typeface="UTM Avo" panose="02040603050506020204" pitchFamily="18" charset="0"/>
                <a:cs typeface="Times New Roman" panose="02020603050405020304" pitchFamily="18" charset="0"/>
              </a:rPr>
              <a:t>Hình 46. </a:t>
            </a:r>
            <a:r>
              <a:rPr lang="vi-VN" sz="2000" i="1" dirty="0">
                <a:latin typeface="UTM Avo" panose="02040603050506020204" pitchFamily="18" charset="0"/>
                <a:cs typeface="Times New Roman" panose="02020603050405020304" pitchFamily="18" charset="0"/>
              </a:rPr>
              <a:t>Mở tệp văn bản đã có trên máy tính</a:t>
            </a:r>
          </a:p>
        </p:txBody>
      </p:sp>
      <p:sp>
        <p:nvSpPr>
          <p:cNvPr id="31" name="Rectangle 30">
            <a:extLst>
              <a:ext uri="{FF2B5EF4-FFF2-40B4-BE49-F238E27FC236}">
                <a16:creationId xmlns:a16="http://schemas.microsoft.com/office/drawing/2014/main" xmlns="" id="{E5F49C9A-AC8D-425D-A924-C40644073EA6}"/>
              </a:ext>
            </a:extLst>
          </p:cNvPr>
          <p:cNvSpPr/>
          <p:nvPr/>
        </p:nvSpPr>
        <p:spPr>
          <a:xfrm>
            <a:off x="1805876" y="4988196"/>
            <a:ext cx="9888283" cy="1477328"/>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b) Sao chép văn bản, gõ thêm câu thơ, di chuyển văn bản </a:t>
            </a:r>
          </a:p>
          <a:p>
            <a:pPr defTabSz="342900">
              <a:lnSpc>
                <a:spcPct val="150000"/>
              </a:lnSpc>
            </a:pPr>
            <a:r>
              <a:rPr lang="vi-VN" sz="2000" dirty="0">
                <a:solidFill>
                  <a:schemeClr val="accent6"/>
                </a:solidFill>
                <a:latin typeface="UTM Avo" panose="02040603050506020204" pitchFamily="18" charset="0"/>
                <a:cs typeface="Times New Roman" panose="02020603050405020304" pitchFamily="18" charset="0"/>
              </a:rPr>
              <a:t>Bước 1:</a:t>
            </a:r>
            <a:r>
              <a:rPr lang="vi-VN" sz="2000" dirty="0">
                <a:latin typeface="UTM Avo" panose="02040603050506020204" pitchFamily="18" charset="0"/>
                <a:cs typeface="Times New Roman" panose="02020603050405020304" pitchFamily="18" charset="0"/>
              </a:rPr>
              <a:t> Em hãy thực hiện các thao tác sau để sao chép câu </a:t>
            </a:r>
            <a:r>
              <a:rPr lang="vi-VN" sz="2000" dirty="0">
                <a:solidFill>
                  <a:schemeClr val="accent6"/>
                </a:solidFill>
                <a:latin typeface="UTM Avo" panose="02040603050506020204" pitchFamily="18" charset="0"/>
                <a:cs typeface="Times New Roman" panose="02020603050405020304" pitchFamily="18" charset="0"/>
              </a:rPr>
              <a:t>Trăng ơi ...từ đâu đến? </a:t>
            </a:r>
            <a:r>
              <a:rPr lang="vi-VN" sz="2000" dirty="0">
                <a:latin typeface="UTM Avo" panose="02040603050506020204" pitchFamily="18" charset="0"/>
                <a:cs typeface="Times New Roman" panose="02020603050405020304" pitchFamily="18" charset="0"/>
              </a:rPr>
              <a:t>cho khổ thơ thứ hai của bài thơ.</a:t>
            </a:r>
          </a:p>
        </p:txBody>
      </p:sp>
    </p:spTree>
    <p:extLst>
      <p:ext uri="{BB962C8B-B14F-4D97-AF65-F5344CB8AC3E}">
        <p14:creationId xmlns:p14="http://schemas.microsoft.com/office/powerpoint/2010/main" val="19891006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3" grpId="0"/>
      <p:bldP spid="29" grpId="0"/>
      <p:bldP spid="3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8192</TotalTime>
  <Words>1044</Words>
  <Application>Microsoft Office PowerPoint</Application>
  <PresentationFormat>Custom</PresentationFormat>
  <Paragraphs>101</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MTC</cp:lastModifiedBy>
  <cp:revision>212</cp:revision>
  <dcterms:created xsi:type="dcterms:W3CDTF">2021-11-14T08:33:55Z</dcterms:created>
  <dcterms:modified xsi:type="dcterms:W3CDTF">2024-02-16T09:33:37Z</dcterms:modified>
</cp:coreProperties>
</file>