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7" r:id="rId2"/>
    <p:sldMasterId id="2147483709" r:id="rId3"/>
    <p:sldMasterId id="2147483721" r:id="rId4"/>
  </p:sldMasterIdLst>
  <p:notesMasterIdLst>
    <p:notesMasterId r:id="rId21"/>
  </p:notesMasterIdLst>
  <p:sldIdLst>
    <p:sldId id="257" r:id="rId5"/>
    <p:sldId id="258" r:id="rId6"/>
    <p:sldId id="259" r:id="rId7"/>
    <p:sldId id="261" r:id="rId8"/>
    <p:sldId id="2007577137" r:id="rId9"/>
    <p:sldId id="260" r:id="rId10"/>
    <p:sldId id="264" r:id="rId11"/>
    <p:sldId id="375" r:id="rId12"/>
    <p:sldId id="402" r:id="rId13"/>
    <p:sldId id="374" r:id="rId14"/>
    <p:sldId id="399" r:id="rId15"/>
    <p:sldId id="400" r:id="rId16"/>
    <p:sldId id="401" r:id="rId17"/>
    <p:sldId id="2007577135" r:id="rId18"/>
    <p:sldId id="2007577136" r:id="rId19"/>
    <p:sldId id="294" r:id="rId20"/>
  </p:sldIdLst>
  <p:sldSz cx="6858000" cy="5143500"/>
  <p:notesSz cx="6858000" cy="9144000"/>
  <p:embeddedFontLst>
    <p:embeddedFont>
      <p:font typeface="等线" panose="020B0604020202020204" charset="-122"/>
      <p:regular r:id="rId22"/>
      <p:bold r:id="rId23"/>
    </p:embeddedFont>
    <p:embeddedFont>
      <p:font typeface="HP001 4 hàng" panose="020B0603050302020204" pitchFamily="34" charset="0"/>
      <p:regular r:id="rId24"/>
      <p:bold r:id="rId25"/>
    </p:embeddedFont>
    <p:embeddedFont>
      <p:font typeface="Kalam" panose="020B0604020202020204" charset="0"/>
      <p:regular r:id="rId26"/>
      <p:bold r:id="rId27"/>
    </p:embeddedFont>
    <p:embeddedFont>
      <p:font typeface="微软雅黑" panose="020B0503020204020204" pitchFamily="34" charset="-122"/>
      <p:regular r:id="rId28"/>
      <p:bold r:id="rId29"/>
    </p:embeddedFont>
    <p:embeddedFont>
      <p:font typeface="等线 Light" panose="020B0604020202020204" charset="-122"/>
      <p:regular r:id="rId30"/>
    </p:embeddedFont>
    <p:embeddedFont>
      <p:font typeface="Calibri" panose="020F0502020204030204" pitchFamily="34" charset="0"/>
      <p:regular r:id="rId31"/>
      <p:bold r:id="rId32"/>
      <p:italic r:id="rId33"/>
      <p:boldItalic r:id="rId34"/>
    </p:embeddedFont>
    <p:embeddedFont>
      <p:font typeface="Montserrat"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CC8A"/>
    <a:srgbClr val="B7D574"/>
    <a:srgbClr val="FB5B53"/>
    <a:srgbClr val="FFFCD3"/>
    <a:srgbClr val="FDE464"/>
    <a:srgbClr val="FB4C43"/>
    <a:srgbClr val="D6EEFA"/>
    <a:srgbClr val="ADE2F7"/>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38" autoAdjust="0"/>
    <p:restoredTop sz="94364" autoAdjust="0"/>
  </p:normalViewPr>
  <p:slideViewPr>
    <p:cSldViewPr snapToGrid="0">
      <p:cViewPr varScale="1">
        <p:scale>
          <a:sx n="112" d="100"/>
          <a:sy n="112" d="100"/>
        </p:scale>
        <p:origin x="3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5927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203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13434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9" y="-644054"/>
            <a:ext cx="4762385" cy="6556335"/>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81710" y="-99637"/>
            <a:ext cx="2265087" cy="1769914"/>
          </a:xfrm>
          <a:prstGeom prst="rect">
            <a:avLst/>
          </a:prstGeom>
        </p:spPr>
      </p:pic>
    </p:spTree>
    <p:extLst>
      <p:ext uri="{BB962C8B-B14F-4D97-AF65-F5344CB8AC3E}">
        <p14:creationId xmlns:p14="http://schemas.microsoft.com/office/powerpoint/2010/main" val="597959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857250" y="841772"/>
            <a:ext cx="5143500" cy="1790700"/>
          </a:xfrm>
        </p:spPr>
        <p:txBody>
          <a:bodyPr anchor="b"/>
          <a:lstStyle>
            <a:lvl1pPr algn="ctr">
              <a:defRPr sz="3375"/>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8283699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17400747"/>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467916" y="1282304"/>
            <a:ext cx="5915025" cy="2139553"/>
          </a:xfrm>
        </p:spPr>
        <p:txBody>
          <a:bodyPr anchor="b"/>
          <a:lstStyle>
            <a:lvl1pPr>
              <a:defRPr sz="3375"/>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02826164"/>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61150412"/>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472381" y="273844"/>
            <a:ext cx="5915025"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49533124"/>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077598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186845323"/>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8791663"/>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3556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68308504"/>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53384143"/>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4907756" y="273844"/>
            <a:ext cx="1478756"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471487"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187184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38112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2471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48535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2478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18331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99722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2981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0273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344216" y="4025503"/>
            <a:ext cx="41148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3544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81405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51157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6858000" cy="51435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grpSp>
    </p:spTree>
    <p:extLst>
      <p:ext uri="{BB962C8B-B14F-4D97-AF65-F5344CB8AC3E}">
        <p14:creationId xmlns:p14="http://schemas.microsoft.com/office/powerpoint/2010/main" val="3742766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7796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737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984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3/20/2022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6919615" y="3189685"/>
            <a:ext cx="514350" cy="685800"/>
          </a:xfrm>
        </p:spPr>
        <p:txBody>
          <a:bodyPr/>
          <a:lstStyle/>
          <a:p>
            <a:endParaRPr lang="en-US"/>
          </a:p>
        </p:txBody>
      </p:sp>
    </p:spTree>
    <p:extLst>
      <p:ext uri="{BB962C8B-B14F-4D97-AF65-F5344CB8AC3E}">
        <p14:creationId xmlns:p14="http://schemas.microsoft.com/office/powerpoint/2010/main" val="4142491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8.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 bg1="lt1" tx1="dk1" bg2="dk2" tx2="lt2" accent1="accent1" accent2="accent2" accent3="accent3" accent4="accent4" accent5="accent5" accent6="accent6" hlink="hlink" folHlink="folHlink"/>
  <p:sldLayoutIdLst>
    <p:sldLayoutId id="2147483690" r:id="rId1"/>
    <p:sldLayoutId id="2147483695"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FBE09A3-510D-491D-8E8A-3AE1DF432227}"/>
              </a:ext>
            </a:extLst>
          </p:cNvPr>
          <p:cNvSpPr txBox="1">
            <a:spLocks/>
          </p:cNvSpPr>
          <p:nvPr userDrawn="1"/>
        </p:nvSpPr>
        <p:spPr>
          <a:xfrm>
            <a:off x="5783141" y="35719"/>
            <a:ext cx="1543050" cy="273844"/>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675" dirty="0"/>
              <a:t>Design by: </a:t>
            </a:r>
            <a:r>
              <a:rPr lang="en-US" altLang="zh-CN" sz="675" dirty="0" err="1"/>
              <a:t>Hương</a:t>
            </a:r>
            <a:r>
              <a:rPr lang="en-US" altLang="zh-CN" sz="675" dirty="0"/>
              <a:t> </a:t>
            </a:r>
            <a:r>
              <a:rPr lang="en-US" altLang="zh-CN" sz="675" dirty="0" err="1"/>
              <a:t>Thảo</a:t>
            </a:r>
            <a:endParaRPr lang="zh-CN" altLang="en-US" sz="675" dirty="0"/>
          </a:p>
        </p:txBody>
      </p:sp>
    </p:spTree>
    <p:extLst>
      <p:ext uri="{BB962C8B-B14F-4D97-AF65-F5344CB8AC3E}">
        <p14:creationId xmlns:p14="http://schemas.microsoft.com/office/powerpoint/2010/main" val="20236910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advClick="0" advTm="1000">
    <p:push dir="u"/>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4F7930D4-6E6A-4F63-8926-E066E9E16393}" type="datetimeFigureOut">
              <a:rPr lang="en-US" smtClean="0">
                <a:solidFill>
                  <a:prstClr val="black">
                    <a:tint val="75000"/>
                  </a:prstClr>
                </a:solidFill>
              </a:rPr>
              <a:t>3/20/2022</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4"/>
            <a:ext cx="16002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675407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514350" rtl="0" eaLnBrk="1" latinLnBrk="0" hangingPunct="1">
        <a:spcBef>
          <a:spcPct val="0"/>
        </a:spcBef>
        <a:buNone/>
        <a:defRPr sz="2475" b="0" i="0" u="none"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09" indent="-160734" algn="l" defTabSz="514350"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2428875" y="2228850"/>
            <a:ext cx="2000250" cy="196400"/>
          </a:xfrm>
          <a:prstGeom prst="rect">
            <a:avLst/>
          </a:prstGeom>
          <a:noFill/>
        </p:spPr>
        <p:txBody>
          <a:bodyPr wrap="square" rtlCol="0">
            <a:spAutoFit/>
          </a:bodyPr>
          <a:lstStyle/>
          <a:p>
            <a:r>
              <a:rPr lang="zh-CN" altLang="en-US" sz="169"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169"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169"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338"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6858000" cy="51435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179745" y="4138303"/>
            <a:ext cx="7217492" cy="1005197"/>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88"/>
            </a:p>
          </p:txBody>
        </p:sp>
      </p:grpSp>
    </p:spTree>
    <p:extLst>
      <p:ext uri="{BB962C8B-B14F-4D97-AF65-F5344CB8AC3E}">
        <p14:creationId xmlns:p14="http://schemas.microsoft.com/office/powerpoint/2010/main" val="20122013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tmp"/><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8" Type="http://schemas.openxmlformats.org/officeDocument/2006/relationships/image" Target="../media/image30.tmp"/><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tmp"/><Relationship Id="rId4" Type="http://schemas.openxmlformats.org/officeDocument/2006/relationships/image" Target="../media/image27.tmp"/><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85876"/>
            <a:ext cx="6858000" cy="320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16073" y="642937"/>
            <a:ext cx="6858000" cy="642938"/>
          </a:xfrm>
          <a:prstGeom prst="rect">
            <a:avLst/>
          </a:prstGeom>
          <a:solidFill>
            <a:srgbClr val="FFFF00"/>
          </a:solidFill>
        </p:spPr>
        <p:txBody>
          <a:bodyPr vert="horz" lIns="51435" tIns="25718" rIns="51435" bIns="25718"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514350">
              <a:buClrTx/>
              <a:defRPr/>
            </a:pPr>
            <a:r>
              <a:rPr lang="en-US" sz="1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289" y="3283927"/>
            <a:ext cx="1398693" cy="669810"/>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29075" y="-1157288"/>
            <a:ext cx="342900" cy="34290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558823" y="381754"/>
            <a:ext cx="5954433" cy="507831"/>
          </a:xfrm>
          <a:prstGeom prst="rect">
            <a:avLst/>
          </a:prstGeom>
          <a:noFill/>
        </p:spPr>
        <p:txBody>
          <a:bodyPr wrap="square" rtlCol="0">
            <a:spAutoFit/>
          </a:bodyPr>
          <a:lstStyle/>
          <a:p>
            <a:pPr algn="just">
              <a:lnSpc>
                <a:spcPct val="150000"/>
              </a:lnSpc>
            </a:pPr>
            <a:r>
              <a:rPr lang="en-US" sz="1800" b="1" dirty="0">
                <a:latin typeface="UTM Avo" panose="02040603050506020204" pitchFamily="18" charset="0"/>
              </a:rPr>
              <a:t>1. </a:t>
            </a:r>
            <a:r>
              <a:rPr lang="en-US" sz="1800" dirty="0" err="1">
                <a:latin typeface="UTM Avo" panose="02040603050506020204" pitchFamily="18" charset="0"/>
              </a:rPr>
              <a:t>Ghép</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bài</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phù</a:t>
            </a:r>
            <a:r>
              <a:rPr lang="en-US" sz="1800" dirty="0">
                <a:latin typeface="UTM Avo" panose="02040603050506020204" pitchFamily="18" charset="0"/>
              </a:rPr>
              <a:t> </a:t>
            </a:r>
            <a:r>
              <a:rPr lang="en-US" sz="1800" dirty="0" err="1">
                <a:latin typeface="UTM Avo" panose="02040603050506020204" pitchFamily="18" charset="0"/>
              </a:rPr>
              <a:t>hợp</a:t>
            </a:r>
            <a:endParaRPr lang="vi-VN" sz="1800" dirty="0">
              <a:latin typeface="UTM Avo" panose="02040603050506020204" pitchFamily="18" charset="0"/>
            </a:endParaRPr>
          </a:p>
        </p:txBody>
      </p:sp>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50411" r="1476"/>
          <a:stretch/>
        </p:blipFill>
        <p:spPr>
          <a:xfrm>
            <a:off x="3044388" y="2826027"/>
            <a:ext cx="3439421" cy="1593021"/>
          </a:xfrm>
          <a:prstGeom prst="roundRect">
            <a:avLst/>
          </a:prstGeom>
        </p:spPr>
      </p:pic>
      <p:pic>
        <p:nvPicPr>
          <p:cNvPr id="14" name="Picture 13" descr="Screen Clipping"/>
          <p:cNvPicPr>
            <a:picLocks noChangeAspect="1"/>
          </p:cNvPicPr>
          <p:nvPr/>
        </p:nvPicPr>
        <p:blipFill rotWithShape="1">
          <a:blip r:embed="rId2">
            <a:extLst>
              <a:ext uri="{28A0092B-C50C-407E-A947-70E740481C1C}">
                <a14:useLocalDpi xmlns:a14="http://schemas.microsoft.com/office/drawing/2010/main" val="0"/>
              </a:ext>
            </a:extLst>
          </a:blip>
          <a:srcRect r="50684" b="2162"/>
          <a:stretch/>
        </p:blipFill>
        <p:spPr>
          <a:xfrm>
            <a:off x="431387" y="1030839"/>
            <a:ext cx="3892901" cy="1644961"/>
          </a:xfrm>
          <a:prstGeom prst="roundRect">
            <a:avLst/>
          </a:prstGeom>
        </p:spPr>
      </p:pic>
      <p:sp>
        <p:nvSpPr>
          <p:cNvPr id="8" name="Rectangle 7"/>
          <p:cNvSpPr/>
          <p:nvPr/>
        </p:nvSpPr>
        <p:spPr>
          <a:xfrm>
            <a:off x="4493339" y="1445280"/>
            <a:ext cx="1898965" cy="81607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UTM Avo" panose="02040603050506020204" pitchFamily="18" charset="0"/>
              </a:rPr>
              <a:t>2. </a:t>
            </a:r>
            <a:r>
              <a:rPr lang="en-US" sz="2000" dirty="0" err="1">
                <a:solidFill>
                  <a:srgbClr val="000000"/>
                </a:solidFill>
                <a:latin typeface="UTM Avo" panose="02040603050506020204" pitchFamily="18" charset="0"/>
              </a:rPr>
              <a:t>Họa</a:t>
            </a:r>
            <a:r>
              <a:rPr lang="en-US" sz="2000" dirty="0">
                <a:solidFill>
                  <a:srgbClr val="000000"/>
                </a:solidFill>
                <a:latin typeface="UTM Avo" panose="02040603050506020204" pitchFamily="18" charset="0"/>
              </a:rPr>
              <a:t> mi </a:t>
            </a:r>
            <a:r>
              <a:rPr lang="en-US" sz="2000" dirty="0" err="1">
                <a:solidFill>
                  <a:srgbClr val="000000"/>
                </a:solidFill>
                <a:latin typeface="UTM Avo" panose="02040603050506020204" pitchFamily="18" charset="0"/>
              </a:rPr>
              <a:t>hót</a:t>
            </a:r>
            <a:endParaRPr lang="en-US" sz="2000" dirty="0">
              <a:solidFill>
                <a:srgbClr val="000000"/>
              </a:solidFill>
              <a:latin typeface="UTM Avo" panose="02040603050506020204" pitchFamily="18" charset="0"/>
            </a:endParaRPr>
          </a:p>
        </p:txBody>
      </p:sp>
      <p:sp>
        <p:nvSpPr>
          <p:cNvPr id="27" name="Rectangle 26"/>
          <p:cNvSpPr/>
          <p:nvPr/>
        </p:nvSpPr>
        <p:spPr>
          <a:xfrm>
            <a:off x="431387" y="3231496"/>
            <a:ext cx="2613001" cy="816078"/>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0000"/>
                </a:solidFill>
                <a:latin typeface="UTM Avo" panose="02040603050506020204" pitchFamily="18" charset="0"/>
              </a:rPr>
              <a:t>1.Chuyện </a:t>
            </a:r>
            <a:r>
              <a:rPr lang="en-US" sz="2000" dirty="0" err="1">
                <a:solidFill>
                  <a:srgbClr val="000000"/>
                </a:solidFill>
                <a:latin typeface="UTM Avo" panose="02040603050506020204" pitchFamily="18" charset="0"/>
              </a:rPr>
              <a:t>bốn</a:t>
            </a:r>
            <a:r>
              <a:rPr lang="en-US" sz="2000" dirty="0">
                <a:solidFill>
                  <a:srgbClr val="000000"/>
                </a:solidFill>
                <a:latin typeface="UTM Avo" panose="02040603050506020204" pitchFamily="18" charset="0"/>
              </a:rPr>
              <a:t> </a:t>
            </a:r>
            <a:r>
              <a:rPr lang="en-US" sz="2000" dirty="0" err="1">
                <a:solidFill>
                  <a:srgbClr val="000000"/>
                </a:solidFill>
                <a:latin typeface="UTM Avo" panose="02040603050506020204" pitchFamily="18" charset="0"/>
              </a:rPr>
              <a:t>mùa</a:t>
            </a:r>
            <a:endParaRPr lang="en-US" sz="2000" dirty="0">
              <a:solidFill>
                <a:srgbClr val="000000"/>
              </a:solidFill>
              <a:latin typeface="UTM Avo" panose="02040603050506020204" pitchFamily="18" charset="0"/>
            </a:endParaRPr>
          </a:p>
        </p:txBody>
      </p:sp>
    </p:spTree>
    <p:extLst>
      <p:ext uri="{BB962C8B-B14F-4D97-AF65-F5344CB8AC3E}">
        <p14:creationId xmlns:p14="http://schemas.microsoft.com/office/powerpoint/2010/main" val="331593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0-#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558823" y="381754"/>
            <a:ext cx="5954433" cy="507831"/>
          </a:xfrm>
          <a:prstGeom prst="rect">
            <a:avLst/>
          </a:prstGeom>
          <a:noFill/>
        </p:spPr>
        <p:txBody>
          <a:bodyPr wrap="square" rtlCol="0">
            <a:spAutoFit/>
          </a:bodyPr>
          <a:lstStyle/>
          <a:p>
            <a:pPr algn="just">
              <a:lnSpc>
                <a:spcPct val="150000"/>
              </a:lnSpc>
            </a:pPr>
            <a:r>
              <a:rPr lang="en-US" sz="1800" b="1" dirty="0">
                <a:latin typeface="UTM Avo" panose="02040603050506020204" pitchFamily="18" charset="0"/>
              </a:rPr>
              <a:t>1. </a:t>
            </a:r>
            <a:r>
              <a:rPr lang="en-US" sz="1800" dirty="0" err="1">
                <a:latin typeface="UTM Avo" panose="02040603050506020204" pitchFamily="18" charset="0"/>
              </a:rPr>
              <a:t>Ghép</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bài</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phù</a:t>
            </a:r>
            <a:r>
              <a:rPr lang="en-US" sz="1800" dirty="0">
                <a:latin typeface="UTM Avo" panose="02040603050506020204" pitchFamily="18" charset="0"/>
              </a:rPr>
              <a:t> </a:t>
            </a:r>
            <a:r>
              <a:rPr lang="en-US" sz="1800" dirty="0" err="1">
                <a:latin typeface="UTM Avo" panose="02040603050506020204" pitchFamily="18" charset="0"/>
              </a:rPr>
              <a:t>hợp</a:t>
            </a:r>
            <a:endParaRPr lang="vi-VN" sz="1800" dirty="0">
              <a:latin typeface="UTM Avo" panose="02040603050506020204" pitchFamily="18" charset="0"/>
            </a:endParaRPr>
          </a:p>
        </p:txBody>
      </p:sp>
      <p:sp>
        <p:nvSpPr>
          <p:cNvPr id="8" name="Rectangle 7"/>
          <p:cNvSpPr/>
          <p:nvPr/>
        </p:nvSpPr>
        <p:spPr>
          <a:xfrm>
            <a:off x="4016147" y="1441091"/>
            <a:ext cx="1937261" cy="816078"/>
          </a:xfrm>
          <a:prstGeom prst="rect">
            <a:avLst/>
          </a:prstGeom>
          <a:blipFill dpi="0"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UTM Avo" panose="02040603050506020204" pitchFamily="18" charset="0"/>
              </a:rPr>
              <a:t>6. </a:t>
            </a:r>
            <a:r>
              <a:rPr lang="en-US" sz="2000" dirty="0" err="1">
                <a:solidFill>
                  <a:srgbClr val="000000"/>
                </a:solidFill>
                <a:latin typeface="UTM Avo" panose="02040603050506020204" pitchFamily="18" charset="0"/>
              </a:rPr>
              <a:t>Lũy</a:t>
            </a:r>
            <a:r>
              <a:rPr lang="en-US" sz="2000" dirty="0">
                <a:solidFill>
                  <a:srgbClr val="000000"/>
                </a:solidFill>
                <a:latin typeface="UTM Avo" panose="02040603050506020204" pitchFamily="18" charset="0"/>
              </a:rPr>
              <a:t> </a:t>
            </a:r>
            <a:r>
              <a:rPr lang="en-US" sz="2000" dirty="0" err="1">
                <a:solidFill>
                  <a:srgbClr val="000000"/>
                </a:solidFill>
                <a:latin typeface="UTM Avo" panose="02040603050506020204" pitchFamily="18" charset="0"/>
              </a:rPr>
              <a:t>tre</a:t>
            </a:r>
            <a:endParaRPr lang="en-US" sz="2000" dirty="0">
              <a:solidFill>
                <a:srgbClr val="000000"/>
              </a:solidFill>
              <a:latin typeface="UTM Avo" panose="02040603050506020204" pitchFamily="18" charset="0"/>
            </a:endParaRPr>
          </a:p>
        </p:txBody>
      </p:sp>
      <p:grpSp>
        <p:nvGrpSpPr>
          <p:cNvPr id="7" name="Group 6"/>
          <p:cNvGrpSpPr/>
          <p:nvPr/>
        </p:nvGrpSpPr>
        <p:grpSpPr>
          <a:xfrm>
            <a:off x="558823" y="972888"/>
            <a:ext cx="2969924" cy="2055448"/>
            <a:chOff x="736076" y="1036526"/>
            <a:chExt cx="4412615" cy="3053917"/>
          </a:xfrm>
        </p:grpSpPr>
        <p:grpSp>
          <p:nvGrpSpPr>
            <p:cNvPr id="6" name="Group 5"/>
            <p:cNvGrpSpPr/>
            <p:nvPr/>
          </p:nvGrpSpPr>
          <p:grpSpPr>
            <a:xfrm>
              <a:off x="736076" y="1036526"/>
              <a:ext cx="4412615" cy="3053917"/>
              <a:chOff x="947391" y="899879"/>
              <a:chExt cx="4963218" cy="3343742"/>
            </a:xfrm>
          </p:grpSpPr>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91" y="899879"/>
                <a:ext cx="4963218" cy="3343742"/>
              </a:xfrm>
              <a:prstGeom prst="roundRect">
                <a:avLst>
                  <a:gd name="adj" fmla="val 11838"/>
                </a:avLst>
              </a:prstGeom>
            </p:spPr>
          </p:pic>
          <p:pic>
            <p:nvPicPr>
              <p:cNvPr id="9" name="Picture 8" descr="Screen Clipping"/>
              <p:cNvPicPr>
                <a:picLocks noChangeAspect="1"/>
              </p:cNvPicPr>
              <p:nvPr/>
            </p:nvPicPr>
            <p:blipFill rotWithShape="1">
              <a:blip r:embed="rId5">
                <a:extLst>
                  <a:ext uri="{28A0092B-C50C-407E-A947-70E740481C1C}">
                    <a14:useLocalDpi xmlns:a14="http://schemas.microsoft.com/office/drawing/2010/main" val="0"/>
                  </a:ext>
                </a:extLst>
              </a:blip>
              <a:srcRect t="11121" r="23889" b="12989"/>
              <a:stretch/>
            </p:blipFill>
            <p:spPr>
              <a:xfrm>
                <a:off x="976887" y="899879"/>
                <a:ext cx="1820081" cy="3165872"/>
              </a:xfrm>
              <a:prstGeom prst="roundRect">
                <a:avLst>
                  <a:gd name="adj" fmla="val 27182"/>
                </a:avLst>
              </a:prstGeom>
            </p:spPr>
          </p:pic>
        </p:grpSp>
        <p:sp>
          <p:nvSpPr>
            <p:cNvPr id="5" name="Oval 4"/>
            <p:cNvSpPr/>
            <p:nvPr/>
          </p:nvSpPr>
          <p:spPr>
            <a:xfrm>
              <a:off x="762300" y="3633132"/>
              <a:ext cx="432619" cy="432619"/>
            </a:xfrm>
            <a:prstGeom prst="ellipse">
              <a:avLst/>
            </a:prstGeom>
            <a:solidFill>
              <a:srgbClr val="FECC8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rPr>
                <a:t>3</a:t>
              </a:r>
            </a:p>
          </p:txBody>
        </p:sp>
      </p:grpSp>
      <p:grpSp>
        <p:nvGrpSpPr>
          <p:cNvPr id="12" name="Group 11"/>
          <p:cNvGrpSpPr/>
          <p:nvPr/>
        </p:nvGrpSpPr>
        <p:grpSpPr>
          <a:xfrm>
            <a:off x="2973698" y="2647950"/>
            <a:ext cx="3379477" cy="2152918"/>
            <a:chOff x="478148" y="415440"/>
            <a:chExt cx="6191166" cy="4080628"/>
          </a:xfrm>
        </p:grpSpPr>
        <p:grpSp>
          <p:nvGrpSpPr>
            <p:cNvPr id="13" name="Group 12"/>
            <p:cNvGrpSpPr/>
            <p:nvPr/>
          </p:nvGrpSpPr>
          <p:grpSpPr>
            <a:xfrm>
              <a:off x="478148" y="415440"/>
              <a:ext cx="6191166" cy="4080628"/>
              <a:chOff x="478148" y="415440"/>
              <a:chExt cx="6191166" cy="4080628"/>
            </a:xfrm>
          </p:grpSpPr>
          <p:pic>
            <p:nvPicPr>
              <p:cNvPr id="16" name="Picture 15" descr="Screen Clipping"/>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78148" y="1085642"/>
                <a:ext cx="3600953" cy="3410426"/>
              </a:xfrm>
              <a:prstGeom prst="rect">
                <a:avLst/>
              </a:prstGeom>
            </p:spPr>
          </p:pic>
          <p:pic>
            <p:nvPicPr>
              <p:cNvPr id="17" name="Picture 16"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8573" y="415440"/>
                <a:ext cx="2800741" cy="2972215"/>
              </a:xfrm>
              <a:prstGeom prst="roundRect">
                <a:avLst>
                  <a:gd name="adj" fmla="val 15113"/>
                </a:avLst>
              </a:prstGeom>
            </p:spPr>
          </p:pic>
        </p:grpSp>
        <p:sp>
          <p:nvSpPr>
            <p:cNvPr id="15" name="Freeform 14"/>
            <p:cNvSpPr/>
            <p:nvPr/>
          </p:nvSpPr>
          <p:spPr>
            <a:xfrm>
              <a:off x="3838575" y="823913"/>
              <a:ext cx="647700" cy="933450"/>
            </a:xfrm>
            <a:custGeom>
              <a:avLst/>
              <a:gdLst>
                <a:gd name="connsiteX0" fmla="*/ 14288 w 647700"/>
                <a:gd name="connsiteY0" fmla="*/ 0 h 933450"/>
                <a:gd name="connsiteX1" fmla="*/ 647700 w 647700"/>
                <a:gd name="connsiteY1" fmla="*/ 0 h 933450"/>
                <a:gd name="connsiteX2" fmla="*/ 647700 w 647700"/>
                <a:gd name="connsiteY2" fmla="*/ 561975 h 933450"/>
                <a:gd name="connsiteX3" fmla="*/ 428625 w 647700"/>
                <a:gd name="connsiteY3" fmla="*/ 576262 h 933450"/>
                <a:gd name="connsiteX4" fmla="*/ 328613 w 647700"/>
                <a:gd name="connsiteY4" fmla="*/ 628650 h 933450"/>
                <a:gd name="connsiteX5" fmla="*/ 338138 w 647700"/>
                <a:gd name="connsiteY5" fmla="*/ 804862 h 933450"/>
                <a:gd name="connsiteX6" fmla="*/ 233363 w 647700"/>
                <a:gd name="connsiteY6" fmla="*/ 795337 h 933450"/>
                <a:gd name="connsiteX7" fmla="*/ 209550 w 647700"/>
                <a:gd name="connsiteY7" fmla="*/ 833437 h 933450"/>
                <a:gd name="connsiteX8" fmla="*/ 233363 w 647700"/>
                <a:gd name="connsiteY8" fmla="*/ 866775 h 933450"/>
                <a:gd name="connsiteX9" fmla="*/ 242888 w 647700"/>
                <a:gd name="connsiteY9" fmla="*/ 904875 h 933450"/>
                <a:gd name="connsiteX10" fmla="*/ 161925 w 647700"/>
                <a:gd name="connsiteY10" fmla="*/ 909637 h 933450"/>
                <a:gd name="connsiteX11" fmla="*/ 0 w 647700"/>
                <a:gd name="connsiteY11" fmla="*/ 933450 h 933450"/>
                <a:gd name="connsiteX12" fmla="*/ 14288 w 647700"/>
                <a:gd name="connsiteY12" fmla="*/ 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700" h="933450">
                  <a:moveTo>
                    <a:pt x="14288" y="0"/>
                  </a:moveTo>
                  <a:lnTo>
                    <a:pt x="647700" y="0"/>
                  </a:lnTo>
                  <a:lnTo>
                    <a:pt x="647700" y="561975"/>
                  </a:lnTo>
                  <a:lnTo>
                    <a:pt x="428625" y="576262"/>
                  </a:lnTo>
                  <a:lnTo>
                    <a:pt x="328613" y="628650"/>
                  </a:lnTo>
                  <a:lnTo>
                    <a:pt x="338138" y="804862"/>
                  </a:lnTo>
                  <a:lnTo>
                    <a:pt x="233363" y="795337"/>
                  </a:lnTo>
                  <a:lnTo>
                    <a:pt x="209550" y="833437"/>
                  </a:lnTo>
                  <a:lnTo>
                    <a:pt x="233363" y="866775"/>
                  </a:lnTo>
                  <a:lnTo>
                    <a:pt x="242888" y="904875"/>
                  </a:lnTo>
                  <a:lnTo>
                    <a:pt x="161925" y="909637"/>
                  </a:lnTo>
                  <a:lnTo>
                    <a:pt x="0" y="933450"/>
                  </a:lnTo>
                  <a:lnTo>
                    <a:pt x="14288"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867649" y="3432012"/>
            <a:ext cx="1937261" cy="816078"/>
          </a:xfrm>
          <a:prstGeom prst="rect">
            <a:avLst/>
          </a:prstGeom>
          <a:blipFill dpi="0" rotWithShape="1">
            <a:blip r:embed="rId9">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UTM Avo" panose="02040603050506020204" pitchFamily="18" charset="0"/>
              </a:rPr>
              <a:t>3. </a:t>
            </a:r>
            <a:r>
              <a:rPr lang="en-US" sz="2000" dirty="0" err="1">
                <a:solidFill>
                  <a:srgbClr val="000000"/>
                </a:solidFill>
                <a:latin typeface="UTM Avo" panose="02040603050506020204" pitchFamily="18" charset="0"/>
              </a:rPr>
              <a:t>Tết</a:t>
            </a:r>
            <a:r>
              <a:rPr lang="en-US" sz="2000" dirty="0">
                <a:solidFill>
                  <a:srgbClr val="000000"/>
                </a:solidFill>
                <a:latin typeface="UTM Avo" panose="02040603050506020204" pitchFamily="18" charset="0"/>
              </a:rPr>
              <a:t> </a:t>
            </a:r>
            <a:r>
              <a:rPr lang="en-US" sz="2000" dirty="0" err="1">
                <a:solidFill>
                  <a:srgbClr val="000000"/>
                </a:solidFill>
                <a:latin typeface="UTM Avo" panose="02040603050506020204" pitchFamily="18" charset="0"/>
              </a:rPr>
              <a:t>đến</a:t>
            </a:r>
            <a:r>
              <a:rPr lang="en-US" sz="2000" dirty="0">
                <a:solidFill>
                  <a:srgbClr val="000000"/>
                </a:solidFill>
                <a:latin typeface="UTM Avo" panose="02040603050506020204" pitchFamily="18" charset="0"/>
              </a:rPr>
              <a:t> </a:t>
            </a:r>
            <a:r>
              <a:rPr lang="en-US" sz="2000" dirty="0" err="1">
                <a:solidFill>
                  <a:srgbClr val="000000"/>
                </a:solidFill>
                <a:latin typeface="UTM Avo" panose="02040603050506020204" pitchFamily="18" charset="0"/>
              </a:rPr>
              <a:t>rồi</a:t>
            </a:r>
            <a:endParaRPr lang="en-US" sz="2000" dirty="0">
              <a:solidFill>
                <a:srgbClr val="000000"/>
              </a:solidFill>
              <a:latin typeface="UTM Avo" panose="02040603050506020204" pitchFamily="18" charset="0"/>
            </a:endParaRPr>
          </a:p>
        </p:txBody>
      </p:sp>
    </p:spTree>
    <p:extLst>
      <p:ext uri="{BB962C8B-B14F-4D97-AF65-F5344CB8AC3E}">
        <p14:creationId xmlns:p14="http://schemas.microsoft.com/office/powerpoint/2010/main" val="339187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558823" y="381754"/>
            <a:ext cx="5954433" cy="507831"/>
          </a:xfrm>
          <a:prstGeom prst="rect">
            <a:avLst/>
          </a:prstGeom>
          <a:noFill/>
        </p:spPr>
        <p:txBody>
          <a:bodyPr wrap="square" rtlCol="0">
            <a:spAutoFit/>
          </a:bodyPr>
          <a:lstStyle/>
          <a:p>
            <a:pPr algn="just">
              <a:lnSpc>
                <a:spcPct val="150000"/>
              </a:lnSpc>
            </a:pPr>
            <a:r>
              <a:rPr lang="en-US" sz="1800" b="1" dirty="0">
                <a:latin typeface="UTM Avo" panose="02040603050506020204" pitchFamily="18" charset="0"/>
              </a:rPr>
              <a:t>1. </a:t>
            </a:r>
            <a:r>
              <a:rPr lang="en-US" sz="1800" dirty="0" err="1">
                <a:latin typeface="UTM Avo" panose="02040603050506020204" pitchFamily="18" charset="0"/>
              </a:rPr>
              <a:t>Ghép</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bài</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phù</a:t>
            </a:r>
            <a:r>
              <a:rPr lang="en-US" sz="1800" dirty="0">
                <a:latin typeface="UTM Avo" panose="02040603050506020204" pitchFamily="18" charset="0"/>
              </a:rPr>
              <a:t> </a:t>
            </a:r>
            <a:r>
              <a:rPr lang="en-US" sz="1800" dirty="0" err="1">
                <a:latin typeface="UTM Avo" panose="02040603050506020204" pitchFamily="18" charset="0"/>
              </a:rPr>
              <a:t>hợp</a:t>
            </a:r>
            <a:endParaRPr lang="vi-VN" sz="1800" dirty="0">
              <a:latin typeface="UTM Avo" panose="02040603050506020204" pitchFamily="18" charset="0"/>
            </a:endParaRPr>
          </a:p>
        </p:txBody>
      </p:sp>
      <p:sp>
        <p:nvSpPr>
          <p:cNvPr id="8" name="Rectangle 7"/>
          <p:cNvSpPr/>
          <p:nvPr/>
        </p:nvSpPr>
        <p:spPr>
          <a:xfrm>
            <a:off x="3994698" y="3432012"/>
            <a:ext cx="1937261" cy="816078"/>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UTM Avo" panose="02040603050506020204" pitchFamily="18" charset="0"/>
              </a:rPr>
              <a:t>4. </a:t>
            </a:r>
            <a:r>
              <a:rPr lang="en-US" sz="2000" dirty="0" err="1">
                <a:solidFill>
                  <a:srgbClr val="000000"/>
                </a:solidFill>
                <a:latin typeface="UTM Avo" panose="02040603050506020204" pitchFamily="18" charset="0"/>
              </a:rPr>
              <a:t>Mùa</a:t>
            </a:r>
            <a:r>
              <a:rPr lang="en-US" sz="2000" dirty="0">
                <a:solidFill>
                  <a:srgbClr val="000000"/>
                </a:solidFill>
                <a:latin typeface="UTM Avo" panose="02040603050506020204" pitchFamily="18" charset="0"/>
              </a:rPr>
              <a:t> </a:t>
            </a:r>
            <a:r>
              <a:rPr lang="en-US" sz="2000" dirty="0" err="1">
                <a:solidFill>
                  <a:srgbClr val="000000"/>
                </a:solidFill>
                <a:latin typeface="UTM Avo" panose="02040603050506020204" pitchFamily="18" charset="0"/>
              </a:rPr>
              <a:t>vàng</a:t>
            </a:r>
            <a:endParaRPr lang="en-US" sz="2000" dirty="0">
              <a:solidFill>
                <a:srgbClr val="000000"/>
              </a:solidFill>
              <a:latin typeface="UTM Avo" panose="02040603050506020204" pitchFamily="18" charset="0"/>
            </a:endParaRPr>
          </a:p>
        </p:txBody>
      </p:sp>
      <p:sp>
        <p:nvSpPr>
          <p:cNvPr id="18" name="Rectangle 17"/>
          <p:cNvSpPr/>
          <p:nvPr/>
        </p:nvSpPr>
        <p:spPr>
          <a:xfrm>
            <a:off x="867649" y="3432012"/>
            <a:ext cx="1937261" cy="81607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UTM Avo" panose="02040603050506020204" pitchFamily="18" charset="0"/>
              </a:rPr>
              <a:t>5. </a:t>
            </a:r>
            <a:r>
              <a:rPr lang="en-US" sz="2000" dirty="0" err="1">
                <a:solidFill>
                  <a:srgbClr val="000000"/>
                </a:solidFill>
                <a:latin typeface="UTM Avo" panose="02040603050506020204" pitchFamily="18" charset="0"/>
              </a:rPr>
              <a:t>Hạt</a:t>
            </a:r>
            <a:r>
              <a:rPr lang="en-US" sz="2000" dirty="0">
                <a:solidFill>
                  <a:srgbClr val="000000"/>
                </a:solidFill>
                <a:latin typeface="UTM Avo" panose="02040603050506020204" pitchFamily="18" charset="0"/>
              </a:rPr>
              <a:t> </a:t>
            </a:r>
            <a:r>
              <a:rPr lang="en-US" sz="2000" dirty="0" err="1">
                <a:solidFill>
                  <a:srgbClr val="000000"/>
                </a:solidFill>
                <a:latin typeface="UTM Avo" panose="02040603050506020204" pitchFamily="18" charset="0"/>
              </a:rPr>
              <a:t>thóc</a:t>
            </a:r>
            <a:endParaRPr lang="en-US" sz="2000" dirty="0">
              <a:solidFill>
                <a:srgbClr val="000000"/>
              </a:solidFill>
              <a:latin typeface="UTM Avo" panose="02040603050506020204" pitchFamily="18" charset="0"/>
            </a:endParaRPr>
          </a:p>
        </p:txBody>
      </p:sp>
      <p:grpSp>
        <p:nvGrpSpPr>
          <p:cNvPr id="11" name="Group 10"/>
          <p:cNvGrpSpPr/>
          <p:nvPr/>
        </p:nvGrpSpPr>
        <p:grpSpPr>
          <a:xfrm>
            <a:off x="411585" y="1101112"/>
            <a:ext cx="2975357" cy="2035419"/>
            <a:chOff x="468735" y="1072537"/>
            <a:chExt cx="2975357" cy="2035419"/>
          </a:xfrm>
        </p:grpSpPr>
        <p:pic>
          <p:nvPicPr>
            <p:cNvPr id="3" name="Picture 2" descr="Screen Clipping"/>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55383"/>
            <a:stretch/>
          </p:blipFill>
          <p:spPr>
            <a:xfrm>
              <a:off x="468735" y="1072537"/>
              <a:ext cx="2975357" cy="2035419"/>
            </a:xfrm>
            <a:prstGeom prst="rect">
              <a:avLst/>
            </a:prstGeom>
          </p:spPr>
        </p:pic>
        <p:sp>
          <p:nvSpPr>
            <p:cNvPr id="10" name="Rectangle 9"/>
            <p:cNvSpPr/>
            <p:nvPr/>
          </p:nvSpPr>
          <p:spPr>
            <a:xfrm>
              <a:off x="867649" y="1072537"/>
              <a:ext cx="2008901" cy="40383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Screen Clipping"/>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53912" r="523"/>
          <a:stretch/>
        </p:blipFill>
        <p:spPr>
          <a:xfrm>
            <a:off x="3444092" y="1072537"/>
            <a:ext cx="3038474" cy="2035418"/>
          </a:xfrm>
          <a:prstGeom prst="rect">
            <a:avLst/>
          </a:prstGeom>
        </p:spPr>
      </p:pic>
    </p:spTree>
    <p:extLst>
      <p:ext uri="{BB962C8B-B14F-4D97-AF65-F5344CB8AC3E}">
        <p14:creationId xmlns:p14="http://schemas.microsoft.com/office/powerpoint/2010/main" val="42667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558823" y="381754"/>
            <a:ext cx="5954433" cy="2169825"/>
          </a:xfrm>
          <a:prstGeom prst="rect">
            <a:avLst/>
          </a:prstGeom>
          <a:noFill/>
        </p:spPr>
        <p:txBody>
          <a:bodyPr wrap="square" rtlCol="0">
            <a:spAutoFit/>
          </a:bodyPr>
          <a:lstStyle/>
          <a:p>
            <a:pPr algn="just">
              <a:lnSpc>
                <a:spcPct val="150000"/>
              </a:lnSpc>
            </a:pPr>
            <a:r>
              <a:rPr lang="en-US" sz="1800" b="1" dirty="0">
                <a:latin typeface="UTM Avo" panose="02040603050506020204" pitchFamily="18" charset="0"/>
              </a:rPr>
              <a:t>2.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bài</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và</a:t>
            </a:r>
            <a:r>
              <a:rPr lang="en-US" sz="1800" dirty="0">
                <a:latin typeface="UTM Avo" panose="02040603050506020204" pitchFamily="18" charset="0"/>
              </a:rPr>
              <a:t> </a:t>
            </a:r>
            <a:r>
              <a:rPr lang="en-US" sz="1800" dirty="0" err="1">
                <a:latin typeface="UTM Avo" panose="02040603050506020204" pitchFamily="18" charset="0"/>
              </a:rPr>
              <a:t>thực</a:t>
            </a:r>
            <a:r>
              <a:rPr lang="en-US" sz="1800" dirty="0">
                <a:latin typeface="UTM Avo" panose="02040603050506020204" pitchFamily="18" charset="0"/>
              </a:rPr>
              <a:t> </a:t>
            </a:r>
            <a:r>
              <a:rPr lang="en-US" sz="1800" dirty="0" err="1">
                <a:latin typeface="UTM Avo" panose="02040603050506020204" pitchFamily="18" charset="0"/>
              </a:rPr>
              <a:t>hiện</a:t>
            </a:r>
            <a:r>
              <a:rPr lang="en-US" sz="1800" dirty="0">
                <a:latin typeface="UTM Avo" panose="02040603050506020204" pitchFamily="18" charset="0"/>
              </a:rPr>
              <a:t> </a:t>
            </a:r>
            <a:r>
              <a:rPr lang="en-US" sz="1800" dirty="0" err="1">
                <a:latin typeface="UTM Avo" panose="02040603050506020204" pitchFamily="18" charset="0"/>
              </a:rPr>
              <a:t>yêu</a:t>
            </a:r>
            <a:r>
              <a:rPr lang="en-US" sz="1800" dirty="0">
                <a:latin typeface="UTM Avo" panose="02040603050506020204" pitchFamily="18" charset="0"/>
              </a:rPr>
              <a:t> </a:t>
            </a:r>
            <a:r>
              <a:rPr lang="en-US" sz="1800" dirty="0" err="1">
                <a:latin typeface="UTM Avo" panose="02040603050506020204" pitchFamily="18" charset="0"/>
              </a:rPr>
              <a:t>cầu</a:t>
            </a:r>
            <a:r>
              <a:rPr lang="en-US" sz="1800" dirty="0">
                <a:latin typeface="UTM Avo" panose="02040603050506020204" pitchFamily="18" charset="0"/>
              </a:rPr>
              <a:t> </a:t>
            </a:r>
            <a:r>
              <a:rPr lang="en-US" sz="1800" dirty="0" err="1">
                <a:latin typeface="UTM Avo" panose="02040603050506020204" pitchFamily="18" charset="0"/>
              </a:rPr>
              <a:t>sau</a:t>
            </a:r>
            <a:r>
              <a:rPr lang="en-US" sz="1800" dirty="0">
                <a:latin typeface="UTM Avo" panose="02040603050506020204" pitchFamily="18" charset="0"/>
              </a:rPr>
              <a:t>:</a:t>
            </a:r>
          </a:p>
          <a:p>
            <a:pPr marL="342900" indent="-342900" algn="just">
              <a:lnSpc>
                <a:spcPct val="150000"/>
              </a:lnSpc>
              <a:buAutoNum type="alphaL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bài</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những</a:t>
            </a:r>
            <a:r>
              <a:rPr lang="en-US" sz="1800" dirty="0">
                <a:latin typeface="UTM Avo" panose="02040603050506020204" pitchFamily="18" charset="0"/>
              </a:rPr>
              <a:t>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văn</a:t>
            </a:r>
            <a:r>
              <a:rPr lang="en-US" sz="1800" dirty="0">
                <a:latin typeface="UTM Avo" panose="02040603050506020204" pitchFamily="18" charset="0"/>
              </a:rPr>
              <a:t>,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thơ</a:t>
            </a:r>
            <a:r>
              <a:rPr lang="en-US" sz="1800" dirty="0">
                <a:latin typeface="UTM Avo" panose="02040603050506020204" pitchFamily="18" charset="0"/>
              </a:rPr>
              <a:t> hay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cây</a:t>
            </a:r>
            <a:r>
              <a:rPr lang="en-US" sz="1800" dirty="0">
                <a:latin typeface="UTM Avo" panose="02040603050506020204" pitchFamily="18" charset="0"/>
              </a:rPr>
              <a:t> </a:t>
            </a:r>
            <a:r>
              <a:rPr lang="en-US" sz="1800" dirty="0" err="1">
                <a:latin typeface="UTM Avo" panose="02040603050506020204" pitchFamily="18" charset="0"/>
              </a:rPr>
              <a:t>cối</a:t>
            </a:r>
            <a:r>
              <a:rPr lang="en-US" sz="1800" dirty="0">
                <a:latin typeface="UTM Avo" panose="02040603050506020204" pitchFamily="18" charset="0"/>
              </a:rPr>
              <a:t> </a:t>
            </a:r>
            <a:r>
              <a:rPr lang="en-US" sz="1800" dirty="0" err="1">
                <a:latin typeface="UTM Avo" panose="02040603050506020204" pitchFamily="18" charset="0"/>
              </a:rPr>
              <a:t>hoặc</a:t>
            </a:r>
            <a:r>
              <a:rPr lang="en-US" sz="1800" dirty="0">
                <a:latin typeface="UTM Avo" panose="02040603050506020204" pitchFamily="18" charset="0"/>
              </a:rPr>
              <a:t> </a:t>
            </a:r>
            <a:r>
              <a:rPr lang="en-US" sz="1800" dirty="0" err="1">
                <a:latin typeface="UTM Avo" panose="02040603050506020204" pitchFamily="18" charset="0"/>
              </a:rPr>
              <a:t>loài</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cảnh</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a:t>
            </a:r>
          </a:p>
          <a:p>
            <a:pPr marL="342900" indent="-342900" algn="just">
              <a:lnSpc>
                <a:spcPct val="150000"/>
              </a:lnSpc>
              <a:buAutoNum type="alphaLcPeriod"/>
            </a:pPr>
            <a:r>
              <a:rPr lang="en-US" sz="1800" dirty="0" err="1">
                <a:latin typeface="UTM Avo" panose="02040603050506020204" pitchFamily="18" charset="0"/>
              </a:rPr>
              <a:t>Nêu</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nhân</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yêu</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bài</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và</a:t>
            </a:r>
            <a:r>
              <a:rPr lang="en-US" sz="1800" dirty="0">
                <a:latin typeface="UTM Avo" panose="02040603050506020204" pitchFamily="18" charset="0"/>
              </a:rPr>
              <a:t> </a:t>
            </a:r>
            <a:r>
              <a:rPr lang="en-US" sz="1800" dirty="0" err="1">
                <a:latin typeface="UTM Avo" panose="02040603050506020204" pitchFamily="18" charset="0"/>
              </a:rPr>
              <a:t>giải</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vì</a:t>
            </a:r>
            <a:r>
              <a:rPr lang="en-US" sz="1800" dirty="0">
                <a:latin typeface="UTM Avo" panose="02040603050506020204" pitchFamily="18" charset="0"/>
              </a:rPr>
              <a:t> </a:t>
            </a:r>
            <a:r>
              <a:rPr lang="en-US" sz="1800" dirty="0" err="1">
                <a:latin typeface="UTM Avo" panose="02040603050506020204" pitchFamily="18" charset="0"/>
              </a:rPr>
              <a:t>sao</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yêu</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nhân</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a:t>
            </a:r>
            <a:endParaRPr lang="vi-VN" sz="1800" dirty="0">
              <a:latin typeface="UTM Avo" panose="02040603050506020204" pitchFamily="18" charset="0"/>
            </a:endParaRPr>
          </a:p>
        </p:txBody>
      </p:sp>
      <p:pic>
        <p:nvPicPr>
          <p:cNvPr id="3" name="Picture 2"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9292" y="2551579"/>
            <a:ext cx="3605988" cy="2144246"/>
          </a:xfrm>
          <a:prstGeom prst="rect">
            <a:avLst/>
          </a:prstGeom>
        </p:spPr>
      </p:pic>
    </p:spTree>
    <p:extLst>
      <p:ext uri="{BB962C8B-B14F-4D97-AF65-F5344CB8AC3E}">
        <p14:creationId xmlns:p14="http://schemas.microsoft.com/office/powerpoint/2010/main" val="354892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047071" y="789894"/>
            <a:ext cx="5455784" cy="642938"/>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514350">
              <a:buClrTx/>
              <a:defRPr/>
            </a:pP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vi-VN"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trong bài đọc những câu văn, câu thơ hay nói về cây cối hoặc loài vật, cảnh vật</a:t>
            </a:r>
            <a:endPar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089933" y="1766548"/>
            <a:ext cx="5455784" cy="161040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defTabSz="514350">
              <a:buClrTx/>
              <a:defRPr/>
            </a:pP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hát</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họa</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mi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chợt</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giấc</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xòe</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bày</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đủ</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tươi</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Họa</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mi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hót</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055543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731157" y="566057"/>
            <a:ext cx="5713185" cy="1054101"/>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514350">
              <a:buClrTx/>
              <a:defRPr/>
            </a:pP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yêu</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giải</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930729" y="1916566"/>
            <a:ext cx="5455784" cy="147569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defTabSz="514350">
              <a:buClrTx/>
              <a:defRPr/>
            </a:pPr>
            <a:r>
              <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a:t>
            </a:r>
            <a:r>
              <a:rPr lang="vi-VN"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thích nhân vật chim họa mi. Vì mỗi lần chim cất lên tiếng hót vang lừng, mọi vật như có sự thay đổi kỳ diệu.</a:t>
            </a:r>
            <a:endParaRPr lang="en-US" sz="2025"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55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0" y="2181205"/>
            <a:ext cx="3008679" cy="2123045"/>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2206398" y="974559"/>
            <a:ext cx="3475608" cy="1271832"/>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vi-VN" sz="225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 nay em được ôn lại những kiến thức nào?</a:t>
            </a:r>
            <a:endParaRPr lang="en-US" sz="225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2206398" y="508000"/>
            <a:ext cx="3439660" cy="1738391"/>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225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25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25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r>
              <a:rPr lang="en-US" sz="225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t>
            </a:r>
            <a:r>
              <a:rPr lang="vi-VN" sz="225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iếp tục luyện đọc các bài tập đọc đã học</a:t>
            </a:r>
            <a:endParaRPr lang="en-US" sz="225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7327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711" r="800" b="13253"/>
          <a:stretch>
            <a:fillRect/>
          </a:stretch>
        </p:blipFill>
        <p:spPr bwMode="auto">
          <a:xfrm>
            <a:off x="0" y="642938"/>
            <a:ext cx="68580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443162" y="980990"/>
            <a:ext cx="4467881" cy="2073423"/>
            <a:chOff x="-615991" y="642075"/>
            <a:chExt cx="7942899" cy="3686085"/>
          </a:xfrm>
        </p:grpSpPr>
        <p:pic>
          <p:nvPicPr>
            <p:cNvPr id="10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buClrTx/>
                <a:defRPr/>
              </a:pPr>
              <a:r>
                <a:rPr lang="en-US" sz="247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47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7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47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7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7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7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47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7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47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7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47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7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47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15063" y="-1200150"/>
            <a:ext cx="342900" cy="342900"/>
          </a:xfrm>
          <a:prstGeom prst="rect">
            <a:avLst/>
          </a:prstGeom>
        </p:spPr>
      </p:pic>
      <p:sp>
        <p:nvSpPr>
          <p:cNvPr id="2" name="Oval Callout 1"/>
          <p:cNvSpPr/>
          <p:nvPr/>
        </p:nvSpPr>
        <p:spPr>
          <a:xfrm>
            <a:off x="3686175" y="3471863"/>
            <a:ext cx="2411661" cy="771525"/>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2025" b="1" kern="1200" dirty="0" err="1">
                <a:solidFill>
                  <a:prstClr val="white"/>
                </a:solidFill>
                <a:latin typeface="Calibri"/>
              </a:rPr>
              <a:t>Tạm</a:t>
            </a:r>
            <a:r>
              <a:rPr lang="en-US" sz="2025" b="1" kern="1200" dirty="0">
                <a:solidFill>
                  <a:prstClr val="white"/>
                </a:solidFill>
                <a:latin typeface="Calibri"/>
              </a:rPr>
              <a:t> </a:t>
            </a:r>
            <a:r>
              <a:rPr lang="en-US" sz="2025" b="1" kern="1200" dirty="0" err="1">
                <a:solidFill>
                  <a:prstClr val="white"/>
                </a:solidFill>
                <a:latin typeface="Calibri"/>
              </a:rPr>
              <a:t>biệt</a:t>
            </a:r>
            <a:r>
              <a:rPr lang="en-US" sz="2025" b="1" kern="1200" dirty="0">
                <a:solidFill>
                  <a:prstClr val="white"/>
                </a:solidFill>
                <a:latin typeface="Calibri"/>
              </a:rPr>
              <a:t> </a:t>
            </a:r>
            <a:r>
              <a:rPr lang="en-US" sz="2025" b="1" kern="1200" dirty="0" err="1">
                <a:solidFill>
                  <a:prstClr val="white"/>
                </a:solidFill>
                <a:latin typeface="Calibri"/>
              </a:rPr>
              <a:t>cánh</a:t>
            </a:r>
            <a:r>
              <a:rPr lang="en-US" sz="2025" b="1" kern="1200" dirty="0">
                <a:solidFill>
                  <a:prstClr val="white"/>
                </a:solidFill>
                <a:latin typeface="Calibri"/>
              </a:rPr>
              <a:t> cam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6"/>
                                        </p:tgtEl>
                                        <p:attrNameLst>
                                          <p:attrName>r</p:attrName>
                                        </p:attrNameLst>
                                      </p:cBhvr>
                                    </p:animRot>
                                    <p:animRot by="-240000">
                                      <p:cBhvr>
                                        <p:cTn id="9" dur="550" fill="hold">
                                          <p:stCondLst>
                                            <p:cond delay="550"/>
                                          </p:stCondLst>
                                        </p:cTn>
                                        <p:tgtEl>
                                          <p:spTgt spid="6"/>
                                        </p:tgtEl>
                                        <p:attrNameLst>
                                          <p:attrName>r</p:attrName>
                                        </p:attrNameLst>
                                      </p:cBhvr>
                                    </p:animRot>
                                    <p:animRot by="240000">
                                      <p:cBhvr>
                                        <p:cTn id="10" dur="550" fill="hold">
                                          <p:stCondLst>
                                            <p:cond delay="1100"/>
                                          </p:stCondLst>
                                        </p:cTn>
                                        <p:tgtEl>
                                          <p:spTgt spid="6"/>
                                        </p:tgtEl>
                                        <p:attrNameLst>
                                          <p:attrName>r</p:attrName>
                                        </p:attrNameLst>
                                      </p:cBhvr>
                                    </p:animRot>
                                    <p:animRot by="-240000">
                                      <p:cBhvr>
                                        <p:cTn id="11" dur="550" fill="hold">
                                          <p:stCondLst>
                                            <p:cond delay="1650"/>
                                          </p:stCondLst>
                                        </p:cTn>
                                        <p:tgtEl>
                                          <p:spTgt spid="6"/>
                                        </p:tgtEl>
                                        <p:attrNameLst>
                                          <p:attrName>r</p:attrName>
                                        </p:attrNameLst>
                                      </p:cBhvr>
                                    </p:animRot>
                                    <p:animRot by="120000">
                                      <p:cBhvr>
                                        <p:cTn id="12" dur="550" fill="hold">
                                          <p:stCondLst>
                                            <p:cond delay="2200"/>
                                          </p:stCondLst>
                                        </p:cTn>
                                        <p:tgtEl>
                                          <p:spTgt spid="6"/>
                                        </p:tgtEl>
                                        <p:attrNameLst>
                                          <p:attrName>r</p:attrName>
                                        </p:attrNameLst>
                                      </p:cBhvr>
                                    </p:animRot>
                                  </p:childTnLst>
                                </p:cTn>
                              </p:par>
                              <p:par>
                                <p:cTn id="13" presetID="63" presetClass="path" presetSubtype="0" accel="50000" decel="50000" fill="hold" nodeType="withEffect">
                                  <p:stCondLst>
                                    <p:cond delay="0"/>
                                  </p:stCondLst>
                                  <p:childTnLst>
                                    <p:animMotion origin="layout" path="M -0.19023 -0.00092 L 0.54063 0.00926 " pathEditMode="relative" rAng="0" ptsTypes="AA">
                                      <p:cBhvr>
                                        <p:cTn id="14" dur="3500" fill="hold"/>
                                        <p:tgtEl>
                                          <p:spTgt spid="6"/>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50000" decel="50000" fill="hold" nodeType="withEffect">
                                  <p:stCondLst>
                                    <p:cond delay="0"/>
                                  </p:stCondLst>
                                  <p:childTnLst>
                                    <p:animMotion origin="layout" path="M 0.7309 0.01019 L 1.64757 0.0213 " pathEditMode="relative" rAng="0" ptsTypes="AA">
                                      <p:cBhvr>
                                        <p:cTn id="24"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000" b="10664"/>
          <a:stretch>
            <a:fillRect/>
          </a:stretch>
        </p:blipFill>
        <p:spPr bwMode="auto">
          <a:xfrm>
            <a:off x="0" y="642938"/>
            <a:ext cx="6858000" cy="386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15063" y="-1200150"/>
            <a:ext cx="342900" cy="342900"/>
          </a:xfrm>
          <a:prstGeom prst="rect">
            <a:avLst/>
          </a:prstGeom>
        </p:spPr>
      </p:pic>
      <p:grpSp>
        <p:nvGrpSpPr>
          <p:cNvPr id="10" name="Group 9"/>
          <p:cNvGrpSpPr/>
          <p:nvPr/>
        </p:nvGrpSpPr>
        <p:grpSpPr>
          <a:xfrm>
            <a:off x="-3514725" y="980990"/>
            <a:ext cx="4543424" cy="2073423"/>
            <a:chOff x="152400" y="642075"/>
            <a:chExt cx="5170262" cy="3686085"/>
          </a:xfrm>
        </p:grpSpPr>
        <p:pic>
          <p:nvPicPr>
            <p:cNvPr id="11"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buClrTx/>
                <a:defRPr/>
              </a:pP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cam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4" name="Oval Callout 13"/>
          <p:cNvSpPr/>
          <p:nvPr/>
        </p:nvSpPr>
        <p:spPr>
          <a:xfrm>
            <a:off x="3686175" y="3471863"/>
            <a:ext cx="2057400" cy="771525"/>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2025"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Màu</a:t>
            </a:r>
            <a:r>
              <a:rPr lang="en-US" sz="2025"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r>
              <a:rPr lang="en-US" sz="2025"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biếc</a:t>
            </a:r>
            <a:endParaRPr lang="en-US" sz="2025" b="1" kern="1200" dirty="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withEffect">
                                  <p:stCondLst>
                                    <p:cond delay="0"/>
                                  </p:stCondLst>
                                  <p:childTnLst>
                                    <p:animMotion origin="layout" path="M 0.7309 0.01019 L 1.64757 0.0213 " pathEditMode="relative" rAng="0" ptsTypes="AA">
                                      <p:cBhvr>
                                        <p:cTn id="25"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908" b="9249"/>
          <a:stretch>
            <a:fillRect/>
          </a:stretch>
        </p:blipFill>
        <p:spPr bwMode="auto">
          <a:xfrm>
            <a:off x="0" y="642939"/>
            <a:ext cx="6986588" cy="385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15063" y="-1200150"/>
            <a:ext cx="342900" cy="342900"/>
          </a:xfrm>
          <a:prstGeom prst="rect">
            <a:avLst/>
          </a:prstGeom>
        </p:spPr>
      </p:pic>
      <p:grpSp>
        <p:nvGrpSpPr>
          <p:cNvPr id="9" name="Group 8"/>
          <p:cNvGrpSpPr/>
          <p:nvPr/>
        </p:nvGrpSpPr>
        <p:grpSpPr>
          <a:xfrm>
            <a:off x="-4282440" y="228601"/>
            <a:ext cx="5440680" cy="2741264"/>
            <a:chOff x="-262148" y="491767"/>
            <a:chExt cx="6067527" cy="3686085"/>
          </a:xfrm>
        </p:grpSpPr>
        <p:pic>
          <p:nvPicPr>
            <p:cNvPr id="10"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53128"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buClrTx/>
                <a:defRPr/>
              </a:pP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Tạm</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biệt</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cánh</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cam. </a:t>
              </a:r>
            </a:p>
            <a:p>
              <a:pPr algn="ctr" defTabSz="514350">
                <a:buClrTx/>
                <a:defRPr/>
              </a:pP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Bống</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cánh</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cam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025"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Oval Callout 12"/>
          <p:cNvSpPr/>
          <p:nvPr/>
        </p:nvSpPr>
        <p:spPr>
          <a:xfrm>
            <a:off x="2828925" y="3553865"/>
            <a:ext cx="3086463" cy="933303"/>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2000" b="1" kern="1200" dirty="0" err="1">
                <a:solidFill>
                  <a:prstClr val="white"/>
                </a:solidFill>
                <a:latin typeface="Arial-Rounded" panose="020B0500000000000000" pitchFamily="34" charset="0"/>
              </a:rPr>
              <a:t>Đặt</a:t>
            </a:r>
            <a:r>
              <a:rPr lang="en-US" sz="2000" b="1" kern="1200" dirty="0">
                <a:solidFill>
                  <a:prstClr val="white"/>
                </a:solidFill>
                <a:latin typeface="Arial-Rounded" panose="020B0500000000000000" pitchFamily="34" charset="0"/>
              </a:rPr>
              <a:t> </a:t>
            </a:r>
            <a:r>
              <a:rPr lang="en-US" sz="2000" b="1" kern="1200" dirty="0" err="1">
                <a:solidFill>
                  <a:prstClr val="white"/>
                </a:solidFill>
                <a:latin typeface="Arial-Rounded" panose="020B0500000000000000" pitchFamily="34" charset="0"/>
              </a:rPr>
              <a:t>cánh</a:t>
            </a:r>
            <a:r>
              <a:rPr lang="en-US" sz="2000" b="1" kern="1200" dirty="0">
                <a:solidFill>
                  <a:prstClr val="white"/>
                </a:solidFill>
                <a:latin typeface="Arial-Rounded" panose="020B0500000000000000" pitchFamily="34" charset="0"/>
              </a:rPr>
              <a:t> cam </a:t>
            </a:r>
            <a:r>
              <a:rPr lang="en-US" sz="2000" b="1" kern="1200" dirty="0" err="1">
                <a:solidFill>
                  <a:prstClr val="white"/>
                </a:solidFill>
                <a:latin typeface="Arial-Rounded" panose="020B0500000000000000" pitchFamily="34" charset="0"/>
              </a:rPr>
              <a:t>vào</a:t>
            </a:r>
            <a:r>
              <a:rPr lang="en-US" sz="2000" b="1" kern="1200" dirty="0">
                <a:solidFill>
                  <a:prstClr val="white"/>
                </a:solidFill>
                <a:latin typeface="Arial-Rounded" panose="020B0500000000000000" pitchFamily="34" charset="0"/>
              </a:rPr>
              <a:t> </a:t>
            </a:r>
            <a:r>
              <a:rPr lang="en-US" sz="2000" b="1" kern="1200" dirty="0" err="1">
                <a:solidFill>
                  <a:prstClr val="white"/>
                </a:solidFill>
                <a:latin typeface="Arial-Rounded" panose="020B0500000000000000" pitchFamily="34" charset="0"/>
              </a:rPr>
              <a:t>chiếc</a:t>
            </a:r>
            <a:r>
              <a:rPr lang="en-US" sz="2000" b="1" kern="1200" dirty="0">
                <a:solidFill>
                  <a:prstClr val="white"/>
                </a:solidFill>
                <a:latin typeface="Arial-Rounded" panose="020B0500000000000000" pitchFamily="34" charset="0"/>
              </a:rPr>
              <a:t> </a:t>
            </a:r>
            <a:r>
              <a:rPr lang="en-US" sz="2000" b="1" kern="1200" dirty="0" err="1">
                <a:solidFill>
                  <a:prstClr val="white"/>
                </a:solidFill>
                <a:latin typeface="Arial-Rounded" panose="020B0500000000000000" pitchFamily="34" charset="0"/>
              </a:rPr>
              <a:t>lọ</a:t>
            </a:r>
            <a:endParaRPr lang="en-US" sz="2000" b="1" kern="1200" dirty="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withEffect">
                                  <p:stCondLst>
                                    <p:cond delay="0"/>
                                  </p:stCondLst>
                                  <p:childTnLst>
                                    <p:animMotion origin="layout" path="M 0.7309 0.01019 L 1.64757 0.0213 " pathEditMode="relative" rAng="0" ptsTypes="AA">
                                      <p:cBhvr>
                                        <p:cTn id="25"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908" b="9249"/>
          <a:stretch>
            <a:fillRect/>
          </a:stretch>
        </p:blipFill>
        <p:spPr bwMode="auto">
          <a:xfrm>
            <a:off x="0" y="642939"/>
            <a:ext cx="6986588" cy="385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15063" y="-1200150"/>
            <a:ext cx="342900" cy="342900"/>
          </a:xfrm>
          <a:prstGeom prst="rect">
            <a:avLst/>
          </a:prstGeom>
        </p:spPr>
      </p:pic>
      <p:grpSp>
        <p:nvGrpSpPr>
          <p:cNvPr id="9" name="Group 8"/>
          <p:cNvGrpSpPr/>
          <p:nvPr/>
        </p:nvGrpSpPr>
        <p:grpSpPr>
          <a:xfrm>
            <a:off x="-4282440" y="228601"/>
            <a:ext cx="5394960" cy="2741264"/>
            <a:chOff x="-262148" y="491767"/>
            <a:chExt cx="6067527" cy="3686085"/>
          </a:xfrm>
        </p:grpSpPr>
        <p:pic>
          <p:nvPicPr>
            <p:cNvPr id="10"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53128"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2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Tạm</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biệt</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cánh</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cam. </a:t>
              </a:r>
            </a:p>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Bống</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chăm</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sóc</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cánh</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cam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thế</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25"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202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sp>
        <p:nvSpPr>
          <p:cNvPr id="13" name="Oval Callout 12"/>
          <p:cNvSpPr/>
          <p:nvPr/>
        </p:nvSpPr>
        <p:spPr>
          <a:xfrm>
            <a:off x="2828925" y="3553865"/>
            <a:ext cx="3086463" cy="933303"/>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mn-cs"/>
                <a:sym typeface="Arial"/>
              </a:rPr>
              <a:t>Chăm</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mn-ea"/>
                <a:cs typeface="+mn-cs"/>
                <a:sym typeface="Arial"/>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mn-ea"/>
                <a:cs typeface="+mn-cs"/>
                <a:sym typeface="Arial"/>
              </a:rPr>
              <a:t>sóc</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mn-ea"/>
                <a:cs typeface="+mn-cs"/>
                <a:sym typeface="Arial"/>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mn-ea"/>
                <a:cs typeface="+mn-cs"/>
                <a:sym typeface="Arial"/>
              </a:rPr>
              <a:t>c</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mn-cs"/>
                <a:sym typeface="Arial"/>
              </a:rPr>
              <a:t>ẩn</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mn-ea"/>
                <a:cs typeface="+mn-cs"/>
                <a:sym typeface="Arial"/>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mn-cs"/>
                <a:sym typeface="Arial"/>
              </a:rPr>
              <a:t>thận</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mn-ea"/>
                <a:cs typeface="+mn-cs"/>
                <a:sym typeface="Arial"/>
              </a:rPr>
              <a:t>,</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mn-ea"/>
                <a:cs typeface="+mn-cs"/>
                <a:sym typeface="Arial"/>
              </a:rPr>
              <a:t> chu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mn-ea"/>
                <a:cs typeface="+mn-cs"/>
                <a:sym typeface="Arial"/>
              </a:rPr>
              <a:t>đáo</a:t>
            </a:r>
            <a:endParaRPr kumimoji="0" lang="en-US" sz="2000" b="1" i="0" u="none" strike="noStrike" kern="1200" cap="none" spc="0" normalizeH="0" baseline="0" noProof="0" dirty="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1542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48148E-6 -2.46914E-6 L 0.73079 0.01019 " pathEditMode="relative" rAng="0" ptsTypes="AA">
                                      <p:cBhvr>
                                        <p:cTn id="14" dur="3500" fill="hold"/>
                                        <p:tgtEl>
                                          <p:spTgt spid="9"/>
                                        </p:tgtEl>
                                        <p:attrNameLst>
                                          <p:attrName>ppt_x</p:attrName>
                                          <p:attrName>ppt_y</p:attrName>
                                        </p:attrNameLst>
                                      </p:cBhvr>
                                      <p:rCtr x="36528" y="494"/>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withEffect">
                                  <p:stCondLst>
                                    <p:cond delay="0"/>
                                  </p:stCondLst>
                                  <p:childTnLst>
                                    <p:animMotion origin="layout" path="M 0.73079 0.01019 L 1.64769 0.0213 " pathEditMode="relative" rAng="0" ptsTypes="AA">
                                      <p:cBhvr>
                                        <p:cTn id="25"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800" b="9546"/>
          <a:stretch>
            <a:fillRect/>
          </a:stretch>
        </p:blipFill>
        <p:spPr bwMode="auto">
          <a:xfrm>
            <a:off x="0" y="642938"/>
            <a:ext cx="68580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15063" y="-1200150"/>
            <a:ext cx="342900" cy="342900"/>
          </a:xfrm>
          <a:prstGeom prst="rect">
            <a:avLst/>
          </a:prstGeom>
        </p:spPr>
      </p:pic>
      <p:grpSp>
        <p:nvGrpSpPr>
          <p:cNvPr id="9" name="Group 8"/>
          <p:cNvGrpSpPr/>
          <p:nvPr/>
        </p:nvGrpSpPr>
        <p:grpSpPr>
          <a:xfrm>
            <a:off x="-4437273" y="381001"/>
            <a:ext cx="5214513" cy="2636192"/>
            <a:chOff x="-182990" y="575905"/>
            <a:chExt cx="6252021" cy="3686085"/>
          </a:xfrm>
        </p:grpSpPr>
        <p:pic>
          <p:nvPicPr>
            <p:cNvPr id="10"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22000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buClrTx/>
                <a:defRPr/>
              </a:pP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3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Tạm</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cam.</a:t>
              </a:r>
            </a:p>
            <a:p>
              <a:pPr algn="ctr" defTabSz="514350">
                <a:buClrTx/>
                <a:defRPr/>
              </a:pP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cam </a:t>
              </a:r>
              <a:r>
                <a:rPr lang="en-US" sz="2025"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025"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Oval Callout 12"/>
          <p:cNvSpPr/>
          <p:nvPr/>
        </p:nvSpPr>
        <p:spPr>
          <a:xfrm>
            <a:off x="3093720" y="3471863"/>
            <a:ext cx="2649855" cy="77152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Bống</a:t>
            </a:r>
            <a:r>
              <a:rPr lang="en-US"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nghĩ</a:t>
            </a:r>
            <a:r>
              <a:rPr lang="en-US"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cánh</a:t>
            </a:r>
            <a:r>
              <a:rPr lang="en-US"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cam </a:t>
            </a:r>
            <a:r>
              <a:rPr lang="en-US"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nhớ</a:t>
            </a:r>
            <a:r>
              <a:rPr lang="en-US"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endParaRPr lang="en-US" b="1" kern="1200" dirty="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withEffect">
                                  <p:stCondLst>
                                    <p:cond delay="0"/>
                                  </p:stCondLst>
                                  <p:childTnLst>
                                    <p:animMotion origin="layout" path="M 0.7309 0.01018 L 1.64757 0.0213 " pathEditMode="relative" rAng="0" ptsTypes="AA">
                                      <p:cBhvr>
                                        <p:cTn id="25"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908" b="9249"/>
          <a:stretch>
            <a:fillRect/>
          </a:stretch>
        </p:blipFill>
        <p:spPr bwMode="auto">
          <a:xfrm>
            <a:off x="0" y="642939"/>
            <a:ext cx="6986588" cy="385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15063" y="-1200150"/>
            <a:ext cx="342900" cy="342900"/>
          </a:xfrm>
          <a:prstGeom prst="rect">
            <a:avLst/>
          </a:prstGeom>
        </p:spPr>
      </p:pic>
      <p:grpSp>
        <p:nvGrpSpPr>
          <p:cNvPr id="9" name="Group 8"/>
          <p:cNvGrpSpPr/>
          <p:nvPr/>
        </p:nvGrpSpPr>
        <p:grpSpPr>
          <a:xfrm>
            <a:off x="-5700713" y="980990"/>
            <a:ext cx="5507140" cy="2073423"/>
            <a:chOff x="-724206" y="642075"/>
            <a:chExt cx="5631486" cy="3686085"/>
          </a:xfrm>
        </p:grpSpPr>
        <p:pic>
          <p:nvPicPr>
            <p:cNvPr id="10"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buClrTx/>
                <a:defRPr/>
              </a:pPr>
              <a:r>
                <a:rPr lang="en-US" sz="225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3" name="Picture 12" descr="Káº¿t quáº£ hÃ¬nh áº£nh cho win text gif"/>
          <p:cNvPicPr>
            <a:picLocks noChangeAspect="1" noChangeArrowheads="1" noCrop="1"/>
          </p:cNvPicPr>
          <p:nvPr/>
        </p:nvPicPr>
        <p:blipFill>
          <a:blip r:embed="rId9"/>
          <a:srcRect/>
          <a:stretch>
            <a:fillRect/>
          </a:stretch>
        </p:blipFill>
        <p:spPr bwMode="auto">
          <a:xfrm>
            <a:off x="4381411" y="437850"/>
            <a:ext cx="2476589" cy="2476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3754" y="575235"/>
            <a:ext cx="5325755" cy="646331"/>
          </a:xfrm>
          <a:prstGeom prst="rect">
            <a:avLst/>
          </a:prstGeom>
          <a:noFill/>
        </p:spPr>
        <p:txBody>
          <a:bodyPr wrap="square" rtlCol="0">
            <a:spAutoFit/>
          </a:bodyPr>
          <a:lstStyle/>
          <a:p>
            <a:pPr algn="ctr"/>
            <a:r>
              <a:rPr lang="en-US" sz="3600" dirty="0">
                <a:ln>
                  <a:solidFill>
                    <a:schemeClr val="accent1">
                      <a:lumMod val="75000"/>
                    </a:schemeClr>
                  </a:solidFill>
                </a:ln>
                <a:solidFill>
                  <a:schemeClr val="accent1">
                    <a:lumMod val="60000"/>
                    <a:lumOff val="40000"/>
                  </a:schemeClr>
                </a:solidFill>
                <a:latin typeface="UTM Cookies" panose="02040603050506020204" pitchFamily="18" charset="0"/>
              </a:rPr>
              <a:t>ÔN TẬP GIỮA HỌC KÌ 1</a:t>
            </a:r>
          </a:p>
        </p:txBody>
      </p:sp>
      <p:grpSp>
        <p:nvGrpSpPr>
          <p:cNvPr id="5" name="Group 4">
            <a:extLst>
              <a:ext uri="{FF2B5EF4-FFF2-40B4-BE49-F238E27FC236}">
                <a16:creationId xmlns:a16="http://schemas.microsoft.com/office/drawing/2014/main" id="{CD95E369-22E3-47BF-A4B6-6F6C7AEDEE5A}"/>
              </a:ext>
            </a:extLst>
          </p:cNvPr>
          <p:cNvGrpSpPr/>
          <p:nvPr/>
        </p:nvGrpSpPr>
        <p:grpSpPr>
          <a:xfrm>
            <a:off x="1144267" y="1390819"/>
            <a:ext cx="4405927" cy="3318271"/>
            <a:chOff x="1417547" y="1264224"/>
            <a:chExt cx="4405927" cy="3318271"/>
          </a:xfrm>
        </p:grpSpPr>
        <p:pic>
          <p:nvPicPr>
            <p:cNvPr id="6" name="Picture 5">
              <a:extLst>
                <a:ext uri="{FF2B5EF4-FFF2-40B4-BE49-F238E27FC236}">
                  <a16:creationId xmlns:a16="http://schemas.microsoft.com/office/drawing/2014/main" id="{BDC5CE40-1276-45C8-A43B-95F4B8826CB8}"/>
                </a:ext>
              </a:extLst>
            </p:cNvPr>
            <p:cNvPicPr>
              <a:picLocks noChangeAspect="1"/>
            </p:cNvPicPr>
            <p:nvPr/>
          </p:nvPicPr>
          <p:blipFill>
            <a:blip r:embed="rId4">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8" name="TextBox 7">
              <a:extLst>
                <a:ext uri="{FF2B5EF4-FFF2-40B4-BE49-F238E27FC236}">
                  <a16:creationId xmlns:a16="http://schemas.microsoft.com/office/drawing/2014/main" id="{D0BBE2AD-294A-48DF-B8A0-D8D32093CB5F}"/>
                </a:ext>
              </a:extLst>
            </p:cNvPr>
            <p:cNvSpPr txBox="1"/>
            <p:nvPr/>
          </p:nvSpPr>
          <p:spPr>
            <a:xfrm>
              <a:off x="2407201" y="2972752"/>
              <a:ext cx="3041009" cy="822148"/>
            </a:xfrm>
            <a:prstGeom prst="rect">
              <a:avLst/>
            </a:prstGeom>
            <a:noFill/>
          </p:spPr>
          <p:txBody>
            <a:bodyPr wrap="square" rtlCol="0">
              <a:spAutoFit/>
            </a:bodyPr>
            <a:lstStyle/>
            <a:p>
              <a:pPr algn="ctr">
                <a:lnSpc>
                  <a:spcPct val="150000"/>
                </a:lnSpc>
              </a:pPr>
              <a:r>
                <a:rPr lang="vi-VN" sz="3600" b="1" dirty="0">
                  <a:solidFill>
                    <a:schemeClr val="bg2">
                      <a:lumMod val="75000"/>
                    </a:schemeClr>
                  </a:solidFill>
                  <a:latin typeface="UTM Avo" panose="02040603050506020204" pitchFamily="18" charset="0"/>
                </a:rPr>
                <a:t>TIẾT 1 – 2</a:t>
              </a:r>
              <a:endParaRPr lang="en-US" sz="3600" b="1" dirty="0">
                <a:solidFill>
                  <a:schemeClr val="bg2">
                    <a:lumMod val="75000"/>
                  </a:schemeClr>
                </a:solidFill>
                <a:latin typeface="UTM Avo" panose="02040603050506020204" pitchFamily="18" charset="0"/>
              </a:endParaRPr>
            </a:p>
          </p:txBody>
        </p:sp>
      </p:grpSp>
      <p:pic>
        <p:nvPicPr>
          <p:cNvPr id="9" name="Picture 4">
            <a:extLst>
              <a:ext uri="{FF2B5EF4-FFF2-40B4-BE49-F238E27FC236}">
                <a16:creationId xmlns:a16="http://schemas.microsoft.com/office/drawing/2014/main" id="{52354FA0-88C8-4F5C-A6E1-0274A536B66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52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green, yellow&#10;&#10;Description automatically generated">
            <a:extLst>
              <a:ext uri="{FF2B5EF4-FFF2-40B4-BE49-F238E27FC236}">
                <a16:creationId xmlns:a16="http://schemas.microsoft.com/office/drawing/2014/main" id="{EA168A3A-22DA-4EAB-BB16-3C5899A52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34207"/>
            <a:ext cx="6539948" cy="4777409"/>
          </a:xfrm>
          <a:prstGeom prst="rect">
            <a:avLst/>
          </a:prstGeom>
        </p:spPr>
      </p:pic>
      <p:sp>
        <p:nvSpPr>
          <p:cNvPr id="3" name="TextBox 8">
            <a:extLst>
              <a:ext uri="{FF2B5EF4-FFF2-40B4-BE49-F238E27FC236}">
                <a16:creationId xmlns:a16="http://schemas.microsoft.com/office/drawing/2014/main" id="{4DE65B1A-857B-4E78-B0F7-7D4836C38F09}"/>
              </a:ext>
            </a:extLst>
          </p:cNvPr>
          <p:cNvSpPr txBox="1"/>
          <p:nvPr/>
        </p:nvSpPr>
        <p:spPr>
          <a:xfrm>
            <a:off x="1566949" y="733925"/>
            <a:ext cx="4237504"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Thứ</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hai</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ngày</a:t>
            </a:r>
            <a:r>
              <a:rPr lang="en-US" sz="1800" b="1" dirty="0">
                <a:solidFill>
                  <a:prstClr val="white"/>
                </a:solidFill>
                <a:latin typeface="HP001 4 hàng" panose="020B0603050302020204" pitchFamily="34" charset="0"/>
              </a:rPr>
              <a:t> 21 </a:t>
            </a:r>
            <a:r>
              <a:rPr lang="en-US" sz="1800" b="1" dirty="0" err="1">
                <a:solidFill>
                  <a:prstClr val="white"/>
                </a:solidFill>
                <a:latin typeface="HP001 4 hàng" panose="020B0603050302020204" pitchFamily="34" charset="0"/>
              </a:rPr>
              <a:t>tháng</a:t>
            </a:r>
            <a:r>
              <a:rPr lang="en-US" sz="1800" b="1" dirty="0">
                <a:solidFill>
                  <a:prstClr val="white"/>
                </a:solidFill>
                <a:latin typeface="HP001 4 hàng" panose="020B0603050302020204" pitchFamily="34" charset="0"/>
              </a:rPr>
              <a:t> 3 </a:t>
            </a:r>
            <a:r>
              <a:rPr lang="en-US" sz="1800" b="1" dirty="0" err="1">
                <a:solidFill>
                  <a:prstClr val="white"/>
                </a:solidFill>
                <a:latin typeface="HP001 4 hàng" panose="020B0603050302020204" pitchFamily="34" charset="0"/>
              </a:rPr>
              <a:t>năm</a:t>
            </a:r>
            <a:r>
              <a:rPr lang="en-US" sz="1800" b="1" dirty="0">
                <a:solidFill>
                  <a:prstClr val="white"/>
                </a:solidFill>
                <a:latin typeface="HP001 4 hàng" panose="020B0603050302020204" pitchFamily="34" charset="0"/>
              </a:rPr>
              <a:t> 2022</a:t>
            </a:r>
          </a:p>
        </p:txBody>
      </p:sp>
      <p:sp>
        <p:nvSpPr>
          <p:cNvPr id="4" name="TextBox 3">
            <a:extLst>
              <a:ext uri="{FF2B5EF4-FFF2-40B4-BE49-F238E27FC236}">
                <a16:creationId xmlns:a16="http://schemas.microsoft.com/office/drawing/2014/main" id="{BDBC9ADB-D327-4998-8644-CEC7FADA8162}"/>
              </a:ext>
            </a:extLst>
          </p:cNvPr>
          <p:cNvSpPr txBox="1"/>
          <p:nvPr/>
        </p:nvSpPr>
        <p:spPr>
          <a:xfrm>
            <a:off x="2981317" y="1103257"/>
            <a:ext cx="1956443"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Tiếng</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Việt</a:t>
            </a:r>
            <a:endParaRPr lang="en-US" sz="1800" b="1" dirty="0">
              <a:solidFill>
                <a:prstClr val="white"/>
              </a:solidFill>
              <a:latin typeface="HP001 4 hàng" panose="020B0603050302020204" pitchFamily="34" charset="0"/>
            </a:endParaRPr>
          </a:p>
        </p:txBody>
      </p:sp>
      <p:sp>
        <p:nvSpPr>
          <p:cNvPr id="5" name="TextBox 4">
            <a:extLst>
              <a:ext uri="{FF2B5EF4-FFF2-40B4-BE49-F238E27FC236}">
                <a16:creationId xmlns:a16="http://schemas.microsoft.com/office/drawing/2014/main" id="{BDBC9ADB-D327-4998-8644-CEC7FADA8162}"/>
              </a:ext>
            </a:extLst>
          </p:cNvPr>
          <p:cNvSpPr txBox="1"/>
          <p:nvPr/>
        </p:nvSpPr>
        <p:spPr>
          <a:xfrm>
            <a:off x="1909849" y="1428629"/>
            <a:ext cx="4588882"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Ôn</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tập</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giữa</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học</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kì</a:t>
            </a:r>
            <a:r>
              <a:rPr lang="en-US" sz="1800" b="1" dirty="0">
                <a:solidFill>
                  <a:prstClr val="white"/>
                </a:solidFill>
                <a:latin typeface="HP001 4 hàng" panose="020B0603050302020204" pitchFamily="34" charset="0"/>
              </a:rPr>
              <a:t> </a:t>
            </a:r>
            <a:r>
              <a:rPr lang="en-US" sz="1800" b="1" dirty="0" smtClean="0">
                <a:solidFill>
                  <a:prstClr val="white"/>
                </a:solidFill>
                <a:latin typeface="HP001 4 hàng" panose="020B0603050302020204" pitchFamily="34" charset="0"/>
              </a:rPr>
              <a:t>2 - </a:t>
            </a:r>
            <a:r>
              <a:rPr lang="en-US" sz="1800" b="1" dirty="0" err="1" smtClean="0">
                <a:solidFill>
                  <a:prstClr val="white"/>
                </a:solidFill>
                <a:latin typeface="HP001 4 hàng" panose="020B0603050302020204" pitchFamily="34" charset="0"/>
              </a:rPr>
              <a:t>Tiết</a:t>
            </a:r>
            <a:r>
              <a:rPr lang="en-US" sz="1800" b="1" dirty="0" smtClean="0">
                <a:solidFill>
                  <a:prstClr val="white"/>
                </a:solidFill>
                <a:latin typeface="HP001 4 hàng" panose="020B0603050302020204" pitchFamily="34" charset="0"/>
              </a:rPr>
              <a:t> 1 + 2</a:t>
            </a:r>
            <a:endParaRPr lang="en-US" sz="1800" b="1" dirty="0">
              <a:solidFill>
                <a:prstClr val="white"/>
              </a:solidFill>
              <a:latin typeface="HP001 4 hàng" panose="020B0603050302020204" pitchFamily="34" charset="0"/>
            </a:endParaRPr>
          </a:p>
        </p:txBody>
      </p:sp>
      <p:cxnSp>
        <p:nvCxnSpPr>
          <p:cNvPr id="14" name="Straight Connector 13"/>
          <p:cNvCxnSpPr/>
          <p:nvPr/>
        </p:nvCxnSpPr>
        <p:spPr>
          <a:xfrm flipH="1">
            <a:off x="1298713" y="606594"/>
            <a:ext cx="2307" cy="393227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34621" y="716341"/>
            <a:ext cx="856325" cy="307777"/>
          </a:xfrm>
          <a:prstGeom prst="rect">
            <a:avLst/>
          </a:prstGeom>
        </p:spPr>
        <p:txBody>
          <a:bodyPr wrap="none">
            <a:spAutoFit/>
          </a:bodyPr>
          <a:lstStyle/>
          <a:p>
            <a:pPr defTabSz="385753"/>
            <a:r>
              <a:rPr lang="en-US" dirty="0" smtClean="0">
                <a:solidFill>
                  <a:prstClr val="white"/>
                </a:solidFill>
                <a:latin typeface="Times New Roman" panose="02020603050405020304" pitchFamily="18" charset="0"/>
                <a:cs typeface="Times New Roman" panose="02020603050405020304" pitchFamily="18" charset="0"/>
              </a:rPr>
              <a:t>S – </a:t>
            </a:r>
            <a:r>
              <a:rPr lang="en-US" dirty="0" err="1" smtClean="0">
                <a:solidFill>
                  <a:prstClr val="white"/>
                </a:solidFill>
                <a:latin typeface="Times New Roman" panose="02020603050405020304" pitchFamily="18" charset="0"/>
                <a:cs typeface="Times New Roman" panose="02020603050405020304" pitchFamily="18" charset="0"/>
              </a:rPr>
              <a:t>Tr</a:t>
            </a:r>
            <a:r>
              <a:rPr lang="en-US" dirty="0" smtClean="0">
                <a:solidFill>
                  <a:prstClr val="white"/>
                </a:solidFill>
                <a:latin typeface="Times New Roman" panose="02020603050405020304" pitchFamily="18" charset="0"/>
                <a:cs typeface="Times New Roman" panose="02020603050405020304" pitchFamily="18" charset="0"/>
              </a:rPr>
              <a:t> 68</a:t>
            </a:r>
            <a:endParaRPr lang="en-US"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857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1922</TotalTime>
  <Words>448</Words>
  <Application>Microsoft Office PowerPoint</Application>
  <PresentationFormat>Custom</PresentationFormat>
  <Paragraphs>44</Paragraphs>
  <Slides>16</Slides>
  <Notes>4</Notes>
  <HiddenSlides>0</HiddenSlides>
  <MMClips>7</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16</vt:i4>
      </vt:variant>
    </vt:vector>
  </HeadingPairs>
  <TitlesOfParts>
    <vt:vector size="32" baseType="lpstr">
      <vt:lpstr>Arial</vt:lpstr>
      <vt:lpstr>等线</vt:lpstr>
      <vt:lpstr>Times New Roman</vt:lpstr>
      <vt:lpstr>HP001 4 hàng</vt:lpstr>
      <vt:lpstr>Kalam</vt:lpstr>
      <vt:lpstr>Arial-Rounded</vt:lpstr>
      <vt:lpstr>UTM Cookies</vt:lpstr>
      <vt:lpstr>微软雅黑</vt:lpstr>
      <vt:lpstr>等线 Light</vt:lpstr>
      <vt:lpstr>Calibri</vt:lpstr>
      <vt:lpstr>UTM Avo</vt:lpstr>
      <vt:lpstr>Montserrat</vt:lpstr>
      <vt:lpstr>Doodle Sketchbook by Slidesgo</vt:lpstr>
      <vt:lpstr>千图网拥有20W+精美PPT模板 更多PPT模板下载至：www.58pic.com/office/ppt​​</vt:lpstr>
      <vt:lpstr>1_Office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168</cp:revision>
  <dcterms:modified xsi:type="dcterms:W3CDTF">2022-03-20T15:26:21Z</dcterms:modified>
</cp:coreProperties>
</file>