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28"/>
  </p:notesMasterIdLst>
  <p:sldIdLst>
    <p:sldId id="355" r:id="rId2"/>
    <p:sldId id="371" r:id="rId3"/>
    <p:sldId id="380" r:id="rId4"/>
    <p:sldId id="372" r:id="rId5"/>
    <p:sldId id="373" r:id="rId6"/>
    <p:sldId id="382" r:id="rId7"/>
    <p:sldId id="375" r:id="rId8"/>
    <p:sldId id="385" r:id="rId9"/>
    <p:sldId id="374" r:id="rId10"/>
    <p:sldId id="383" r:id="rId11"/>
    <p:sldId id="376" r:id="rId12"/>
    <p:sldId id="384" r:id="rId13"/>
    <p:sldId id="377" r:id="rId14"/>
    <p:sldId id="386" r:id="rId15"/>
    <p:sldId id="378" r:id="rId16"/>
    <p:sldId id="381" r:id="rId17"/>
    <p:sldId id="391" r:id="rId18"/>
    <p:sldId id="379" r:id="rId19"/>
    <p:sldId id="392" r:id="rId20"/>
    <p:sldId id="387" r:id="rId21"/>
    <p:sldId id="388" r:id="rId22"/>
    <p:sldId id="389" r:id="rId23"/>
    <p:sldId id="390" r:id="rId24"/>
    <p:sldId id="393" r:id="rId25"/>
    <p:sldId id="394" r:id="rId26"/>
    <p:sldId id="344" r:id="rId27"/>
  </p:sldIdLst>
  <p:sldSz cx="6858000" cy="5143500"/>
  <p:notesSz cx="6858000" cy="9144000"/>
  <p:embeddedFontLst>
    <p:embeddedFont>
      <p:font typeface="HP001 4 hàng" panose="020B0603050302020204" pitchFamily="34" charset="0"/>
      <p:regular r:id="rId29"/>
      <p:bold r:id="rId30"/>
    </p:embeddedFont>
    <p:embeddedFont>
      <p:font typeface="HP001 5 hàng" panose="020B0604020202020204" charset="0"/>
      <p:regular r:id="rId31"/>
      <p:bold r:id="rId32"/>
    </p:embeddedFont>
    <p:embeddedFont>
      <p:font typeface="Kalam" panose="020B0604020202020204" charset="0"/>
      <p:regular r:id="rId33"/>
      <p:bold r:id="rId34"/>
    </p:embeddedFont>
    <p:embeddedFont>
      <p:font typeface="Montserrat" panose="00000500000000000000" pitchFamily="2" charset="0"/>
      <p:regular r:id="rId35"/>
      <p:bold r:id="rId36"/>
      <p:italic r:id="rId37"/>
      <p:boldItalic r:id="rId38"/>
    </p:embeddedFont>
    <p:embeddedFont>
      <p:font typeface="UTM Avo" panose="02040603050506020204" pitchFamily="18" charset="0"/>
      <p:regular r:id="rId39"/>
      <p:bold r:id="rId40"/>
      <p:italic r:id="rId41"/>
      <p:boldItalic r:id="rId42"/>
    </p:embeddedFont>
    <p:embeddedFont>
      <p:font typeface="UTM Cookies" panose="02040603050506020204" pitchFamily="18" charset="0"/>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EA131"/>
    <a:srgbClr val="CC7500"/>
    <a:srgbClr val="1E5CC1"/>
    <a:srgbClr val="FB5B53"/>
    <a:srgbClr val="FB4C43"/>
    <a:srgbClr val="6FC9C7"/>
    <a:srgbClr val="FFCC00"/>
    <a:srgbClr val="B7D574"/>
    <a:srgbClr val="8AB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364" autoAdjust="0"/>
  </p:normalViewPr>
  <p:slideViewPr>
    <p:cSldViewPr snapToGrid="0">
      <p:cViewPr varScale="1">
        <p:scale>
          <a:sx n="109" d="100"/>
          <a:sy n="109" d="100"/>
        </p:scale>
        <p:origin x="816"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2-18T12:47:41.996"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265332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
        <p:nvSpPr>
          <p:cNvPr id="2" name="TextBox 1"/>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3134347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047809" y="-644054"/>
            <a:ext cx="4762385" cy="6556335"/>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981710" y="-99637"/>
            <a:ext cx="2265087" cy="1769914"/>
          </a:xfrm>
          <a:prstGeom prst="rect">
            <a:avLst/>
          </a:prstGeom>
        </p:spPr>
      </p:pic>
    </p:spTree>
    <p:extLst>
      <p:ext uri="{BB962C8B-B14F-4D97-AF65-F5344CB8AC3E}">
        <p14:creationId xmlns:p14="http://schemas.microsoft.com/office/powerpoint/2010/main" val="3562497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4013556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a:blip r:embed="rId2"/>
          <a:tile tx="0" ty="0" sx="100000" sy="100000" flip="none" algn="tl"/>
        </a:blip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4400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TextBox 3"/>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cSld>
  <p:clrMap bg1="lt1" tx1="dk1" bg2="dk2" tx2="lt2" accent1="accent1" accent2="accent2" accent3="accent3" accent4="accent4" accent5="accent5" accent6="accent6" hlink="hlink" folHlink="folHlink"/>
  <p:sldLayoutIdLst>
    <p:sldLayoutId id="2147483690" r:id="rId1"/>
    <p:sldLayoutId id="2147483695" r:id="rId2"/>
    <p:sldLayoutId id="2147483685" r:id="rId3"/>
    <p:sldLayoutId id="2147483691" r:id="rId4"/>
    <p:sldLayoutId id="2147483687" r:id="rId5"/>
    <p:sldLayoutId id="2147483692" r:id="rId6"/>
    <p:sldLayoutId id="2147483686" r:id="rId7"/>
    <p:sldLayoutId id="2147483693" r:id="rId8"/>
    <p:sldLayoutId id="2147483688" r:id="rId9"/>
    <p:sldLayoutId id="2147483694"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comments" Target="../comments/commen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8.xml"/><Relationship Id="rId5" Type="http://schemas.microsoft.com/office/2007/relationships/hdphoto" Target="../media/hdphoto5.wdp"/><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8.xml"/><Relationship Id="rId5" Type="http://schemas.microsoft.com/office/2007/relationships/hdphoto" Target="../media/hdphoto5.wdp"/><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8.xml"/><Relationship Id="rId5" Type="http://schemas.microsoft.com/office/2007/relationships/hdphoto" Target="../media/hdphoto5.wdp"/><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4690" y="1658678"/>
            <a:ext cx="1825728" cy="3170099"/>
          </a:xfrm>
          <a:prstGeom prst="rect">
            <a:avLst/>
          </a:prstGeom>
          <a:noFill/>
        </p:spPr>
        <p:txBody>
          <a:bodyPr wrap="square" rtlCol="0">
            <a:spAutoFit/>
          </a:bodyPr>
          <a:lstStyle/>
          <a:p>
            <a:pPr algn="ctr"/>
            <a:r>
              <a:rPr lang="en-US" sz="4000" dirty="0">
                <a:solidFill>
                  <a:srgbClr val="FB5B53"/>
                </a:solidFill>
                <a:latin typeface="UTM Cookies" panose="02040603050506020204" pitchFamily="18" charset="0"/>
              </a:rPr>
              <a:t>HÀNH TINH XANH CỦA EM</a:t>
            </a:r>
          </a:p>
        </p:txBody>
      </p:sp>
      <p:pic>
        <p:nvPicPr>
          <p:cNvPr id="4" name="Picture 3" descr="Screen Clipping"/>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9472" r="3102" b="788"/>
          <a:stretch/>
        </p:blipFill>
        <p:spPr>
          <a:xfrm>
            <a:off x="2022374" y="471948"/>
            <a:ext cx="4350836" cy="4260536"/>
          </a:xfrm>
          <a:prstGeom prst="ellipse">
            <a:avLst/>
          </a:prstGeom>
          <a:effectLst>
            <a:glow rad="101600">
              <a:srgbClr val="92D050">
                <a:alpha val="60000"/>
              </a:srgbClr>
            </a:glow>
          </a:effectLst>
        </p:spPr>
      </p:pic>
    </p:spTree>
    <p:extLst>
      <p:ext uri="{BB962C8B-B14F-4D97-AF65-F5344CB8AC3E}">
        <p14:creationId xmlns:p14="http://schemas.microsoft.com/office/powerpoint/2010/main" val="178504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9AC1C7-9B21-45BA-B1F8-83DA4E2ECFCC}"/>
              </a:ext>
            </a:extLst>
          </p:cNvPr>
          <p:cNvPicPr>
            <a:picLocks noChangeAspect="1"/>
          </p:cNvPicPr>
          <p:nvPr/>
        </p:nvPicPr>
        <p:blipFill>
          <a:blip r:embed="rId2"/>
          <a:stretch>
            <a:fillRect/>
          </a:stretch>
        </p:blipFill>
        <p:spPr>
          <a:xfrm>
            <a:off x="256732" y="1976354"/>
            <a:ext cx="6344535" cy="1190791"/>
          </a:xfrm>
          <a:prstGeom prst="rect">
            <a:avLst/>
          </a:prstGeom>
        </p:spPr>
      </p:pic>
      <p:sp>
        <p:nvSpPr>
          <p:cNvPr id="7" name="TextBox 6">
            <a:extLst>
              <a:ext uri="{FF2B5EF4-FFF2-40B4-BE49-F238E27FC236}">
                <a16:creationId xmlns:a16="http://schemas.microsoft.com/office/drawing/2014/main" id="{B09944D9-E703-4C77-99C1-04DB74542C15}"/>
              </a:ext>
            </a:extLst>
          </p:cNvPr>
          <p:cNvSpPr txBox="1"/>
          <p:nvPr/>
        </p:nvSpPr>
        <p:spPr>
          <a:xfrm>
            <a:off x="3205655" y="2271112"/>
            <a:ext cx="683172" cy="769441"/>
          </a:xfrm>
          <a:prstGeom prst="rect">
            <a:avLst/>
          </a:prstGeom>
          <a:noFill/>
        </p:spPr>
        <p:txBody>
          <a:bodyPr wrap="square" rtlCol="0">
            <a:spAutoFit/>
          </a:bodyPr>
          <a:lstStyle/>
          <a:p>
            <a:r>
              <a:rPr lang="en-US" sz="4400">
                <a:solidFill>
                  <a:srgbClr val="7030A0"/>
                </a:solidFill>
                <a:latin typeface="HP001 4 hàng" panose="020B0603050302020204" pitchFamily="34" charset="0"/>
              </a:rPr>
              <a:t>Ư</a:t>
            </a:r>
            <a:endParaRPr lang="en-GB" sz="4400">
              <a:solidFill>
                <a:srgbClr val="7030A0"/>
              </a:solidFill>
              <a:latin typeface="HP001 4 hàng" panose="020B0603050302020204" pitchFamily="34" charset="0"/>
            </a:endParaRPr>
          </a:p>
        </p:txBody>
      </p:sp>
      <p:sp>
        <p:nvSpPr>
          <p:cNvPr id="8" name="TextBox 7">
            <a:extLst>
              <a:ext uri="{FF2B5EF4-FFF2-40B4-BE49-F238E27FC236}">
                <a16:creationId xmlns:a16="http://schemas.microsoft.com/office/drawing/2014/main" id="{2D9CDC67-BC22-4DD5-9CAA-1095E8E1FAC2}"/>
              </a:ext>
            </a:extLst>
          </p:cNvPr>
          <p:cNvSpPr txBox="1"/>
          <p:nvPr/>
        </p:nvSpPr>
        <p:spPr>
          <a:xfrm>
            <a:off x="5835866" y="2281622"/>
            <a:ext cx="683172" cy="769441"/>
          </a:xfrm>
          <a:prstGeom prst="rect">
            <a:avLst/>
          </a:prstGeom>
          <a:noFill/>
        </p:spPr>
        <p:txBody>
          <a:bodyPr wrap="square" rtlCol="0">
            <a:spAutoFit/>
          </a:bodyPr>
          <a:lstStyle/>
          <a:p>
            <a:r>
              <a:rPr lang="en-US" sz="4400">
                <a:solidFill>
                  <a:srgbClr val="7030A0"/>
                </a:solidFill>
                <a:latin typeface="HP001 4 hàng" panose="020B0603050302020204" pitchFamily="34" charset="0"/>
              </a:rPr>
              <a:t>Ư</a:t>
            </a:r>
            <a:endParaRPr lang="en-GB" sz="4400">
              <a:solidFill>
                <a:srgbClr val="7030A0"/>
              </a:solidFill>
              <a:latin typeface="HP001 4 hàng" panose="020B0603050302020204" pitchFamily="34" charset="0"/>
            </a:endParaRPr>
          </a:p>
        </p:txBody>
      </p:sp>
      <p:sp>
        <p:nvSpPr>
          <p:cNvPr id="9" name="TextBox 8">
            <a:extLst>
              <a:ext uri="{FF2B5EF4-FFF2-40B4-BE49-F238E27FC236}">
                <a16:creationId xmlns:a16="http://schemas.microsoft.com/office/drawing/2014/main" id="{32FF59AB-158D-464A-8892-E846B9D13C98}"/>
              </a:ext>
            </a:extLst>
          </p:cNvPr>
          <p:cNvSpPr txBox="1"/>
          <p:nvPr/>
        </p:nvSpPr>
        <p:spPr>
          <a:xfrm>
            <a:off x="4535212" y="2261700"/>
            <a:ext cx="683172" cy="769441"/>
          </a:xfrm>
          <a:prstGeom prst="rect">
            <a:avLst/>
          </a:prstGeom>
          <a:noFill/>
        </p:spPr>
        <p:txBody>
          <a:bodyPr wrap="square" rtlCol="0">
            <a:spAutoFit/>
          </a:bodyPr>
          <a:lstStyle/>
          <a:p>
            <a:r>
              <a:rPr lang="en-US" sz="4400">
                <a:solidFill>
                  <a:srgbClr val="7030A0"/>
                </a:solidFill>
                <a:latin typeface="HP001 4 hàng" panose="020B0603050302020204" pitchFamily="34" charset="0"/>
              </a:rPr>
              <a:t>Ư</a:t>
            </a:r>
            <a:endParaRPr lang="en-GB" sz="4400">
              <a:solidFill>
                <a:srgbClr val="7030A0"/>
              </a:solidFill>
              <a:latin typeface="HP001 4 hàng" panose="020B0603050302020204" pitchFamily="34" charset="0"/>
            </a:endParaRPr>
          </a:p>
        </p:txBody>
      </p:sp>
      <p:sp>
        <p:nvSpPr>
          <p:cNvPr id="10" name="TextBox 9">
            <a:extLst>
              <a:ext uri="{FF2B5EF4-FFF2-40B4-BE49-F238E27FC236}">
                <a16:creationId xmlns:a16="http://schemas.microsoft.com/office/drawing/2014/main" id="{9A3FC567-A926-44DB-9FE2-009766D65024}"/>
              </a:ext>
            </a:extLst>
          </p:cNvPr>
          <p:cNvSpPr txBox="1"/>
          <p:nvPr/>
        </p:nvSpPr>
        <p:spPr>
          <a:xfrm>
            <a:off x="1907628" y="2265257"/>
            <a:ext cx="683172" cy="769441"/>
          </a:xfrm>
          <a:prstGeom prst="rect">
            <a:avLst/>
          </a:prstGeom>
          <a:noFill/>
        </p:spPr>
        <p:txBody>
          <a:bodyPr wrap="square" rtlCol="0">
            <a:spAutoFit/>
          </a:bodyPr>
          <a:lstStyle/>
          <a:p>
            <a:r>
              <a:rPr lang="en-US" sz="4400">
                <a:solidFill>
                  <a:srgbClr val="7030A0"/>
                </a:solidFill>
                <a:latin typeface="HP001 4 hàng" panose="020B0603050302020204" pitchFamily="34" charset="0"/>
              </a:rPr>
              <a:t>Ư</a:t>
            </a:r>
            <a:endParaRPr lang="en-GB" sz="4400">
              <a:solidFill>
                <a:srgbClr val="7030A0"/>
              </a:solidFill>
              <a:latin typeface="HP001 4 hàng" panose="020B0603050302020204" pitchFamily="34" charset="0"/>
            </a:endParaRPr>
          </a:p>
        </p:txBody>
      </p:sp>
    </p:spTree>
    <p:extLst>
      <p:ext uri="{BB962C8B-B14F-4D97-AF65-F5344CB8AC3E}">
        <p14:creationId xmlns:p14="http://schemas.microsoft.com/office/powerpoint/2010/main" val="2693998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495074-CD09-4CB2-8F23-DB3380F67003}"/>
              </a:ext>
            </a:extLst>
          </p:cNvPr>
          <p:cNvSpPr txBox="1"/>
          <p:nvPr/>
        </p:nvSpPr>
        <p:spPr>
          <a:xfrm>
            <a:off x="717269" y="362531"/>
            <a:ext cx="5365827" cy="923330"/>
          </a:xfrm>
          <a:prstGeom prst="rect">
            <a:avLst/>
          </a:prstGeom>
          <a:noFill/>
        </p:spPr>
        <p:txBody>
          <a:bodyPr wrap="square" rtlCol="0">
            <a:spAutoFit/>
          </a:bodyPr>
          <a:lstStyle/>
          <a:p>
            <a:pPr algn="ctr">
              <a:lnSpc>
                <a:spcPct val="150000"/>
              </a:lnSpc>
            </a:pPr>
            <a:r>
              <a:rPr lang="en-US" sz="2400" b="1" dirty="0" err="1">
                <a:solidFill>
                  <a:schemeClr val="accent1">
                    <a:lumMod val="50000"/>
                  </a:schemeClr>
                </a:solidFill>
                <a:latin typeface="UTM Avo" panose="02040603050506020204" pitchFamily="18" charset="0"/>
              </a:rPr>
              <a:t>Viết</a:t>
            </a:r>
            <a:r>
              <a:rPr lang="en-US" sz="2400" b="1" dirty="0">
                <a:solidFill>
                  <a:schemeClr val="accent1">
                    <a:lumMod val="50000"/>
                  </a:schemeClr>
                </a:solidFill>
                <a:latin typeface="UTM Avo" panose="02040603050506020204" pitchFamily="18" charset="0"/>
              </a:rPr>
              <a:t> </a:t>
            </a:r>
            <a:r>
              <a:rPr lang="en-US" sz="2400" b="1" dirty="0" err="1">
                <a:solidFill>
                  <a:schemeClr val="accent1">
                    <a:lumMod val="50000"/>
                  </a:schemeClr>
                </a:solidFill>
                <a:latin typeface="UTM Avo" panose="02040603050506020204" pitchFamily="18" charset="0"/>
              </a:rPr>
              <a:t>chữ</a:t>
            </a:r>
            <a:r>
              <a:rPr lang="en-US" sz="2400" b="1" dirty="0">
                <a:solidFill>
                  <a:schemeClr val="accent1">
                    <a:lumMod val="50000"/>
                  </a:schemeClr>
                </a:solidFill>
                <a:latin typeface="UTM Avo" panose="02040603050506020204" pitchFamily="18" charset="0"/>
              </a:rPr>
              <a:t> </a:t>
            </a:r>
            <a:r>
              <a:rPr lang="en-US" sz="2400" b="1" dirty="0" err="1">
                <a:solidFill>
                  <a:schemeClr val="accent1">
                    <a:lumMod val="50000"/>
                  </a:schemeClr>
                </a:solidFill>
                <a:latin typeface="UTM Avo" panose="02040603050506020204" pitchFamily="18" charset="0"/>
              </a:rPr>
              <a:t>hoa</a:t>
            </a:r>
            <a:r>
              <a:rPr lang="en-US" sz="2400" b="1" dirty="0">
                <a:solidFill>
                  <a:schemeClr val="accent1">
                    <a:lumMod val="50000"/>
                  </a:schemeClr>
                </a:solidFill>
                <a:latin typeface="UTM Avo" panose="02040603050506020204" pitchFamily="18" charset="0"/>
              </a:rPr>
              <a:t> </a:t>
            </a:r>
            <a:r>
              <a:rPr lang="en-US" sz="3600" dirty="0">
                <a:solidFill>
                  <a:schemeClr val="accent1">
                    <a:lumMod val="50000"/>
                  </a:schemeClr>
                </a:solidFill>
                <a:latin typeface="HP001 5 hàng" panose="020B0603050302020204" pitchFamily="34" charset="0"/>
              </a:rPr>
              <a:t>Ư </a:t>
            </a:r>
            <a:r>
              <a:rPr lang="en-US" sz="2400" dirty="0">
                <a:solidFill>
                  <a:schemeClr val="accent1">
                    <a:lumMod val="50000"/>
                  </a:schemeClr>
                </a:solidFill>
                <a:latin typeface="UTM Avo" panose="02040603050506020204" pitchFamily="18" charset="0"/>
              </a:rPr>
              <a:t>(</a:t>
            </a:r>
            <a:r>
              <a:rPr lang="en-US" sz="2400" dirty="0" err="1">
                <a:solidFill>
                  <a:schemeClr val="accent1">
                    <a:lumMod val="50000"/>
                  </a:schemeClr>
                </a:solidFill>
                <a:latin typeface="UTM Avo" panose="02040603050506020204" pitchFamily="18" charset="0"/>
              </a:rPr>
              <a:t>Cỡ</a:t>
            </a:r>
            <a:r>
              <a:rPr lang="en-US" sz="2400" dirty="0">
                <a:solidFill>
                  <a:schemeClr val="accent1">
                    <a:lumMod val="50000"/>
                  </a:schemeClr>
                </a:solidFill>
                <a:latin typeface="UTM Avo" panose="02040603050506020204" pitchFamily="18" charset="0"/>
              </a:rPr>
              <a:t> </a:t>
            </a:r>
            <a:r>
              <a:rPr lang="en-US" sz="2400" dirty="0" err="1">
                <a:solidFill>
                  <a:schemeClr val="accent1">
                    <a:lumMod val="50000"/>
                  </a:schemeClr>
                </a:solidFill>
                <a:latin typeface="UTM Avo" panose="02040603050506020204" pitchFamily="18" charset="0"/>
              </a:rPr>
              <a:t>nhỏ</a:t>
            </a:r>
            <a:r>
              <a:rPr lang="en-US" sz="2400" dirty="0">
                <a:solidFill>
                  <a:schemeClr val="accent1">
                    <a:lumMod val="50000"/>
                  </a:schemeClr>
                </a:solidFill>
                <a:latin typeface="UTM Avo" panose="02040603050506020204" pitchFamily="18" charset="0"/>
              </a:rPr>
              <a:t>)</a:t>
            </a:r>
            <a:endParaRPr lang="en-US" sz="1600" b="1" dirty="0">
              <a:solidFill>
                <a:schemeClr val="accent1">
                  <a:lumMod val="50000"/>
                </a:schemeClr>
              </a:solidFill>
              <a:latin typeface="UTM Avo" panose="02040603050506020204" pitchFamily="18" charset="0"/>
            </a:endParaRPr>
          </a:p>
        </p:txBody>
      </p:sp>
      <p:pic>
        <p:nvPicPr>
          <p:cNvPr id="5" name="CCBF36F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7711" r="9205" b="14683"/>
          <a:stretch/>
        </p:blipFill>
        <p:spPr>
          <a:xfrm>
            <a:off x="1600199" y="1155700"/>
            <a:ext cx="3642113" cy="3597275"/>
          </a:xfrm>
          <a:prstGeom prst="rect">
            <a:avLst/>
          </a:prstGeom>
        </p:spPr>
      </p:pic>
      <p:sp>
        <p:nvSpPr>
          <p:cNvPr id="6" name="Rectangle 5"/>
          <p:cNvSpPr/>
          <p:nvPr/>
        </p:nvSpPr>
        <p:spPr>
          <a:xfrm>
            <a:off x="2200663" y="1066799"/>
            <a:ext cx="1996190" cy="33097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13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DEA01-EE82-42A2-AC3B-BA8D35031442}"/>
              </a:ext>
            </a:extLst>
          </p:cNvPr>
          <p:cNvPicPr>
            <a:picLocks noChangeAspect="1"/>
          </p:cNvPicPr>
          <p:nvPr/>
        </p:nvPicPr>
        <p:blipFill>
          <a:blip r:embed="rId2"/>
          <a:stretch>
            <a:fillRect/>
          </a:stretch>
        </p:blipFill>
        <p:spPr>
          <a:xfrm>
            <a:off x="204337" y="1871565"/>
            <a:ext cx="6449325" cy="1400370"/>
          </a:xfrm>
          <a:prstGeom prst="rect">
            <a:avLst/>
          </a:prstGeom>
        </p:spPr>
      </p:pic>
      <p:sp>
        <p:nvSpPr>
          <p:cNvPr id="6" name="TextBox 5">
            <a:extLst>
              <a:ext uri="{FF2B5EF4-FFF2-40B4-BE49-F238E27FC236}">
                <a16:creationId xmlns:a16="http://schemas.microsoft.com/office/drawing/2014/main" id="{038D47EC-953D-4F5F-BE79-52AE5D5271BA}"/>
              </a:ext>
            </a:extLst>
          </p:cNvPr>
          <p:cNvSpPr txBox="1"/>
          <p:nvPr/>
        </p:nvSpPr>
        <p:spPr>
          <a:xfrm>
            <a:off x="1911719" y="2073122"/>
            <a:ext cx="325821" cy="400110"/>
          </a:xfrm>
          <a:prstGeom prst="rect">
            <a:avLst/>
          </a:prstGeom>
          <a:noFill/>
        </p:spPr>
        <p:txBody>
          <a:bodyPr wrap="square" rtlCol="0">
            <a:spAutoFit/>
          </a:bodyPr>
          <a:lstStyle/>
          <a:p>
            <a:r>
              <a:rPr lang="en-US" sz="2000">
                <a:solidFill>
                  <a:srgbClr val="7030A0"/>
                </a:solidFill>
                <a:latin typeface="HP001 4 hàng" panose="020B0603050302020204" pitchFamily="34" charset="0"/>
              </a:rPr>
              <a:t>Ư</a:t>
            </a:r>
            <a:endParaRPr lang="en-GB" sz="2000">
              <a:solidFill>
                <a:srgbClr val="7030A0"/>
              </a:solidFill>
              <a:latin typeface="HP001 4 hàng" panose="020B0603050302020204" pitchFamily="34" charset="0"/>
            </a:endParaRPr>
          </a:p>
        </p:txBody>
      </p:sp>
      <p:sp>
        <p:nvSpPr>
          <p:cNvPr id="7" name="TextBox 6">
            <a:extLst>
              <a:ext uri="{FF2B5EF4-FFF2-40B4-BE49-F238E27FC236}">
                <a16:creationId xmlns:a16="http://schemas.microsoft.com/office/drawing/2014/main" id="{F16140E0-6CA6-47DB-9855-D7D9DF214B50}"/>
              </a:ext>
            </a:extLst>
          </p:cNvPr>
          <p:cNvSpPr txBox="1"/>
          <p:nvPr/>
        </p:nvSpPr>
        <p:spPr>
          <a:xfrm>
            <a:off x="1033488" y="2062612"/>
            <a:ext cx="325821" cy="400110"/>
          </a:xfrm>
          <a:prstGeom prst="rect">
            <a:avLst/>
          </a:prstGeom>
          <a:noFill/>
        </p:spPr>
        <p:txBody>
          <a:bodyPr wrap="square" rtlCol="0">
            <a:spAutoFit/>
          </a:bodyPr>
          <a:lstStyle/>
          <a:p>
            <a:r>
              <a:rPr lang="en-US" sz="2000" dirty="0">
                <a:solidFill>
                  <a:srgbClr val="7030A0"/>
                </a:solidFill>
                <a:latin typeface="HP001 4 hàng" panose="020B0603050302020204" pitchFamily="34" charset="0"/>
              </a:rPr>
              <a:t>Ư</a:t>
            </a:r>
            <a:endParaRPr lang="en-GB" sz="2000" dirty="0">
              <a:solidFill>
                <a:srgbClr val="7030A0"/>
              </a:solidFill>
              <a:latin typeface="HP001 4 hàng" panose="020B0603050302020204" pitchFamily="34" charset="0"/>
            </a:endParaRPr>
          </a:p>
        </p:txBody>
      </p:sp>
      <p:sp>
        <p:nvSpPr>
          <p:cNvPr id="8" name="TextBox 7">
            <a:extLst>
              <a:ext uri="{FF2B5EF4-FFF2-40B4-BE49-F238E27FC236}">
                <a16:creationId xmlns:a16="http://schemas.microsoft.com/office/drawing/2014/main" id="{D307458E-3B50-4BB5-972D-CBDFAFB4ED49}"/>
              </a:ext>
            </a:extLst>
          </p:cNvPr>
          <p:cNvSpPr txBox="1"/>
          <p:nvPr/>
        </p:nvSpPr>
        <p:spPr>
          <a:xfrm>
            <a:off x="4529100" y="2062612"/>
            <a:ext cx="325821" cy="400110"/>
          </a:xfrm>
          <a:prstGeom prst="rect">
            <a:avLst/>
          </a:prstGeom>
          <a:noFill/>
        </p:spPr>
        <p:txBody>
          <a:bodyPr wrap="square" rtlCol="0">
            <a:spAutoFit/>
          </a:bodyPr>
          <a:lstStyle/>
          <a:p>
            <a:r>
              <a:rPr lang="en-US" sz="2000">
                <a:solidFill>
                  <a:srgbClr val="7030A0"/>
                </a:solidFill>
                <a:latin typeface="HP001 4 hàng" panose="020B0603050302020204" pitchFamily="34" charset="0"/>
              </a:rPr>
              <a:t>Ư</a:t>
            </a:r>
            <a:endParaRPr lang="en-GB" sz="2000">
              <a:solidFill>
                <a:srgbClr val="7030A0"/>
              </a:solidFill>
              <a:latin typeface="HP001 4 hàng" panose="020B0603050302020204" pitchFamily="34" charset="0"/>
            </a:endParaRPr>
          </a:p>
        </p:txBody>
      </p:sp>
      <p:sp>
        <p:nvSpPr>
          <p:cNvPr id="9" name="TextBox 8">
            <a:extLst>
              <a:ext uri="{FF2B5EF4-FFF2-40B4-BE49-F238E27FC236}">
                <a16:creationId xmlns:a16="http://schemas.microsoft.com/office/drawing/2014/main" id="{04DC1E82-8AB1-4A3A-A6D1-797E96139E5D}"/>
              </a:ext>
            </a:extLst>
          </p:cNvPr>
          <p:cNvSpPr txBox="1"/>
          <p:nvPr/>
        </p:nvSpPr>
        <p:spPr>
          <a:xfrm>
            <a:off x="5386311" y="2052102"/>
            <a:ext cx="325821" cy="400110"/>
          </a:xfrm>
          <a:prstGeom prst="rect">
            <a:avLst/>
          </a:prstGeom>
          <a:noFill/>
        </p:spPr>
        <p:txBody>
          <a:bodyPr wrap="square" rtlCol="0">
            <a:spAutoFit/>
          </a:bodyPr>
          <a:lstStyle/>
          <a:p>
            <a:r>
              <a:rPr lang="en-US" sz="2000">
                <a:solidFill>
                  <a:srgbClr val="7030A0"/>
                </a:solidFill>
                <a:latin typeface="HP001 4 hàng" panose="020B0603050302020204" pitchFamily="34" charset="0"/>
              </a:rPr>
              <a:t>Ư</a:t>
            </a:r>
            <a:endParaRPr lang="en-GB" sz="2000">
              <a:solidFill>
                <a:srgbClr val="7030A0"/>
              </a:solidFill>
              <a:latin typeface="HP001 4 hàng" panose="020B0603050302020204" pitchFamily="34" charset="0"/>
            </a:endParaRPr>
          </a:p>
        </p:txBody>
      </p:sp>
      <p:sp>
        <p:nvSpPr>
          <p:cNvPr id="10" name="TextBox 9">
            <a:extLst>
              <a:ext uri="{FF2B5EF4-FFF2-40B4-BE49-F238E27FC236}">
                <a16:creationId xmlns:a16="http://schemas.microsoft.com/office/drawing/2014/main" id="{43016EEB-1E26-483D-A606-BF55B864660A}"/>
              </a:ext>
            </a:extLst>
          </p:cNvPr>
          <p:cNvSpPr txBox="1"/>
          <p:nvPr/>
        </p:nvSpPr>
        <p:spPr>
          <a:xfrm>
            <a:off x="3671889" y="2062612"/>
            <a:ext cx="325821" cy="400110"/>
          </a:xfrm>
          <a:prstGeom prst="rect">
            <a:avLst/>
          </a:prstGeom>
          <a:noFill/>
        </p:spPr>
        <p:txBody>
          <a:bodyPr wrap="square" rtlCol="0">
            <a:spAutoFit/>
          </a:bodyPr>
          <a:lstStyle/>
          <a:p>
            <a:r>
              <a:rPr lang="en-US" sz="2000">
                <a:solidFill>
                  <a:srgbClr val="7030A0"/>
                </a:solidFill>
                <a:latin typeface="HP001 4 hàng" panose="020B0603050302020204" pitchFamily="34" charset="0"/>
              </a:rPr>
              <a:t>Ư</a:t>
            </a:r>
            <a:endParaRPr lang="en-GB" sz="2000">
              <a:solidFill>
                <a:srgbClr val="7030A0"/>
              </a:solidFill>
              <a:latin typeface="HP001 4 hàng" panose="020B0603050302020204" pitchFamily="34" charset="0"/>
            </a:endParaRPr>
          </a:p>
        </p:txBody>
      </p:sp>
      <p:sp>
        <p:nvSpPr>
          <p:cNvPr id="11" name="TextBox 10">
            <a:extLst>
              <a:ext uri="{FF2B5EF4-FFF2-40B4-BE49-F238E27FC236}">
                <a16:creationId xmlns:a16="http://schemas.microsoft.com/office/drawing/2014/main" id="{78D6FA64-78BC-4E7C-A1C2-C8C00CA95C8E}"/>
              </a:ext>
            </a:extLst>
          </p:cNvPr>
          <p:cNvSpPr txBox="1"/>
          <p:nvPr/>
        </p:nvSpPr>
        <p:spPr>
          <a:xfrm>
            <a:off x="2768930" y="2052102"/>
            <a:ext cx="325821" cy="400110"/>
          </a:xfrm>
          <a:prstGeom prst="rect">
            <a:avLst/>
          </a:prstGeom>
          <a:noFill/>
        </p:spPr>
        <p:txBody>
          <a:bodyPr wrap="square" rtlCol="0">
            <a:spAutoFit/>
          </a:bodyPr>
          <a:lstStyle/>
          <a:p>
            <a:r>
              <a:rPr lang="en-US" sz="2000">
                <a:solidFill>
                  <a:srgbClr val="7030A0"/>
                </a:solidFill>
                <a:latin typeface="HP001 4 hàng" panose="020B0603050302020204" pitchFamily="34" charset="0"/>
              </a:rPr>
              <a:t>Ư</a:t>
            </a:r>
            <a:endParaRPr lang="en-GB" sz="2000">
              <a:solidFill>
                <a:srgbClr val="7030A0"/>
              </a:solidFill>
              <a:latin typeface="HP001 4 hàng" panose="020B0603050302020204" pitchFamily="34" charset="0"/>
            </a:endParaRPr>
          </a:p>
        </p:txBody>
      </p:sp>
      <p:sp>
        <p:nvSpPr>
          <p:cNvPr id="12" name="TextBox 11">
            <a:extLst>
              <a:ext uri="{FF2B5EF4-FFF2-40B4-BE49-F238E27FC236}">
                <a16:creationId xmlns:a16="http://schemas.microsoft.com/office/drawing/2014/main" id="{6B3BC661-22C6-4DAE-85F6-17A709D7A703}"/>
              </a:ext>
            </a:extLst>
          </p:cNvPr>
          <p:cNvSpPr txBox="1"/>
          <p:nvPr/>
        </p:nvSpPr>
        <p:spPr>
          <a:xfrm>
            <a:off x="1915276" y="2473773"/>
            <a:ext cx="1520756" cy="400110"/>
          </a:xfrm>
          <a:prstGeom prst="rect">
            <a:avLst/>
          </a:prstGeom>
          <a:noFill/>
        </p:spPr>
        <p:txBody>
          <a:bodyPr wrap="square" rtlCol="0">
            <a:spAutoFit/>
          </a:bodyPr>
          <a:lstStyle/>
          <a:p>
            <a:r>
              <a:rPr lang="en-US" sz="2000" dirty="0">
                <a:solidFill>
                  <a:srgbClr val="7030A0"/>
                </a:solidFill>
                <a:latin typeface="HP001 4 hàng" panose="020B0603050302020204" pitchFamily="34" charset="0"/>
              </a:rPr>
              <a:t>U Minh</a:t>
            </a:r>
            <a:endParaRPr lang="en-GB" sz="2000" dirty="0">
              <a:solidFill>
                <a:srgbClr val="7030A0"/>
              </a:solidFill>
              <a:latin typeface="HP001 4 hàng" panose="020B0603050302020204" pitchFamily="34" charset="0"/>
            </a:endParaRPr>
          </a:p>
        </p:txBody>
      </p:sp>
      <p:sp>
        <p:nvSpPr>
          <p:cNvPr id="13" name="TextBox 12">
            <a:extLst>
              <a:ext uri="{FF2B5EF4-FFF2-40B4-BE49-F238E27FC236}">
                <a16:creationId xmlns:a16="http://schemas.microsoft.com/office/drawing/2014/main" id="{DB7CF0A6-FD1C-4D63-B4B0-7F9E76267AEB}"/>
              </a:ext>
            </a:extLst>
          </p:cNvPr>
          <p:cNvSpPr txBox="1"/>
          <p:nvPr/>
        </p:nvSpPr>
        <p:spPr>
          <a:xfrm>
            <a:off x="3666416" y="2475360"/>
            <a:ext cx="1520756" cy="400110"/>
          </a:xfrm>
          <a:prstGeom prst="rect">
            <a:avLst/>
          </a:prstGeom>
          <a:noFill/>
        </p:spPr>
        <p:txBody>
          <a:bodyPr wrap="square" rtlCol="0">
            <a:spAutoFit/>
          </a:bodyPr>
          <a:lstStyle/>
          <a:p>
            <a:r>
              <a:rPr lang="en-US" sz="2000">
                <a:solidFill>
                  <a:srgbClr val="7030A0"/>
                </a:solidFill>
                <a:latin typeface="HP001 4 hàng" panose="020B0603050302020204" pitchFamily="34" charset="0"/>
              </a:rPr>
              <a:t>U Minh</a:t>
            </a:r>
            <a:endParaRPr lang="en-GB" sz="2000">
              <a:solidFill>
                <a:srgbClr val="7030A0"/>
              </a:solidFill>
              <a:latin typeface="HP001 4 hàng" panose="020B0603050302020204" pitchFamily="34" charset="0"/>
            </a:endParaRPr>
          </a:p>
        </p:txBody>
      </p:sp>
      <p:sp>
        <p:nvSpPr>
          <p:cNvPr id="15" name="TextBox 14">
            <a:extLst>
              <a:ext uri="{FF2B5EF4-FFF2-40B4-BE49-F238E27FC236}">
                <a16:creationId xmlns:a16="http://schemas.microsoft.com/office/drawing/2014/main" id="{EA97E604-8D1C-4C00-A463-5F7BE7855B84}"/>
              </a:ext>
            </a:extLst>
          </p:cNvPr>
          <p:cNvSpPr txBox="1"/>
          <p:nvPr/>
        </p:nvSpPr>
        <p:spPr>
          <a:xfrm>
            <a:off x="1919127" y="2901810"/>
            <a:ext cx="1520756" cy="400110"/>
          </a:xfrm>
          <a:prstGeom prst="rect">
            <a:avLst/>
          </a:prstGeom>
          <a:noFill/>
        </p:spPr>
        <p:txBody>
          <a:bodyPr wrap="square" rtlCol="0">
            <a:spAutoFit/>
          </a:bodyPr>
          <a:lstStyle/>
          <a:p>
            <a:r>
              <a:rPr lang="en-US" sz="2000" dirty="0">
                <a:solidFill>
                  <a:srgbClr val="7030A0"/>
                </a:solidFill>
                <a:latin typeface="HP001 4 hàng" panose="020B0603050302020204" pitchFamily="34" charset="0"/>
              </a:rPr>
              <a:t>U Minh</a:t>
            </a:r>
            <a:endParaRPr lang="en-GB" sz="2000" dirty="0">
              <a:solidFill>
                <a:srgbClr val="7030A0"/>
              </a:solidFill>
              <a:latin typeface="HP001 4 hàng" panose="020B0603050302020204" pitchFamily="34" charset="0"/>
            </a:endParaRPr>
          </a:p>
        </p:txBody>
      </p:sp>
      <p:sp>
        <p:nvSpPr>
          <p:cNvPr id="16" name="TextBox 15">
            <a:extLst>
              <a:ext uri="{FF2B5EF4-FFF2-40B4-BE49-F238E27FC236}">
                <a16:creationId xmlns:a16="http://schemas.microsoft.com/office/drawing/2014/main" id="{CE27BB1F-9952-42EB-A027-1A69D93241DF}"/>
              </a:ext>
            </a:extLst>
          </p:cNvPr>
          <p:cNvSpPr txBox="1"/>
          <p:nvPr/>
        </p:nvSpPr>
        <p:spPr>
          <a:xfrm>
            <a:off x="166427" y="2911685"/>
            <a:ext cx="1520756" cy="400110"/>
          </a:xfrm>
          <a:prstGeom prst="rect">
            <a:avLst/>
          </a:prstGeom>
          <a:noFill/>
        </p:spPr>
        <p:txBody>
          <a:bodyPr wrap="square" rtlCol="0">
            <a:spAutoFit/>
          </a:bodyPr>
          <a:lstStyle/>
          <a:p>
            <a:r>
              <a:rPr lang="en-US" sz="2000" dirty="0">
                <a:solidFill>
                  <a:srgbClr val="7030A0"/>
                </a:solidFill>
                <a:latin typeface="HP001 4 hàng" panose="020B0603050302020204" pitchFamily="34" charset="0"/>
              </a:rPr>
              <a:t>U Minh</a:t>
            </a:r>
            <a:endParaRPr lang="en-GB" sz="2000" dirty="0">
              <a:solidFill>
                <a:srgbClr val="7030A0"/>
              </a:solidFill>
              <a:latin typeface="HP001 4 hàng" panose="020B0603050302020204" pitchFamily="34" charset="0"/>
            </a:endParaRPr>
          </a:p>
        </p:txBody>
      </p:sp>
      <p:sp>
        <p:nvSpPr>
          <p:cNvPr id="17" name="TextBox 16">
            <a:extLst>
              <a:ext uri="{FF2B5EF4-FFF2-40B4-BE49-F238E27FC236}">
                <a16:creationId xmlns:a16="http://schemas.microsoft.com/office/drawing/2014/main" id="{CE4B42C7-12E5-4B6F-AB95-CE3FCF72D099}"/>
              </a:ext>
            </a:extLst>
          </p:cNvPr>
          <p:cNvSpPr txBox="1"/>
          <p:nvPr/>
        </p:nvSpPr>
        <p:spPr>
          <a:xfrm>
            <a:off x="3659382" y="2911517"/>
            <a:ext cx="1520756" cy="400110"/>
          </a:xfrm>
          <a:prstGeom prst="rect">
            <a:avLst/>
          </a:prstGeom>
          <a:noFill/>
        </p:spPr>
        <p:txBody>
          <a:bodyPr wrap="square" rtlCol="0">
            <a:spAutoFit/>
          </a:bodyPr>
          <a:lstStyle/>
          <a:p>
            <a:r>
              <a:rPr lang="en-US" sz="2000">
                <a:solidFill>
                  <a:srgbClr val="7030A0"/>
                </a:solidFill>
                <a:latin typeface="HP001 4 hàng" panose="020B0603050302020204" pitchFamily="34" charset="0"/>
              </a:rPr>
              <a:t>U Minh</a:t>
            </a:r>
            <a:endParaRPr lang="en-GB" sz="2000">
              <a:solidFill>
                <a:srgbClr val="7030A0"/>
              </a:solidFill>
              <a:latin typeface="HP001 4 hàng" panose="020B0603050302020204" pitchFamily="34" charset="0"/>
            </a:endParaRPr>
          </a:p>
        </p:txBody>
      </p:sp>
    </p:spTree>
    <p:extLst>
      <p:ext uri="{BB962C8B-B14F-4D97-AF65-F5344CB8AC3E}">
        <p14:creationId xmlns:p14="http://schemas.microsoft.com/office/powerpoint/2010/main" val="592281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495074-CD09-4CB2-8F23-DB3380F67003}"/>
              </a:ext>
            </a:extLst>
          </p:cNvPr>
          <p:cNvSpPr txBox="1"/>
          <p:nvPr/>
        </p:nvSpPr>
        <p:spPr>
          <a:xfrm>
            <a:off x="821396" y="243626"/>
            <a:ext cx="5365827" cy="574388"/>
          </a:xfrm>
          <a:prstGeom prst="rect">
            <a:avLst/>
          </a:prstGeom>
          <a:noFill/>
        </p:spPr>
        <p:txBody>
          <a:bodyPr wrap="square" rtlCol="0">
            <a:spAutoFit/>
          </a:bodyPr>
          <a:lstStyle/>
          <a:p>
            <a:pPr algn="ctr">
              <a:lnSpc>
                <a:spcPct val="150000"/>
              </a:lnSpc>
            </a:pPr>
            <a:r>
              <a:rPr lang="en-US" sz="2400" b="1" dirty="0" err="1">
                <a:solidFill>
                  <a:schemeClr val="accent1">
                    <a:lumMod val="50000"/>
                  </a:schemeClr>
                </a:solidFill>
                <a:latin typeface="UTM Avo" panose="02040603050506020204" pitchFamily="18" charset="0"/>
              </a:rPr>
              <a:t>Viết</a:t>
            </a:r>
            <a:r>
              <a:rPr lang="en-US" sz="2400" b="1" dirty="0">
                <a:solidFill>
                  <a:schemeClr val="accent1">
                    <a:lumMod val="50000"/>
                  </a:schemeClr>
                </a:solidFill>
                <a:latin typeface="UTM Avo" panose="02040603050506020204" pitchFamily="18" charset="0"/>
              </a:rPr>
              <a:t> </a:t>
            </a:r>
            <a:r>
              <a:rPr lang="en-US" sz="2400" b="1" dirty="0" err="1">
                <a:solidFill>
                  <a:schemeClr val="accent1">
                    <a:lumMod val="50000"/>
                  </a:schemeClr>
                </a:solidFill>
                <a:latin typeface="UTM Avo" panose="02040603050506020204" pitchFamily="18" charset="0"/>
              </a:rPr>
              <a:t>ứng</a:t>
            </a:r>
            <a:r>
              <a:rPr lang="en-US" sz="2400" b="1" dirty="0">
                <a:solidFill>
                  <a:schemeClr val="accent1">
                    <a:lumMod val="50000"/>
                  </a:schemeClr>
                </a:solidFill>
                <a:latin typeface="UTM Avo" panose="02040603050506020204" pitchFamily="18" charset="0"/>
              </a:rPr>
              <a:t> </a:t>
            </a:r>
            <a:r>
              <a:rPr lang="en-US" sz="2400" b="1" dirty="0" err="1">
                <a:solidFill>
                  <a:schemeClr val="accent1">
                    <a:lumMod val="50000"/>
                  </a:schemeClr>
                </a:solidFill>
                <a:latin typeface="UTM Avo" panose="02040603050506020204" pitchFamily="18" charset="0"/>
              </a:rPr>
              <a:t>dụng</a:t>
            </a:r>
            <a:endParaRPr lang="en-US" sz="1600" b="1" dirty="0">
              <a:solidFill>
                <a:schemeClr val="accent1">
                  <a:lumMod val="50000"/>
                </a:schemeClr>
              </a:solidFill>
              <a:latin typeface="UTM Avo" panose="02040603050506020204" pitchFamily="18" charset="0"/>
            </a:endParaRPr>
          </a:p>
        </p:txBody>
      </p:sp>
      <p:grpSp>
        <p:nvGrpSpPr>
          <p:cNvPr id="3" name="Group 2"/>
          <p:cNvGrpSpPr/>
          <p:nvPr/>
        </p:nvGrpSpPr>
        <p:grpSpPr>
          <a:xfrm>
            <a:off x="176387" y="1092566"/>
            <a:ext cx="6895810" cy="1168423"/>
            <a:chOff x="1984109" y="1048675"/>
            <a:chExt cx="6802934" cy="1116261"/>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355" r="29284" b="32972"/>
            <a:stretch/>
          </p:blipFill>
          <p:spPr>
            <a:xfrm>
              <a:off x="2090233" y="1048675"/>
              <a:ext cx="6222392" cy="1116261"/>
            </a:xfrm>
            <a:prstGeom prst="rect">
              <a:avLst/>
            </a:prstGeom>
          </p:spPr>
        </p:pic>
        <p:sp>
          <p:nvSpPr>
            <p:cNvPr id="6" name="Rectangle 5"/>
            <p:cNvSpPr/>
            <p:nvPr/>
          </p:nvSpPr>
          <p:spPr>
            <a:xfrm>
              <a:off x="1984109" y="1308732"/>
              <a:ext cx="6802934" cy="485160"/>
            </a:xfrm>
            <a:prstGeom prst="rect">
              <a:avLst/>
            </a:prstGeom>
          </p:spPr>
          <p:txBody>
            <a:bodyPr wrap="square">
              <a:spAutoFit/>
            </a:bodyPr>
            <a:lstStyle/>
            <a:p>
              <a:r>
                <a:rPr lang="en-US" sz="2700" dirty="0">
                  <a:solidFill>
                    <a:srgbClr val="7030A0"/>
                  </a:solidFill>
                  <a:latin typeface="HP001 4 hàng" panose="020B0603050302020204" pitchFamily="34" charset="0"/>
                </a:rPr>
                <a:t> </a:t>
              </a:r>
              <a:r>
                <a:rPr lang="en-US" sz="2700" dirty="0" err="1">
                  <a:solidFill>
                    <a:srgbClr val="7030A0"/>
                  </a:solidFill>
                  <a:latin typeface="HP001 4 hàng" panose="020B0603050302020204" pitchFamily="34" charset="0"/>
                </a:rPr>
                <a:t>Rừng</a:t>
              </a:r>
              <a:r>
                <a:rPr lang="en-US" sz="2700" dirty="0">
                  <a:solidFill>
                    <a:srgbClr val="7030A0"/>
                  </a:solidFill>
                  <a:latin typeface="HP001 4 hàng" panose="020B0603050302020204" pitchFamily="34" charset="0"/>
                </a:rPr>
                <a:t> U </a:t>
              </a:r>
              <a:r>
                <a:rPr lang="en-US" sz="2700" dirty="0" err="1">
                  <a:solidFill>
                    <a:srgbClr val="7030A0"/>
                  </a:solidFill>
                  <a:latin typeface="HP001 4 hàng" panose="020B0603050302020204" pitchFamily="34" charset="0"/>
                </a:rPr>
                <a:t>Mi</a:t>
              </a:r>
              <a:r>
                <a:rPr lang="el-GR" sz="2700" dirty="0">
                  <a:solidFill>
                    <a:srgbClr val="7030A0"/>
                  </a:solidFill>
                  <a:latin typeface="HP001 4 hàng" panose="020B0603050302020204" pitchFamily="34" charset="0"/>
                </a:rPr>
                <a:t>ζ </a:t>
              </a:r>
              <a:r>
                <a:rPr lang="en-US" sz="2700" dirty="0" err="1">
                  <a:solidFill>
                    <a:srgbClr val="7030A0"/>
                  </a:solidFill>
                  <a:latin typeface="HP001 4 hàng" panose="020B0603050302020204" pitchFamily="34" charset="0"/>
                </a:rPr>
                <a:t>có</a:t>
              </a:r>
              <a:r>
                <a:rPr lang="en-US" sz="2700" dirty="0">
                  <a:solidFill>
                    <a:srgbClr val="7030A0"/>
                  </a:solidFill>
                  <a:latin typeface="HP001 4 hàng" panose="020B0603050302020204" pitchFamily="34" charset="0"/>
                </a:rPr>
                <a:t> </a:t>
              </a:r>
              <a:r>
                <a:rPr lang="el-GR" sz="2700" dirty="0">
                  <a:solidFill>
                    <a:srgbClr val="7030A0"/>
                  </a:solidFill>
                  <a:latin typeface="HP001 4 hàng" panose="020B0603050302020204" pitchFamily="34" charset="0"/>
                </a:rPr>
                <a:t>ηΗϛ</a:t>
              </a:r>
              <a:r>
                <a:rPr lang="en-US" sz="2700" dirty="0">
                  <a:solidFill>
                    <a:srgbClr val="7030A0"/>
                  </a:solidFill>
                  <a:latin typeface="HP001 4 hàng" panose="020B0603050302020204" pitchFamily="34" charset="0"/>
                </a:rPr>
                <a:t>u  </a:t>
              </a:r>
              <a:r>
                <a:rPr lang="en-US" sz="2700" dirty="0" err="1">
                  <a:solidFill>
                    <a:srgbClr val="7030A0"/>
                  </a:solidFill>
                  <a:latin typeface="HP001 4 hàng" panose="020B0603050302020204" pitchFamily="34" charset="0"/>
                </a:rPr>
                <a:t>loài</a:t>
              </a:r>
              <a:r>
                <a:rPr lang="en-US" sz="2700" dirty="0">
                  <a:solidFill>
                    <a:srgbClr val="7030A0"/>
                  </a:solidFill>
                  <a:latin typeface="HP001 4 hàng" panose="020B0603050302020204" pitchFamily="34" charset="0"/>
                </a:rPr>
                <a:t> </a:t>
              </a:r>
              <a:r>
                <a:rPr lang="el-GR" sz="2700" dirty="0">
                  <a:solidFill>
                    <a:srgbClr val="7030A0"/>
                  </a:solidFill>
                  <a:latin typeface="HP001 4 hàng" panose="020B0603050302020204" pitchFamily="34" charset="0"/>
                </a:rPr>
                <a:t>ε</a:t>
              </a:r>
              <a:r>
                <a:rPr lang="en-US" sz="2700" dirty="0" err="1">
                  <a:solidFill>
                    <a:srgbClr val="7030A0"/>
                  </a:solidFill>
                  <a:latin typeface="HP001 4 hàng" panose="020B0603050302020204" pitchFamily="34" charset="0"/>
                </a:rPr>
                <a:t>im</a:t>
              </a:r>
              <a:r>
                <a:rPr lang="en-US" sz="2700" dirty="0">
                  <a:solidFill>
                    <a:srgbClr val="7030A0"/>
                  </a:solidFill>
                  <a:latin typeface="HP001 4 hàng" panose="020B0603050302020204" pitchFamily="34" charset="0"/>
                </a:rPr>
                <a:t> Ǖ</a:t>
              </a:r>
              <a:r>
                <a:rPr lang="el-GR" sz="2700" dirty="0">
                  <a:solidFill>
                    <a:srgbClr val="7030A0"/>
                  </a:solidFill>
                  <a:latin typeface="HP001 4 hàng" panose="020B0603050302020204" pitchFamily="34" charset="0"/>
                </a:rPr>
                <a:t>ί</a:t>
              </a:r>
              <a:r>
                <a:rPr lang="en-US" sz="2700" dirty="0">
                  <a:solidFill>
                    <a:srgbClr val="7030A0"/>
                  </a:solidFill>
                  <a:latin typeface="HP001 4 hàng" panose="020B0603050302020204" pitchFamily="34" charset="0"/>
                </a:rPr>
                <a:t>ý. . </a:t>
              </a:r>
            </a:p>
          </p:txBody>
        </p:sp>
      </p:grpSp>
      <p:sp>
        <p:nvSpPr>
          <p:cNvPr id="8" name="TextBox 7">
            <a:extLst>
              <a:ext uri="{FF2B5EF4-FFF2-40B4-BE49-F238E27FC236}">
                <a16:creationId xmlns:a16="http://schemas.microsoft.com/office/drawing/2014/main" id="{D5A14ACB-BA2A-42D1-98F7-CA57672DDE68}"/>
              </a:ext>
            </a:extLst>
          </p:cNvPr>
          <p:cNvSpPr txBox="1"/>
          <p:nvPr/>
        </p:nvSpPr>
        <p:spPr>
          <a:xfrm>
            <a:off x="821396" y="2404112"/>
            <a:ext cx="6119826" cy="1938992"/>
          </a:xfrm>
          <a:prstGeom prst="rect">
            <a:avLst/>
          </a:prstGeom>
          <a:noFill/>
        </p:spPr>
        <p:txBody>
          <a:bodyPr wrap="square" rtlCol="0">
            <a:spAutoFit/>
          </a:bodyPr>
          <a:lstStyle/>
          <a:p>
            <a:pPr algn="just">
              <a:lnSpc>
                <a:spcPct val="150000"/>
              </a:lnSpc>
            </a:pPr>
            <a:r>
              <a:rPr lang="vi-VN" sz="1800" dirty="0">
                <a:latin typeface="UTM Avo" panose="02040603050506020204" pitchFamily="18" charset="0"/>
              </a:rPr>
              <a:t>a. </a:t>
            </a:r>
            <a:r>
              <a:rPr lang="en-US" sz="1800" dirty="0" err="1">
                <a:latin typeface="UTM Avo" panose="02040603050506020204" pitchFamily="18" charset="0"/>
              </a:rPr>
              <a:t>Chữ</a:t>
            </a:r>
            <a:r>
              <a:rPr lang="en-US" sz="1800" dirty="0">
                <a:latin typeface="UTM Avo" panose="02040603050506020204" pitchFamily="18" charset="0"/>
              </a:rPr>
              <a:t> </a:t>
            </a:r>
            <a:r>
              <a:rPr lang="en-US" sz="1800" dirty="0" err="1">
                <a:latin typeface="UTM Avo" panose="02040603050506020204" pitchFamily="18" charset="0"/>
              </a:rPr>
              <a:t>cái</a:t>
            </a:r>
            <a:r>
              <a:rPr lang="en-US" sz="1800" dirty="0">
                <a:latin typeface="UTM Avo" panose="02040603050506020204" pitchFamily="18" charset="0"/>
              </a:rPr>
              <a:t> </a:t>
            </a:r>
            <a:r>
              <a:rPr lang="en-US" sz="1800" dirty="0" err="1">
                <a:latin typeface="UTM Avo" panose="02040603050506020204" pitchFamily="18" charset="0"/>
              </a:rPr>
              <a:t>nào</a:t>
            </a:r>
            <a:r>
              <a:rPr lang="en-US" sz="1800" dirty="0">
                <a:latin typeface="UTM Avo" panose="02040603050506020204" pitchFamily="18" charset="0"/>
              </a:rPr>
              <a:t> </a:t>
            </a:r>
            <a:r>
              <a:rPr lang="en-US" sz="1800" dirty="0" err="1">
                <a:latin typeface="UTM Avo" panose="02040603050506020204" pitchFamily="18" charset="0"/>
              </a:rPr>
              <a:t>được</a:t>
            </a:r>
            <a:r>
              <a:rPr lang="en-US" sz="1800" dirty="0">
                <a:latin typeface="UTM Avo" panose="02040603050506020204" pitchFamily="18" charset="0"/>
              </a:rPr>
              <a:t> </a:t>
            </a:r>
            <a:r>
              <a:rPr lang="en-US" sz="1800" dirty="0" err="1">
                <a:latin typeface="UTM Avo" panose="02040603050506020204" pitchFamily="18" charset="0"/>
              </a:rPr>
              <a:t>viết</a:t>
            </a:r>
            <a:r>
              <a:rPr lang="en-US" sz="1800" dirty="0">
                <a:latin typeface="UTM Avo" panose="02040603050506020204" pitchFamily="18" charset="0"/>
              </a:rPr>
              <a:t> </a:t>
            </a:r>
            <a:r>
              <a:rPr lang="en-US" sz="1800" dirty="0" err="1">
                <a:latin typeface="UTM Avo" panose="02040603050506020204" pitchFamily="18" charset="0"/>
              </a:rPr>
              <a:t>hoa</a:t>
            </a:r>
            <a:r>
              <a:rPr lang="en-US" sz="1800" dirty="0">
                <a:latin typeface="UTM Avo" panose="02040603050506020204" pitchFamily="18" charset="0"/>
              </a:rPr>
              <a:t>? </a:t>
            </a:r>
          </a:p>
          <a:p>
            <a:pPr algn="just">
              <a:lnSpc>
                <a:spcPct val="150000"/>
              </a:lnSpc>
            </a:pPr>
            <a:r>
              <a:rPr lang="en-US" sz="1800" dirty="0">
                <a:solidFill>
                  <a:srgbClr val="C00000"/>
                </a:solidFill>
                <a:latin typeface="UTM Avo" panose="02040603050506020204" pitchFamily="18" charset="0"/>
                <a:sym typeface="Wingdings" panose="05000000000000000000" pitchFamily="2" charset="2"/>
              </a:rPr>
              <a:t>  </a:t>
            </a:r>
            <a:r>
              <a:rPr lang="en-US" sz="1800" dirty="0" err="1">
                <a:solidFill>
                  <a:srgbClr val="C00000"/>
                </a:solidFill>
                <a:latin typeface="UTM Avo" panose="02040603050506020204" pitchFamily="18" charset="0"/>
                <a:sym typeface="Wingdings" panose="05000000000000000000" pitchFamily="2" charset="2"/>
              </a:rPr>
              <a:t>Chữ</a:t>
            </a:r>
            <a:r>
              <a:rPr lang="en-US" sz="1800" dirty="0">
                <a:solidFill>
                  <a:srgbClr val="C00000"/>
                </a:solidFill>
                <a:latin typeface="UTM Avo" panose="02040603050506020204" pitchFamily="18" charset="0"/>
                <a:sym typeface="Wingdings" panose="05000000000000000000" pitchFamily="2" charset="2"/>
              </a:rPr>
              <a:t> </a:t>
            </a:r>
            <a:r>
              <a:rPr lang="en-US" sz="2000" dirty="0">
                <a:solidFill>
                  <a:srgbClr val="C00000"/>
                </a:solidFill>
                <a:latin typeface="HP001 4 hàng" panose="020B0603050302020204" pitchFamily="34" charset="0"/>
                <a:sym typeface="Wingdings" panose="05000000000000000000" pitchFamily="2" charset="2"/>
              </a:rPr>
              <a:t>R, U, M</a:t>
            </a:r>
            <a:endParaRPr lang="vi-VN" sz="2000" dirty="0">
              <a:solidFill>
                <a:srgbClr val="C00000"/>
              </a:solidFill>
              <a:latin typeface="HP001 4 hàng" panose="020B0603050302020204" pitchFamily="34" charset="0"/>
            </a:endParaRPr>
          </a:p>
          <a:p>
            <a:pPr algn="just">
              <a:lnSpc>
                <a:spcPct val="150000"/>
              </a:lnSpc>
            </a:pPr>
            <a:r>
              <a:rPr lang="en-US" sz="1800" dirty="0">
                <a:latin typeface="UTM Avo" panose="02040603050506020204" pitchFamily="18" charset="0"/>
              </a:rPr>
              <a:t>b. </a:t>
            </a:r>
            <a:r>
              <a:rPr lang="en-US" sz="1800" dirty="0" err="1">
                <a:latin typeface="UTM Avo" panose="02040603050506020204" pitchFamily="18" charset="0"/>
              </a:rPr>
              <a:t>Những</a:t>
            </a:r>
            <a:r>
              <a:rPr lang="en-US" sz="1800" dirty="0">
                <a:latin typeface="UTM Avo" panose="02040603050506020204" pitchFamily="18" charset="0"/>
              </a:rPr>
              <a:t> </a:t>
            </a:r>
            <a:r>
              <a:rPr lang="en-US" sz="1800" dirty="0" err="1">
                <a:latin typeface="UTM Avo" panose="02040603050506020204" pitchFamily="18" charset="0"/>
              </a:rPr>
              <a:t>chữ</a:t>
            </a:r>
            <a:r>
              <a:rPr lang="en-US" sz="1800" dirty="0">
                <a:latin typeface="UTM Avo" panose="02040603050506020204" pitchFamily="18" charset="0"/>
              </a:rPr>
              <a:t> </a:t>
            </a:r>
            <a:r>
              <a:rPr lang="en-US" sz="1800" dirty="0" err="1">
                <a:latin typeface="UTM Avo" panose="02040603050506020204" pitchFamily="18" charset="0"/>
              </a:rPr>
              <a:t>cái</a:t>
            </a:r>
            <a:r>
              <a:rPr lang="en-US" sz="1800" dirty="0">
                <a:latin typeface="UTM Avo" panose="02040603050506020204" pitchFamily="18" charset="0"/>
              </a:rPr>
              <a:t> </a:t>
            </a:r>
            <a:r>
              <a:rPr lang="en-US" sz="1800" dirty="0" err="1">
                <a:latin typeface="UTM Avo" panose="02040603050506020204" pitchFamily="18" charset="0"/>
              </a:rPr>
              <a:t>nào</a:t>
            </a:r>
            <a:r>
              <a:rPr lang="en-US" sz="1800" dirty="0">
                <a:latin typeface="UTM Avo" panose="02040603050506020204" pitchFamily="18" charset="0"/>
              </a:rPr>
              <a:t> </a:t>
            </a:r>
            <a:r>
              <a:rPr lang="en-US" sz="1800" dirty="0" err="1">
                <a:latin typeface="UTM Avo" panose="02040603050506020204" pitchFamily="18" charset="0"/>
              </a:rPr>
              <a:t>cao</a:t>
            </a:r>
            <a:r>
              <a:rPr lang="en-US" sz="1800" dirty="0">
                <a:latin typeface="UTM Avo" panose="02040603050506020204" pitchFamily="18" charset="0"/>
              </a:rPr>
              <a:t> 2.5 li ?</a:t>
            </a:r>
          </a:p>
          <a:p>
            <a:pPr algn="just">
              <a:lnSpc>
                <a:spcPct val="150000"/>
              </a:lnSpc>
            </a:pPr>
            <a:r>
              <a:rPr lang="en-US" sz="1800" dirty="0">
                <a:solidFill>
                  <a:srgbClr val="C00000"/>
                </a:solidFill>
                <a:latin typeface="UTM Avo" panose="02040603050506020204" pitchFamily="18" charset="0"/>
                <a:sym typeface="Wingdings" panose="05000000000000000000" pitchFamily="2" charset="2"/>
              </a:rPr>
              <a:t> </a:t>
            </a:r>
            <a:r>
              <a:rPr lang="en-US" sz="1800" dirty="0" err="1">
                <a:solidFill>
                  <a:srgbClr val="C00000"/>
                </a:solidFill>
                <a:latin typeface="UTM Avo" panose="02040603050506020204" pitchFamily="18" charset="0"/>
                <a:sym typeface="Wingdings" panose="05000000000000000000" pitchFamily="2" charset="2"/>
              </a:rPr>
              <a:t>Chữ</a:t>
            </a:r>
            <a:r>
              <a:rPr lang="en-US" sz="1800" dirty="0">
                <a:solidFill>
                  <a:srgbClr val="C00000"/>
                </a:solidFill>
                <a:latin typeface="UTM Avo" panose="02040603050506020204" pitchFamily="18" charset="0"/>
                <a:sym typeface="Wingdings" panose="05000000000000000000" pitchFamily="2" charset="2"/>
              </a:rPr>
              <a:t> </a:t>
            </a:r>
            <a:r>
              <a:rPr lang="en-US" sz="2400" dirty="0">
                <a:solidFill>
                  <a:srgbClr val="C00000"/>
                </a:solidFill>
                <a:latin typeface="HP001 4 hàng" panose="020B0603050302020204" pitchFamily="34" charset="0"/>
                <a:sym typeface="Wingdings" panose="05000000000000000000" pitchFamily="2" charset="2"/>
              </a:rPr>
              <a:t>R, U, M, g, h, l, y</a:t>
            </a:r>
            <a:endParaRPr lang="vi-VN" sz="2400" dirty="0">
              <a:solidFill>
                <a:srgbClr val="C00000"/>
              </a:solidFill>
              <a:latin typeface="HP001 4 hàng" panose="020B0603050302020204" pitchFamily="34" charset="0"/>
            </a:endParaRPr>
          </a:p>
        </p:txBody>
      </p:sp>
    </p:spTree>
    <p:extLst>
      <p:ext uri="{BB962C8B-B14F-4D97-AF65-F5344CB8AC3E}">
        <p14:creationId xmlns:p14="http://schemas.microsoft.com/office/powerpoint/2010/main" val="269638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left)">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wipe(left)">
                                      <p:cBhvr>
                                        <p:cTn id="3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E5BF28-2465-4820-A4F0-49F94CA93697}"/>
              </a:ext>
            </a:extLst>
          </p:cNvPr>
          <p:cNvPicPr>
            <a:picLocks noChangeAspect="1"/>
          </p:cNvPicPr>
          <p:nvPr/>
        </p:nvPicPr>
        <p:blipFill>
          <a:blip r:embed="rId2"/>
          <a:stretch>
            <a:fillRect/>
          </a:stretch>
        </p:blipFill>
        <p:spPr>
          <a:xfrm>
            <a:off x="180521" y="1795354"/>
            <a:ext cx="6496957" cy="1552792"/>
          </a:xfrm>
          <a:prstGeom prst="rect">
            <a:avLst/>
          </a:prstGeom>
        </p:spPr>
      </p:pic>
      <p:sp>
        <p:nvSpPr>
          <p:cNvPr id="4" name="TextBox 3">
            <a:extLst>
              <a:ext uri="{FF2B5EF4-FFF2-40B4-BE49-F238E27FC236}">
                <a16:creationId xmlns:a16="http://schemas.microsoft.com/office/drawing/2014/main" id="{A1D9A9A0-F24A-47A3-B247-49BF39E92EDB}"/>
              </a:ext>
            </a:extLst>
          </p:cNvPr>
          <p:cNvSpPr txBox="1"/>
          <p:nvPr/>
        </p:nvSpPr>
        <p:spPr>
          <a:xfrm>
            <a:off x="180521" y="2423213"/>
            <a:ext cx="5549462" cy="423193"/>
          </a:xfrm>
          <a:prstGeom prst="rect">
            <a:avLst/>
          </a:prstGeom>
          <a:noFill/>
        </p:spPr>
        <p:txBody>
          <a:bodyPr wrap="square" rtlCol="0">
            <a:spAutoFit/>
          </a:bodyPr>
          <a:lstStyle/>
          <a:p>
            <a:r>
              <a:rPr lang="en-US" sz="2150" dirty="0" err="1">
                <a:solidFill>
                  <a:srgbClr val="7030A0"/>
                </a:solidFill>
                <a:latin typeface="HP001 4 hàng" panose="020B0603050302020204" pitchFamily="34" charset="0"/>
              </a:rPr>
              <a:t>Rừng</a:t>
            </a:r>
            <a:r>
              <a:rPr lang="en-US" sz="2150" dirty="0">
                <a:solidFill>
                  <a:srgbClr val="7030A0"/>
                </a:solidFill>
                <a:latin typeface="HP001 4 hàng" panose="020B0603050302020204" pitchFamily="34" charset="0"/>
              </a:rPr>
              <a:t> U Minh </a:t>
            </a:r>
            <a:r>
              <a:rPr lang="en-US" sz="2150" dirty="0" err="1">
                <a:solidFill>
                  <a:srgbClr val="7030A0"/>
                </a:solidFill>
                <a:latin typeface="HP001 4 hàng" panose="020B0603050302020204" pitchFamily="34" charset="0"/>
              </a:rPr>
              <a:t>có</a:t>
            </a:r>
            <a:r>
              <a:rPr lang="en-US" sz="2150" dirty="0">
                <a:solidFill>
                  <a:srgbClr val="7030A0"/>
                </a:solidFill>
                <a:latin typeface="HP001 4 hàng" panose="020B0603050302020204" pitchFamily="34" charset="0"/>
              </a:rPr>
              <a:t> </a:t>
            </a:r>
            <a:r>
              <a:rPr lang="en-US" sz="2150" dirty="0" err="1">
                <a:solidFill>
                  <a:srgbClr val="7030A0"/>
                </a:solidFill>
                <a:latin typeface="HP001 4 hàng" panose="020B0603050302020204" pitchFamily="34" charset="0"/>
              </a:rPr>
              <a:t>nhiều</a:t>
            </a:r>
            <a:r>
              <a:rPr lang="en-US" sz="2150" dirty="0">
                <a:solidFill>
                  <a:srgbClr val="7030A0"/>
                </a:solidFill>
                <a:latin typeface="HP001 4 hàng" panose="020B0603050302020204" pitchFamily="34" charset="0"/>
              </a:rPr>
              <a:t> </a:t>
            </a:r>
            <a:r>
              <a:rPr lang="en-US" sz="2150" dirty="0" err="1">
                <a:solidFill>
                  <a:srgbClr val="7030A0"/>
                </a:solidFill>
                <a:latin typeface="HP001 4 hàng" panose="020B0603050302020204" pitchFamily="34" charset="0"/>
              </a:rPr>
              <a:t>loài</a:t>
            </a:r>
            <a:r>
              <a:rPr lang="en-US" sz="2150" dirty="0">
                <a:solidFill>
                  <a:srgbClr val="7030A0"/>
                </a:solidFill>
                <a:latin typeface="HP001 4 hàng" panose="020B0603050302020204" pitchFamily="34" charset="0"/>
              </a:rPr>
              <a:t> </a:t>
            </a:r>
            <a:r>
              <a:rPr lang="en-US" sz="2150" dirty="0" err="1">
                <a:solidFill>
                  <a:srgbClr val="7030A0"/>
                </a:solidFill>
                <a:latin typeface="HP001 4 hàng" panose="020B0603050302020204" pitchFamily="34" charset="0"/>
              </a:rPr>
              <a:t>chim</a:t>
            </a:r>
            <a:r>
              <a:rPr lang="en-US" sz="2150" dirty="0">
                <a:solidFill>
                  <a:srgbClr val="7030A0"/>
                </a:solidFill>
                <a:latin typeface="HP001 4 hàng" panose="020B0603050302020204" pitchFamily="34" charset="0"/>
              </a:rPr>
              <a:t> </a:t>
            </a:r>
            <a:r>
              <a:rPr lang="en-US" sz="2150" dirty="0" err="1">
                <a:solidFill>
                  <a:srgbClr val="7030A0"/>
                </a:solidFill>
                <a:latin typeface="HP001 4 hàng" panose="020B0603050302020204" pitchFamily="34" charset="0"/>
              </a:rPr>
              <a:t>quý</a:t>
            </a:r>
            <a:r>
              <a:rPr lang="en-US" sz="2150" dirty="0">
                <a:solidFill>
                  <a:srgbClr val="7030A0"/>
                </a:solidFill>
                <a:latin typeface="HP001 4 hàng" panose="020B0603050302020204" pitchFamily="34" charset="0"/>
              </a:rPr>
              <a:t>.</a:t>
            </a:r>
            <a:endParaRPr lang="en-GB" sz="2150" dirty="0">
              <a:solidFill>
                <a:srgbClr val="7030A0"/>
              </a:solidFill>
              <a:latin typeface="HP001 4 hàng" panose="020B0603050302020204" pitchFamily="34" charset="0"/>
            </a:endParaRPr>
          </a:p>
        </p:txBody>
      </p:sp>
      <p:sp>
        <p:nvSpPr>
          <p:cNvPr id="5" name="TextBox 4">
            <a:extLst>
              <a:ext uri="{FF2B5EF4-FFF2-40B4-BE49-F238E27FC236}">
                <a16:creationId xmlns:a16="http://schemas.microsoft.com/office/drawing/2014/main" id="{DF942B44-0D7D-4820-816E-B70BFD47D471}"/>
              </a:ext>
            </a:extLst>
          </p:cNvPr>
          <p:cNvSpPr txBox="1"/>
          <p:nvPr/>
        </p:nvSpPr>
        <p:spPr>
          <a:xfrm>
            <a:off x="170011" y="2846406"/>
            <a:ext cx="5549462" cy="423193"/>
          </a:xfrm>
          <a:prstGeom prst="rect">
            <a:avLst/>
          </a:prstGeom>
          <a:noFill/>
        </p:spPr>
        <p:txBody>
          <a:bodyPr wrap="square" rtlCol="0">
            <a:spAutoFit/>
          </a:bodyPr>
          <a:lstStyle/>
          <a:p>
            <a:r>
              <a:rPr lang="en-US" sz="2150" dirty="0" err="1">
                <a:solidFill>
                  <a:srgbClr val="7030A0"/>
                </a:solidFill>
                <a:latin typeface="HP001 4 hàng" panose="020B0603050302020204" pitchFamily="34" charset="0"/>
              </a:rPr>
              <a:t>Rừng</a:t>
            </a:r>
            <a:r>
              <a:rPr lang="en-US" sz="2150" dirty="0">
                <a:solidFill>
                  <a:srgbClr val="7030A0"/>
                </a:solidFill>
                <a:latin typeface="HP001 4 hàng" panose="020B0603050302020204" pitchFamily="34" charset="0"/>
              </a:rPr>
              <a:t> U Minh </a:t>
            </a:r>
            <a:r>
              <a:rPr lang="en-US" sz="2150" dirty="0" err="1">
                <a:solidFill>
                  <a:srgbClr val="7030A0"/>
                </a:solidFill>
                <a:latin typeface="HP001 4 hàng" panose="020B0603050302020204" pitchFamily="34" charset="0"/>
              </a:rPr>
              <a:t>có</a:t>
            </a:r>
            <a:r>
              <a:rPr lang="en-US" sz="2150" dirty="0">
                <a:solidFill>
                  <a:srgbClr val="7030A0"/>
                </a:solidFill>
                <a:latin typeface="HP001 4 hàng" panose="020B0603050302020204" pitchFamily="34" charset="0"/>
              </a:rPr>
              <a:t> </a:t>
            </a:r>
            <a:r>
              <a:rPr lang="en-US" sz="2150" dirty="0" err="1">
                <a:solidFill>
                  <a:srgbClr val="7030A0"/>
                </a:solidFill>
                <a:latin typeface="HP001 4 hàng" panose="020B0603050302020204" pitchFamily="34" charset="0"/>
              </a:rPr>
              <a:t>nhiều</a:t>
            </a:r>
            <a:r>
              <a:rPr lang="en-US" sz="2150" dirty="0">
                <a:solidFill>
                  <a:srgbClr val="7030A0"/>
                </a:solidFill>
                <a:latin typeface="HP001 4 hàng" panose="020B0603050302020204" pitchFamily="34" charset="0"/>
              </a:rPr>
              <a:t> </a:t>
            </a:r>
            <a:r>
              <a:rPr lang="en-US" sz="2150" dirty="0" err="1">
                <a:solidFill>
                  <a:srgbClr val="7030A0"/>
                </a:solidFill>
                <a:latin typeface="HP001 4 hàng" panose="020B0603050302020204" pitchFamily="34" charset="0"/>
              </a:rPr>
              <a:t>loài</a:t>
            </a:r>
            <a:r>
              <a:rPr lang="en-US" sz="2150" dirty="0">
                <a:solidFill>
                  <a:srgbClr val="7030A0"/>
                </a:solidFill>
                <a:latin typeface="HP001 4 hàng" panose="020B0603050302020204" pitchFamily="34" charset="0"/>
              </a:rPr>
              <a:t> </a:t>
            </a:r>
            <a:r>
              <a:rPr lang="en-US" sz="2150" dirty="0" err="1">
                <a:solidFill>
                  <a:srgbClr val="7030A0"/>
                </a:solidFill>
                <a:latin typeface="HP001 4 hàng" panose="020B0603050302020204" pitchFamily="34" charset="0"/>
              </a:rPr>
              <a:t>chim</a:t>
            </a:r>
            <a:r>
              <a:rPr lang="en-US" sz="2150" dirty="0">
                <a:solidFill>
                  <a:srgbClr val="7030A0"/>
                </a:solidFill>
                <a:latin typeface="HP001 4 hàng" panose="020B0603050302020204" pitchFamily="34" charset="0"/>
              </a:rPr>
              <a:t> </a:t>
            </a:r>
            <a:r>
              <a:rPr lang="en-US" sz="2150" dirty="0" err="1">
                <a:solidFill>
                  <a:srgbClr val="7030A0"/>
                </a:solidFill>
                <a:latin typeface="HP001 4 hàng" panose="020B0603050302020204" pitchFamily="34" charset="0"/>
              </a:rPr>
              <a:t>quý</a:t>
            </a:r>
            <a:r>
              <a:rPr lang="en-US" sz="2150" dirty="0">
                <a:solidFill>
                  <a:srgbClr val="7030A0"/>
                </a:solidFill>
                <a:latin typeface="HP001 4 hàng" panose="020B0603050302020204" pitchFamily="34" charset="0"/>
              </a:rPr>
              <a:t>.</a:t>
            </a:r>
            <a:endParaRPr lang="en-GB" sz="2150" dirty="0">
              <a:solidFill>
                <a:srgbClr val="7030A0"/>
              </a:solidFill>
              <a:latin typeface="HP001 4 hàng" panose="020B0603050302020204" pitchFamily="34" charset="0"/>
            </a:endParaRPr>
          </a:p>
        </p:txBody>
      </p:sp>
    </p:spTree>
    <p:extLst>
      <p:ext uri="{BB962C8B-B14F-4D97-AF65-F5344CB8AC3E}">
        <p14:creationId xmlns:p14="http://schemas.microsoft.com/office/powerpoint/2010/main" val="2171995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D95E369-22E3-47BF-A4B6-6F6C7AEDEE5A}"/>
              </a:ext>
            </a:extLst>
          </p:cNvPr>
          <p:cNvGrpSpPr/>
          <p:nvPr/>
        </p:nvGrpSpPr>
        <p:grpSpPr>
          <a:xfrm>
            <a:off x="825296" y="1401452"/>
            <a:ext cx="4405927" cy="3318271"/>
            <a:chOff x="1417547" y="1264224"/>
            <a:chExt cx="4405927" cy="3318271"/>
          </a:xfrm>
        </p:grpSpPr>
        <p:pic>
          <p:nvPicPr>
            <p:cNvPr id="3" name="Picture 2">
              <a:extLst>
                <a:ext uri="{FF2B5EF4-FFF2-40B4-BE49-F238E27FC236}">
                  <a16:creationId xmlns:a16="http://schemas.microsoft.com/office/drawing/2014/main" id="{BDC5CE40-1276-45C8-A43B-95F4B8826CB8}"/>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90A94BE-1705-46B6-A274-580473BF97B9}"/>
                </a:ext>
              </a:extLst>
            </p:cNvPr>
            <p:cNvSpPr txBox="1"/>
            <p:nvPr/>
          </p:nvSpPr>
          <p:spPr>
            <a:xfrm>
              <a:off x="1829745" y="3179483"/>
              <a:ext cx="3745069" cy="815480"/>
            </a:xfrm>
            <a:prstGeom prst="rect">
              <a:avLst/>
            </a:prstGeom>
            <a:noFill/>
          </p:spPr>
          <p:txBody>
            <a:bodyPr wrap="square" rtlCol="0">
              <a:spAutoFit/>
            </a:bodyPr>
            <a:lstStyle/>
            <a:p>
              <a:pPr algn="ctr">
                <a:lnSpc>
                  <a:spcPct val="150000"/>
                </a:lnSpc>
              </a:pPr>
              <a:r>
                <a:rPr lang="vi-VN" sz="3600" b="1">
                  <a:solidFill>
                    <a:srgbClr val="17479D"/>
                  </a:solidFill>
                  <a:latin typeface="UTM Avo" panose="02040603050506020204" pitchFamily="18" charset="0"/>
                </a:rPr>
                <a:t>NÓI VÀ NGHE</a:t>
              </a:r>
              <a:endParaRPr lang="en-US" sz="36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D0BBE2AD-294A-48DF-B8A0-D8D32093CB5F}"/>
                </a:ext>
              </a:extLst>
            </p:cNvPr>
            <p:cNvSpPr txBox="1"/>
            <p:nvPr/>
          </p:nvSpPr>
          <p:spPr>
            <a:xfrm>
              <a:off x="2333588" y="2690349"/>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a:t>
              </a:r>
              <a:r>
                <a:rPr lang="vi-VN" sz="2800" b="1" dirty="0">
                  <a:solidFill>
                    <a:schemeClr val="accent1">
                      <a:lumMod val="50000"/>
                    </a:schemeClr>
                  </a:solidFill>
                  <a:latin typeface="UTM Avo" panose="02040603050506020204" pitchFamily="18" charset="0"/>
                </a:rPr>
                <a:t>4</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id="{7A146967-3A9E-4CF5-970E-3317318D5A2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2822" y="3391782"/>
            <a:ext cx="1872878" cy="13482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creen Clipping"/>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9472" r="3102" b="788"/>
          <a:stretch/>
        </p:blipFill>
        <p:spPr>
          <a:xfrm>
            <a:off x="408718" y="389389"/>
            <a:ext cx="1198883" cy="1174001"/>
          </a:xfrm>
          <a:prstGeom prst="ellipse">
            <a:avLst/>
          </a:prstGeom>
          <a:effectLst>
            <a:glow rad="101600">
              <a:srgbClr val="92D050">
                <a:alpha val="60000"/>
              </a:srgbClr>
            </a:glow>
          </a:effectLst>
        </p:spPr>
      </p:pic>
      <p:sp>
        <p:nvSpPr>
          <p:cNvPr id="8" name="TextBox 7"/>
          <p:cNvSpPr txBox="1"/>
          <p:nvPr/>
        </p:nvSpPr>
        <p:spPr>
          <a:xfrm>
            <a:off x="1633413" y="399022"/>
            <a:ext cx="4606999" cy="707886"/>
          </a:xfrm>
          <a:prstGeom prst="rect">
            <a:avLst/>
          </a:prstGeom>
          <a:noFill/>
        </p:spPr>
        <p:txBody>
          <a:bodyPr wrap="square" rtlCol="0">
            <a:spAutoFit/>
          </a:bodyPr>
          <a:lstStyle/>
          <a:p>
            <a:pPr algn="ctr"/>
            <a:r>
              <a:rPr lang="en-US" sz="4000" dirty="0">
                <a:ln>
                  <a:solidFill>
                    <a:schemeClr val="bg1">
                      <a:lumMod val="25000"/>
                    </a:schemeClr>
                  </a:solidFill>
                </a:ln>
                <a:solidFill>
                  <a:schemeClr val="accent1">
                    <a:lumMod val="20000"/>
                    <a:lumOff val="80000"/>
                  </a:schemeClr>
                </a:solidFill>
                <a:latin typeface="UTM Cookies" panose="02040603050506020204" pitchFamily="18" charset="0"/>
              </a:rPr>
              <a:t>CẢM ƠN HỌA MI</a:t>
            </a:r>
          </a:p>
        </p:txBody>
      </p:sp>
      <p:sp>
        <p:nvSpPr>
          <p:cNvPr id="9" name="TextBox 8"/>
          <p:cNvSpPr txBox="1"/>
          <p:nvPr/>
        </p:nvSpPr>
        <p:spPr>
          <a:xfrm>
            <a:off x="4257675" y="1056139"/>
            <a:ext cx="2291850" cy="307777"/>
          </a:xfrm>
          <a:prstGeom prst="rect">
            <a:avLst/>
          </a:prstGeom>
          <a:noFill/>
        </p:spPr>
        <p:txBody>
          <a:bodyPr wrap="square" rtlCol="0">
            <a:spAutoFit/>
          </a:bodyPr>
          <a:lstStyle/>
          <a:p>
            <a:r>
              <a:rPr lang="en-US" i="1" dirty="0" err="1"/>
              <a:t>Truyện</a:t>
            </a:r>
            <a:r>
              <a:rPr lang="en-US" i="1" dirty="0"/>
              <a:t> </a:t>
            </a:r>
            <a:r>
              <a:rPr lang="en-US" i="1" dirty="0" err="1"/>
              <a:t>cổ</a:t>
            </a:r>
            <a:r>
              <a:rPr lang="en-US" i="1" dirty="0"/>
              <a:t> An – </a:t>
            </a:r>
            <a:r>
              <a:rPr lang="en-US" i="1" dirty="0" err="1"/>
              <a:t>đéc</a:t>
            </a:r>
            <a:r>
              <a:rPr lang="en-US" i="1" dirty="0"/>
              <a:t> - </a:t>
            </a:r>
            <a:r>
              <a:rPr lang="en-US" i="1" dirty="0" err="1"/>
              <a:t>xen</a:t>
            </a:r>
            <a:endParaRPr lang="en-US" i="1" dirty="0"/>
          </a:p>
        </p:txBody>
      </p:sp>
    </p:spTree>
    <p:extLst>
      <p:ext uri="{BB962C8B-B14F-4D97-AF65-F5344CB8AC3E}">
        <p14:creationId xmlns:p14="http://schemas.microsoft.com/office/powerpoint/2010/main" val="2918648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green, yellow&#10;&#10;Description automatically generated">
            <a:extLst>
              <a:ext uri="{FF2B5EF4-FFF2-40B4-BE49-F238E27FC236}">
                <a16:creationId xmlns:a16="http://schemas.microsoft.com/office/drawing/2014/main" id="{EA168A3A-22DA-4EAB-BB16-3C5899A524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51791"/>
            <a:ext cx="6539948" cy="4777409"/>
          </a:xfrm>
          <a:prstGeom prst="rect">
            <a:avLst/>
          </a:prstGeom>
        </p:spPr>
      </p:pic>
      <p:sp>
        <p:nvSpPr>
          <p:cNvPr id="3" name="TextBox 8">
            <a:extLst>
              <a:ext uri="{FF2B5EF4-FFF2-40B4-BE49-F238E27FC236}">
                <a16:creationId xmlns:a16="http://schemas.microsoft.com/office/drawing/2014/main" id="{4DE65B1A-857B-4E78-B0F7-7D4836C38F09}"/>
              </a:ext>
            </a:extLst>
          </p:cNvPr>
          <p:cNvSpPr txBox="1"/>
          <p:nvPr/>
        </p:nvSpPr>
        <p:spPr>
          <a:xfrm>
            <a:off x="1556439" y="744435"/>
            <a:ext cx="4237504" cy="369332"/>
          </a:xfrm>
          <a:prstGeom prst="rect">
            <a:avLst/>
          </a:prstGeom>
          <a:noFill/>
        </p:spPr>
        <p:txBody>
          <a:bodyPr wrap="square" rtlCol="0">
            <a:spAutoFit/>
          </a:bodyPr>
          <a:lstStyle/>
          <a:p>
            <a:pPr defTabSz="385753"/>
            <a:r>
              <a:rPr lang="en-US" sz="1800" b="1" dirty="0" err="1">
                <a:solidFill>
                  <a:prstClr val="white"/>
                </a:solidFill>
                <a:latin typeface="HP001 4 hàng" panose="020B0603050302020204" pitchFamily="34" charset="0"/>
              </a:rPr>
              <a:t>Thứ</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ba</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ngày</a:t>
            </a:r>
            <a:r>
              <a:rPr lang="en-US" sz="1800" b="1" dirty="0">
                <a:solidFill>
                  <a:prstClr val="white"/>
                </a:solidFill>
                <a:latin typeface="HP001 4 hàng" panose="020B0603050302020204" pitchFamily="34" charset="0"/>
              </a:rPr>
              <a:t> 22 </a:t>
            </a:r>
            <a:r>
              <a:rPr lang="en-US" sz="1800" b="1" dirty="0" err="1">
                <a:solidFill>
                  <a:prstClr val="white"/>
                </a:solidFill>
                <a:latin typeface="HP001 4 hàng" panose="020B0603050302020204" pitchFamily="34" charset="0"/>
              </a:rPr>
              <a:t>tháng</a:t>
            </a:r>
            <a:r>
              <a:rPr lang="en-US" sz="1800" b="1" dirty="0">
                <a:solidFill>
                  <a:prstClr val="white"/>
                </a:solidFill>
                <a:latin typeface="HP001 4 hàng" panose="020B0603050302020204" pitchFamily="34" charset="0"/>
              </a:rPr>
              <a:t> 2 </a:t>
            </a:r>
            <a:r>
              <a:rPr lang="en-US" sz="1800" b="1" dirty="0" err="1">
                <a:solidFill>
                  <a:prstClr val="white"/>
                </a:solidFill>
                <a:latin typeface="HP001 4 hàng" panose="020B0603050302020204" pitchFamily="34" charset="0"/>
              </a:rPr>
              <a:t>năm</a:t>
            </a:r>
            <a:r>
              <a:rPr lang="en-US" sz="1800" b="1" dirty="0">
                <a:solidFill>
                  <a:prstClr val="white"/>
                </a:solidFill>
                <a:latin typeface="HP001 4 hàng" panose="020B0603050302020204" pitchFamily="34" charset="0"/>
              </a:rPr>
              <a:t> 2022</a:t>
            </a:r>
          </a:p>
        </p:txBody>
      </p:sp>
      <p:sp>
        <p:nvSpPr>
          <p:cNvPr id="4" name="TextBox 3">
            <a:extLst>
              <a:ext uri="{FF2B5EF4-FFF2-40B4-BE49-F238E27FC236}">
                <a16:creationId xmlns:a16="http://schemas.microsoft.com/office/drawing/2014/main" id="{BDBC9ADB-D327-4998-8644-CEC7FADA8162}"/>
              </a:ext>
            </a:extLst>
          </p:cNvPr>
          <p:cNvSpPr txBox="1"/>
          <p:nvPr/>
        </p:nvSpPr>
        <p:spPr>
          <a:xfrm>
            <a:off x="2556699" y="1103257"/>
            <a:ext cx="1950137" cy="369332"/>
          </a:xfrm>
          <a:prstGeom prst="rect">
            <a:avLst/>
          </a:prstGeom>
          <a:noFill/>
        </p:spPr>
        <p:txBody>
          <a:bodyPr wrap="square" rtlCol="0">
            <a:spAutoFit/>
          </a:bodyPr>
          <a:lstStyle/>
          <a:p>
            <a:pPr defTabSz="385753"/>
            <a:r>
              <a:rPr lang="en-US" sz="1800" b="1" dirty="0" err="1">
                <a:solidFill>
                  <a:prstClr val="white"/>
                </a:solidFill>
                <a:latin typeface="HP001 4 hàng" panose="020B0603050302020204" pitchFamily="34" charset="0"/>
              </a:rPr>
              <a:t>Nói</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và</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nghe</a:t>
            </a:r>
            <a:endParaRPr lang="en-US" sz="1800" b="1" dirty="0">
              <a:solidFill>
                <a:prstClr val="white"/>
              </a:solidFill>
              <a:latin typeface="HP001 4 hàng" panose="020B0603050302020204" pitchFamily="34" charset="0"/>
            </a:endParaRPr>
          </a:p>
        </p:txBody>
      </p:sp>
      <p:sp>
        <p:nvSpPr>
          <p:cNvPr id="5" name="TextBox 4">
            <a:extLst>
              <a:ext uri="{FF2B5EF4-FFF2-40B4-BE49-F238E27FC236}">
                <a16:creationId xmlns:a16="http://schemas.microsoft.com/office/drawing/2014/main" id="{BDBC9ADB-D327-4998-8644-CEC7FADA8162}"/>
              </a:ext>
            </a:extLst>
          </p:cNvPr>
          <p:cNvSpPr txBox="1"/>
          <p:nvPr/>
        </p:nvSpPr>
        <p:spPr>
          <a:xfrm>
            <a:off x="1883488" y="1459977"/>
            <a:ext cx="3119811" cy="369332"/>
          </a:xfrm>
          <a:prstGeom prst="rect">
            <a:avLst/>
          </a:prstGeom>
          <a:noFill/>
        </p:spPr>
        <p:txBody>
          <a:bodyPr wrap="square" rtlCol="0">
            <a:spAutoFit/>
          </a:bodyPr>
          <a:lstStyle/>
          <a:p>
            <a:pPr defTabSz="385753"/>
            <a:r>
              <a:rPr lang="en-US" sz="1800" b="1" dirty="0" err="1">
                <a:solidFill>
                  <a:prstClr val="white"/>
                </a:solidFill>
                <a:latin typeface="HP001 4 hàng" panose="020B0603050302020204" pitchFamily="34" charset="0"/>
              </a:rPr>
              <a:t>Cảm</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ơn</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họa</a:t>
            </a:r>
            <a:r>
              <a:rPr lang="en-US" sz="1800" b="1" dirty="0">
                <a:solidFill>
                  <a:prstClr val="white"/>
                </a:solidFill>
                <a:latin typeface="HP001 4 hàng" panose="020B0603050302020204" pitchFamily="34" charset="0"/>
              </a:rPr>
              <a:t> mi (Tr41)</a:t>
            </a:r>
          </a:p>
        </p:txBody>
      </p:sp>
      <p:cxnSp>
        <p:nvCxnSpPr>
          <p:cNvPr id="14" name="Straight Connector 13"/>
          <p:cNvCxnSpPr/>
          <p:nvPr/>
        </p:nvCxnSpPr>
        <p:spPr>
          <a:xfrm flipH="1">
            <a:off x="1298713" y="606594"/>
            <a:ext cx="2307" cy="393227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9982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ẢM ƠN HỌA MI KỂ CHUYỆN LỚP 2 SÁCH KẾT NỐI TRI THỨC">
            <a:hlinkClick r:id="" action="ppaction://media"/>
            <a:extLst>
              <a:ext uri="{FF2B5EF4-FFF2-40B4-BE49-F238E27FC236}">
                <a16:creationId xmlns:a16="http://schemas.microsoft.com/office/drawing/2014/main" id="{CD79DA24-2599-4776-B94B-86AB045B44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25517"/>
            <a:ext cx="6858000" cy="4204137"/>
          </a:xfrm>
          <a:prstGeom prst="rect">
            <a:avLst/>
          </a:prstGeom>
        </p:spPr>
      </p:pic>
      <p:sp>
        <p:nvSpPr>
          <p:cNvPr id="3" name="TextBox 2">
            <a:extLst>
              <a:ext uri="{FF2B5EF4-FFF2-40B4-BE49-F238E27FC236}">
                <a16:creationId xmlns:a16="http://schemas.microsoft.com/office/drawing/2014/main" id="{01A300E3-631B-4336-8A5C-D845E14F7BD3}"/>
              </a:ext>
            </a:extLst>
          </p:cNvPr>
          <p:cNvSpPr txBox="1"/>
          <p:nvPr/>
        </p:nvSpPr>
        <p:spPr>
          <a:xfrm>
            <a:off x="532414" y="0"/>
            <a:ext cx="4008055" cy="369332"/>
          </a:xfrm>
          <a:prstGeom prst="rect">
            <a:avLst/>
          </a:prstGeom>
          <a:noFill/>
        </p:spPr>
        <p:txBody>
          <a:bodyPr wrap="square" rtlCol="0">
            <a:spAutoFit/>
          </a:bodyPr>
          <a:lstStyle/>
          <a:p>
            <a:r>
              <a:rPr lang="en-US" sz="1800" b="1">
                <a:latin typeface="Times New Roman" panose="02020603050405020304" pitchFamily="18" charset="0"/>
                <a:cs typeface="Times New Roman" panose="02020603050405020304" pitchFamily="18" charset="0"/>
              </a:rPr>
              <a:t>1. Nghe kể câu chuyện .</a:t>
            </a:r>
            <a:endParaRPr lang="en-US"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264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67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49758"/>
          <a:stretch/>
        </p:blipFill>
        <p:spPr>
          <a:xfrm>
            <a:off x="466725" y="319301"/>
            <a:ext cx="2962275" cy="1722603"/>
          </a:xfrm>
          <a:prstGeom prst="roundRect">
            <a:avLst>
              <a:gd name="adj" fmla="val 18879"/>
            </a:avLst>
          </a:prstGeom>
        </p:spPr>
      </p:pic>
      <p:pic>
        <p:nvPicPr>
          <p:cNvPr id="3" name="Picture 2" descr="Screen Clipping"/>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943" t="-651" r="48315" b="651"/>
          <a:stretch/>
        </p:blipFill>
        <p:spPr>
          <a:xfrm>
            <a:off x="333374" y="2665869"/>
            <a:ext cx="3243262" cy="1793095"/>
          </a:xfrm>
          <a:prstGeom prst="roundRect">
            <a:avLst>
              <a:gd name="adj" fmla="val 11416"/>
            </a:avLst>
          </a:prstGeom>
        </p:spPr>
      </p:pic>
      <p:sp>
        <p:nvSpPr>
          <p:cNvPr id="4" name="TextBox 3"/>
          <p:cNvSpPr txBox="1"/>
          <p:nvPr/>
        </p:nvSpPr>
        <p:spPr>
          <a:xfrm>
            <a:off x="542924" y="1949759"/>
            <a:ext cx="2790825" cy="646331"/>
          </a:xfrm>
          <a:prstGeom prst="rect">
            <a:avLst/>
          </a:prstGeom>
          <a:noFill/>
        </p:spPr>
        <p:txBody>
          <a:bodyPr wrap="square" rtlCol="0">
            <a:spAutoFit/>
          </a:bodyPr>
          <a:lstStyle/>
          <a:p>
            <a:r>
              <a:rPr lang="en-US" sz="1800" dirty="0" err="1">
                <a:solidFill>
                  <a:srgbClr val="C00000"/>
                </a:solidFill>
              </a:rPr>
              <a:t>Nhà</a:t>
            </a:r>
            <a:r>
              <a:rPr lang="en-US" sz="1800" dirty="0">
                <a:solidFill>
                  <a:srgbClr val="C00000"/>
                </a:solidFill>
              </a:rPr>
              <a:t> </a:t>
            </a:r>
            <a:r>
              <a:rPr lang="en-US" sz="1800" dirty="0" err="1">
                <a:solidFill>
                  <a:srgbClr val="C00000"/>
                </a:solidFill>
              </a:rPr>
              <a:t>vua</a:t>
            </a:r>
            <a:r>
              <a:rPr lang="en-US" sz="1800" dirty="0">
                <a:solidFill>
                  <a:srgbClr val="C00000"/>
                </a:solidFill>
              </a:rPr>
              <a:t> </a:t>
            </a:r>
            <a:r>
              <a:rPr lang="en-US" sz="1800" dirty="0" err="1">
                <a:solidFill>
                  <a:srgbClr val="C00000"/>
                </a:solidFill>
              </a:rPr>
              <a:t>tự</a:t>
            </a:r>
            <a:r>
              <a:rPr lang="en-US" sz="1800" dirty="0">
                <a:solidFill>
                  <a:srgbClr val="C00000"/>
                </a:solidFill>
              </a:rPr>
              <a:t> </a:t>
            </a:r>
            <a:r>
              <a:rPr lang="en-US" sz="1800" dirty="0" err="1">
                <a:solidFill>
                  <a:srgbClr val="C00000"/>
                </a:solidFill>
              </a:rPr>
              <a:t>hào</a:t>
            </a:r>
            <a:r>
              <a:rPr lang="en-US" sz="1800" dirty="0">
                <a:solidFill>
                  <a:srgbClr val="C00000"/>
                </a:solidFill>
              </a:rPr>
              <a:t> </a:t>
            </a:r>
            <a:r>
              <a:rPr lang="en-US" sz="1800" dirty="0" err="1">
                <a:solidFill>
                  <a:srgbClr val="C00000"/>
                </a:solidFill>
              </a:rPr>
              <a:t>vì</a:t>
            </a:r>
            <a:r>
              <a:rPr lang="en-US" sz="1800" dirty="0">
                <a:solidFill>
                  <a:srgbClr val="C00000"/>
                </a:solidFill>
              </a:rPr>
              <a:t> </a:t>
            </a:r>
            <a:r>
              <a:rPr lang="en-US" sz="1800" dirty="0" err="1">
                <a:solidFill>
                  <a:srgbClr val="C00000"/>
                </a:solidFill>
              </a:rPr>
              <a:t>có</a:t>
            </a:r>
            <a:r>
              <a:rPr lang="en-US" sz="1800" dirty="0">
                <a:solidFill>
                  <a:srgbClr val="C00000"/>
                </a:solidFill>
              </a:rPr>
              <a:t> con </a:t>
            </a:r>
            <a:r>
              <a:rPr lang="en-US" sz="1800" dirty="0" err="1">
                <a:solidFill>
                  <a:srgbClr val="C00000"/>
                </a:solidFill>
              </a:rPr>
              <a:t>chim</a:t>
            </a:r>
            <a:r>
              <a:rPr lang="en-US" sz="1800" dirty="0">
                <a:solidFill>
                  <a:srgbClr val="C00000"/>
                </a:solidFill>
              </a:rPr>
              <a:t> </a:t>
            </a:r>
            <a:r>
              <a:rPr lang="en-US" sz="1800" dirty="0" err="1">
                <a:solidFill>
                  <a:srgbClr val="C00000"/>
                </a:solidFill>
              </a:rPr>
              <a:t>quý</a:t>
            </a:r>
            <a:r>
              <a:rPr lang="en-US" sz="1800" dirty="0">
                <a:solidFill>
                  <a:srgbClr val="C00000"/>
                </a:solidFill>
              </a:rPr>
              <a:t>.</a:t>
            </a:r>
          </a:p>
        </p:txBody>
      </p:sp>
      <p:sp>
        <p:nvSpPr>
          <p:cNvPr id="5" name="TextBox 4"/>
          <p:cNvSpPr txBox="1"/>
          <p:nvPr/>
        </p:nvSpPr>
        <p:spPr>
          <a:xfrm>
            <a:off x="3409949" y="1949759"/>
            <a:ext cx="3162300" cy="830997"/>
          </a:xfrm>
          <a:prstGeom prst="rect">
            <a:avLst/>
          </a:prstGeom>
          <a:noFill/>
        </p:spPr>
        <p:txBody>
          <a:bodyPr wrap="square" rtlCol="0">
            <a:spAutoFit/>
          </a:bodyPr>
          <a:lstStyle/>
          <a:p>
            <a:r>
              <a:rPr lang="en-US" sz="1600" dirty="0">
                <a:solidFill>
                  <a:srgbClr val="C00000"/>
                </a:solidFill>
              </a:rPr>
              <a:t>- </a:t>
            </a:r>
            <a:r>
              <a:rPr lang="en-US" sz="1600" dirty="0" err="1">
                <a:solidFill>
                  <a:srgbClr val="C00000"/>
                </a:solidFill>
              </a:rPr>
              <a:t>Nhà</a:t>
            </a:r>
            <a:r>
              <a:rPr lang="en-US" sz="1600" dirty="0">
                <a:solidFill>
                  <a:srgbClr val="C00000"/>
                </a:solidFill>
              </a:rPr>
              <a:t> </a:t>
            </a:r>
            <a:r>
              <a:rPr lang="en-US" sz="1600" dirty="0" err="1">
                <a:solidFill>
                  <a:srgbClr val="C00000"/>
                </a:solidFill>
              </a:rPr>
              <a:t>vua</a:t>
            </a:r>
            <a:r>
              <a:rPr lang="en-US" sz="1600" dirty="0">
                <a:solidFill>
                  <a:srgbClr val="C00000"/>
                </a:solidFill>
              </a:rPr>
              <a:t> </a:t>
            </a:r>
            <a:r>
              <a:rPr lang="en-US" sz="1600" dirty="0" err="1">
                <a:solidFill>
                  <a:srgbClr val="C00000"/>
                </a:solidFill>
              </a:rPr>
              <a:t>được</a:t>
            </a:r>
            <a:r>
              <a:rPr lang="en-US" sz="1600" dirty="0">
                <a:solidFill>
                  <a:srgbClr val="C00000"/>
                </a:solidFill>
              </a:rPr>
              <a:t> </a:t>
            </a:r>
            <a:r>
              <a:rPr lang="en-US" sz="1600" dirty="0" err="1">
                <a:solidFill>
                  <a:srgbClr val="C00000"/>
                </a:solidFill>
              </a:rPr>
              <a:t>tặng</a:t>
            </a:r>
            <a:r>
              <a:rPr lang="en-US" sz="1600" dirty="0">
                <a:solidFill>
                  <a:srgbClr val="C00000"/>
                </a:solidFill>
              </a:rPr>
              <a:t> </a:t>
            </a:r>
            <a:r>
              <a:rPr lang="en-US" sz="1600" dirty="0" err="1">
                <a:solidFill>
                  <a:srgbClr val="C00000"/>
                </a:solidFill>
              </a:rPr>
              <a:t>chim</a:t>
            </a:r>
            <a:r>
              <a:rPr lang="en-US" sz="1600" dirty="0">
                <a:solidFill>
                  <a:srgbClr val="C00000"/>
                </a:solidFill>
              </a:rPr>
              <a:t> </a:t>
            </a:r>
            <a:r>
              <a:rPr lang="en-US" sz="1600" dirty="0" err="1">
                <a:solidFill>
                  <a:srgbClr val="C00000"/>
                </a:solidFill>
              </a:rPr>
              <a:t>máy</a:t>
            </a:r>
            <a:r>
              <a:rPr lang="en-US" sz="1600" dirty="0">
                <a:solidFill>
                  <a:srgbClr val="C00000"/>
                </a:solidFill>
              </a:rPr>
              <a:t>.</a:t>
            </a:r>
          </a:p>
          <a:p>
            <a:r>
              <a:rPr lang="en-US" sz="1600" dirty="0">
                <a:solidFill>
                  <a:srgbClr val="C00000"/>
                </a:solidFill>
              </a:rPr>
              <a:t>- </a:t>
            </a:r>
            <a:r>
              <a:rPr lang="en-US" sz="1600" dirty="0" err="1">
                <a:solidFill>
                  <a:srgbClr val="C00000"/>
                </a:solidFill>
              </a:rPr>
              <a:t>Vì</a:t>
            </a:r>
            <a:r>
              <a:rPr lang="en-US" sz="1600" dirty="0">
                <a:solidFill>
                  <a:srgbClr val="C00000"/>
                </a:solidFill>
              </a:rPr>
              <a:t> </a:t>
            </a:r>
            <a:r>
              <a:rPr lang="en-US" sz="1600" dirty="0" err="1">
                <a:solidFill>
                  <a:srgbClr val="C00000"/>
                </a:solidFill>
              </a:rPr>
              <a:t>nhà</a:t>
            </a:r>
            <a:r>
              <a:rPr lang="en-US" sz="1600" dirty="0">
                <a:solidFill>
                  <a:srgbClr val="C00000"/>
                </a:solidFill>
              </a:rPr>
              <a:t> </a:t>
            </a:r>
            <a:r>
              <a:rPr lang="en-US" sz="1600" dirty="0" err="1">
                <a:solidFill>
                  <a:srgbClr val="C00000"/>
                </a:solidFill>
              </a:rPr>
              <a:t>vua</a:t>
            </a:r>
            <a:r>
              <a:rPr lang="en-US" sz="1600" dirty="0">
                <a:solidFill>
                  <a:srgbClr val="C00000"/>
                </a:solidFill>
              </a:rPr>
              <a:t> </a:t>
            </a:r>
            <a:r>
              <a:rPr lang="en-US" sz="1600" dirty="0" err="1">
                <a:solidFill>
                  <a:srgbClr val="C00000"/>
                </a:solidFill>
              </a:rPr>
              <a:t>không</a:t>
            </a:r>
            <a:r>
              <a:rPr lang="en-US" sz="1600" dirty="0">
                <a:solidFill>
                  <a:srgbClr val="C00000"/>
                </a:solidFill>
              </a:rPr>
              <a:t> </a:t>
            </a:r>
            <a:r>
              <a:rPr lang="en-US" sz="1600" dirty="0" err="1">
                <a:solidFill>
                  <a:srgbClr val="C00000"/>
                </a:solidFill>
              </a:rPr>
              <a:t>để</a:t>
            </a:r>
            <a:r>
              <a:rPr lang="en-US" sz="1600" dirty="0">
                <a:solidFill>
                  <a:srgbClr val="C00000"/>
                </a:solidFill>
              </a:rPr>
              <a:t> ý </a:t>
            </a:r>
            <a:r>
              <a:rPr lang="en-US" sz="1600" dirty="0" err="1">
                <a:solidFill>
                  <a:srgbClr val="C00000"/>
                </a:solidFill>
              </a:rPr>
              <a:t>đến</a:t>
            </a:r>
            <a:r>
              <a:rPr lang="en-US" sz="1600" dirty="0">
                <a:solidFill>
                  <a:srgbClr val="C00000"/>
                </a:solidFill>
              </a:rPr>
              <a:t> </a:t>
            </a:r>
            <a:r>
              <a:rPr lang="en-US" sz="1600" dirty="0" err="1">
                <a:solidFill>
                  <a:srgbClr val="C00000"/>
                </a:solidFill>
              </a:rPr>
              <a:t>chim</a:t>
            </a:r>
            <a:r>
              <a:rPr lang="en-US" sz="1600" dirty="0">
                <a:solidFill>
                  <a:srgbClr val="C00000"/>
                </a:solidFill>
              </a:rPr>
              <a:t> </a:t>
            </a:r>
            <a:r>
              <a:rPr lang="en-US" sz="1600" dirty="0" err="1">
                <a:solidFill>
                  <a:srgbClr val="C00000"/>
                </a:solidFill>
              </a:rPr>
              <a:t>họa</a:t>
            </a:r>
            <a:r>
              <a:rPr lang="en-US" sz="1600" dirty="0">
                <a:solidFill>
                  <a:srgbClr val="C00000"/>
                </a:solidFill>
              </a:rPr>
              <a:t> mi </a:t>
            </a:r>
            <a:r>
              <a:rPr lang="en-US" sz="1600" dirty="0" err="1">
                <a:solidFill>
                  <a:srgbClr val="C00000"/>
                </a:solidFill>
              </a:rPr>
              <a:t>nữa</a:t>
            </a:r>
            <a:r>
              <a:rPr lang="en-US" sz="1600" dirty="0">
                <a:solidFill>
                  <a:srgbClr val="C00000"/>
                </a:solidFill>
              </a:rPr>
              <a:t>.</a:t>
            </a:r>
          </a:p>
        </p:txBody>
      </p:sp>
      <p:sp>
        <p:nvSpPr>
          <p:cNvPr id="6" name="TextBox 5"/>
          <p:cNvSpPr txBox="1"/>
          <p:nvPr/>
        </p:nvSpPr>
        <p:spPr>
          <a:xfrm>
            <a:off x="542924" y="4312273"/>
            <a:ext cx="3162300" cy="584775"/>
          </a:xfrm>
          <a:prstGeom prst="rect">
            <a:avLst/>
          </a:prstGeom>
          <a:noFill/>
        </p:spPr>
        <p:txBody>
          <a:bodyPr wrap="square" rtlCol="0">
            <a:spAutoFit/>
          </a:bodyPr>
          <a:lstStyle/>
          <a:p>
            <a:r>
              <a:rPr lang="en-US" sz="1600" dirty="0" err="1">
                <a:solidFill>
                  <a:srgbClr val="C00000"/>
                </a:solidFill>
              </a:rPr>
              <a:t>Chim</a:t>
            </a:r>
            <a:r>
              <a:rPr lang="en-US" sz="1600" dirty="0">
                <a:solidFill>
                  <a:srgbClr val="C00000"/>
                </a:solidFill>
              </a:rPr>
              <a:t> </a:t>
            </a:r>
            <a:r>
              <a:rPr lang="en-US" sz="1600" dirty="0" err="1">
                <a:solidFill>
                  <a:srgbClr val="C00000"/>
                </a:solidFill>
              </a:rPr>
              <a:t>đồ</a:t>
            </a:r>
            <a:r>
              <a:rPr lang="en-US" sz="1600" dirty="0">
                <a:solidFill>
                  <a:srgbClr val="C00000"/>
                </a:solidFill>
              </a:rPr>
              <a:t> </a:t>
            </a:r>
            <a:r>
              <a:rPr lang="en-US" sz="1600" dirty="0" err="1">
                <a:solidFill>
                  <a:srgbClr val="C00000"/>
                </a:solidFill>
              </a:rPr>
              <a:t>chơi</a:t>
            </a:r>
            <a:r>
              <a:rPr lang="en-US" sz="1600" dirty="0">
                <a:solidFill>
                  <a:srgbClr val="C00000"/>
                </a:solidFill>
              </a:rPr>
              <a:t> </a:t>
            </a:r>
            <a:r>
              <a:rPr lang="en-US" sz="1600" dirty="0" err="1">
                <a:solidFill>
                  <a:srgbClr val="C00000"/>
                </a:solidFill>
              </a:rPr>
              <a:t>hỏng</a:t>
            </a:r>
            <a:r>
              <a:rPr lang="en-US" sz="1600" dirty="0">
                <a:solidFill>
                  <a:srgbClr val="C00000"/>
                </a:solidFill>
              </a:rPr>
              <a:t>, </a:t>
            </a:r>
            <a:r>
              <a:rPr lang="en-US" sz="1600" dirty="0" err="1">
                <a:solidFill>
                  <a:srgbClr val="C00000"/>
                </a:solidFill>
              </a:rPr>
              <a:t>mọi</a:t>
            </a:r>
            <a:r>
              <a:rPr lang="en-US" sz="1600" dirty="0">
                <a:solidFill>
                  <a:srgbClr val="C00000"/>
                </a:solidFill>
              </a:rPr>
              <a:t> </a:t>
            </a:r>
            <a:r>
              <a:rPr lang="en-US" sz="1600" dirty="0" err="1">
                <a:solidFill>
                  <a:srgbClr val="C00000"/>
                </a:solidFill>
              </a:rPr>
              <a:t>người</a:t>
            </a:r>
            <a:r>
              <a:rPr lang="en-US" sz="1600" dirty="0">
                <a:solidFill>
                  <a:srgbClr val="C00000"/>
                </a:solidFill>
              </a:rPr>
              <a:t> </a:t>
            </a:r>
            <a:r>
              <a:rPr lang="en-US" sz="1600" dirty="0" err="1">
                <a:solidFill>
                  <a:srgbClr val="C00000"/>
                </a:solidFill>
              </a:rPr>
              <a:t>không</a:t>
            </a:r>
            <a:r>
              <a:rPr lang="en-US" sz="1600" dirty="0">
                <a:solidFill>
                  <a:srgbClr val="C00000"/>
                </a:solidFill>
              </a:rPr>
              <a:t> </a:t>
            </a:r>
            <a:r>
              <a:rPr lang="en-US" sz="1600" dirty="0" err="1">
                <a:solidFill>
                  <a:srgbClr val="C00000"/>
                </a:solidFill>
              </a:rPr>
              <a:t>ai</a:t>
            </a:r>
            <a:r>
              <a:rPr lang="en-US" sz="1600" dirty="0">
                <a:solidFill>
                  <a:srgbClr val="C00000"/>
                </a:solidFill>
              </a:rPr>
              <a:t> </a:t>
            </a:r>
            <a:r>
              <a:rPr lang="en-US" sz="1600" dirty="0" err="1">
                <a:solidFill>
                  <a:srgbClr val="C00000"/>
                </a:solidFill>
              </a:rPr>
              <a:t>sửa</a:t>
            </a:r>
            <a:r>
              <a:rPr lang="en-US" sz="1600" dirty="0">
                <a:solidFill>
                  <a:srgbClr val="C00000"/>
                </a:solidFill>
              </a:rPr>
              <a:t> </a:t>
            </a:r>
            <a:r>
              <a:rPr lang="en-US" sz="1600" dirty="0" err="1">
                <a:solidFill>
                  <a:srgbClr val="C00000"/>
                </a:solidFill>
              </a:rPr>
              <a:t>được</a:t>
            </a:r>
            <a:r>
              <a:rPr lang="en-US" sz="1600" dirty="0">
                <a:solidFill>
                  <a:srgbClr val="C00000"/>
                </a:solidFill>
              </a:rPr>
              <a:t>.</a:t>
            </a:r>
          </a:p>
        </p:txBody>
      </p:sp>
      <p:sp>
        <p:nvSpPr>
          <p:cNvPr id="7" name="TextBox 6"/>
          <p:cNvSpPr txBox="1"/>
          <p:nvPr/>
        </p:nvSpPr>
        <p:spPr>
          <a:xfrm>
            <a:off x="3486150" y="4312273"/>
            <a:ext cx="3162300" cy="584775"/>
          </a:xfrm>
          <a:prstGeom prst="rect">
            <a:avLst/>
          </a:prstGeom>
          <a:noFill/>
        </p:spPr>
        <p:txBody>
          <a:bodyPr wrap="square" rtlCol="0">
            <a:spAutoFit/>
          </a:bodyPr>
          <a:lstStyle/>
          <a:p>
            <a:r>
              <a:rPr lang="en-US" sz="1600" dirty="0" err="1">
                <a:solidFill>
                  <a:srgbClr val="C00000"/>
                </a:solidFill>
              </a:rPr>
              <a:t>Vua</a:t>
            </a:r>
            <a:r>
              <a:rPr lang="en-US" sz="1600" dirty="0">
                <a:solidFill>
                  <a:srgbClr val="C00000"/>
                </a:solidFill>
              </a:rPr>
              <a:t> </a:t>
            </a:r>
            <a:r>
              <a:rPr lang="en-US" sz="1600" dirty="0" err="1">
                <a:solidFill>
                  <a:srgbClr val="C00000"/>
                </a:solidFill>
              </a:rPr>
              <a:t>ốm</a:t>
            </a:r>
            <a:r>
              <a:rPr lang="en-US" sz="1600" dirty="0">
                <a:solidFill>
                  <a:srgbClr val="C00000"/>
                </a:solidFill>
              </a:rPr>
              <a:t>, </a:t>
            </a:r>
            <a:r>
              <a:rPr lang="en-US" sz="1600" dirty="0" err="1">
                <a:solidFill>
                  <a:srgbClr val="C00000"/>
                </a:solidFill>
              </a:rPr>
              <a:t>họa</a:t>
            </a:r>
            <a:r>
              <a:rPr lang="en-US" sz="1600" dirty="0">
                <a:solidFill>
                  <a:srgbClr val="C00000"/>
                </a:solidFill>
              </a:rPr>
              <a:t> mi </a:t>
            </a:r>
            <a:r>
              <a:rPr lang="en-US" sz="1600" dirty="0" err="1">
                <a:solidFill>
                  <a:srgbClr val="C00000"/>
                </a:solidFill>
              </a:rPr>
              <a:t>trở</a:t>
            </a:r>
            <a:r>
              <a:rPr lang="en-US" sz="1600" dirty="0">
                <a:solidFill>
                  <a:srgbClr val="C00000"/>
                </a:solidFill>
              </a:rPr>
              <a:t> </a:t>
            </a:r>
            <a:r>
              <a:rPr lang="en-US" sz="1600" dirty="0" err="1">
                <a:solidFill>
                  <a:srgbClr val="C00000"/>
                </a:solidFill>
              </a:rPr>
              <a:t>về</a:t>
            </a:r>
            <a:r>
              <a:rPr lang="en-US" sz="1600" dirty="0">
                <a:solidFill>
                  <a:srgbClr val="C00000"/>
                </a:solidFill>
              </a:rPr>
              <a:t> </a:t>
            </a:r>
            <a:r>
              <a:rPr lang="en-US" sz="1600" dirty="0" err="1">
                <a:solidFill>
                  <a:srgbClr val="C00000"/>
                </a:solidFill>
              </a:rPr>
              <a:t>cất</a:t>
            </a:r>
            <a:r>
              <a:rPr lang="en-US" sz="1600" dirty="0">
                <a:solidFill>
                  <a:srgbClr val="C00000"/>
                </a:solidFill>
              </a:rPr>
              <a:t> </a:t>
            </a:r>
            <a:r>
              <a:rPr lang="en-US" sz="1600" dirty="0" err="1">
                <a:solidFill>
                  <a:srgbClr val="C00000"/>
                </a:solidFill>
              </a:rPr>
              <a:t>tiếng</a:t>
            </a:r>
            <a:r>
              <a:rPr lang="en-US" sz="1600" dirty="0">
                <a:solidFill>
                  <a:srgbClr val="C00000"/>
                </a:solidFill>
              </a:rPr>
              <a:t> </a:t>
            </a:r>
            <a:r>
              <a:rPr lang="en-US" sz="1600" dirty="0" err="1">
                <a:solidFill>
                  <a:srgbClr val="C00000"/>
                </a:solidFill>
              </a:rPr>
              <a:t>hót</a:t>
            </a:r>
            <a:r>
              <a:rPr lang="en-US" sz="1600" dirty="0">
                <a:solidFill>
                  <a:srgbClr val="C00000"/>
                </a:solidFill>
              </a:rPr>
              <a:t> </a:t>
            </a:r>
            <a:r>
              <a:rPr lang="en-US" sz="1600" dirty="0" err="1">
                <a:solidFill>
                  <a:srgbClr val="C00000"/>
                </a:solidFill>
              </a:rPr>
              <a:t>khiến</a:t>
            </a:r>
            <a:r>
              <a:rPr lang="en-US" sz="1600" dirty="0">
                <a:solidFill>
                  <a:srgbClr val="C00000"/>
                </a:solidFill>
              </a:rPr>
              <a:t> </a:t>
            </a:r>
            <a:r>
              <a:rPr lang="en-US" sz="1600" dirty="0" err="1">
                <a:solidFill>
                  <a:srgbClr val="C00000"/>
                </a:solidFill>
              </a:rPr>
              <a:t>vua</a:t>
            </a:r>
            <a:r>
              <a:rPr lang="en-US" sz="1600" dirty="0">
                <a:solidFill>
                  <a:srgbClr val="C00000"/>
                </a:solidFill>
              </a:rPr>
              <a:t> </a:t>
            </a:r>
            <a:r>
              <a:rPr lang="en-US" sz="1600" dirty="0" err="1">
                <a:solidFill>
                  <a:srgbClr val="C00000"/>
                </a:solidFill>
              </a:rPr>
              <a:t>khỏi</a:t>
            </a:r>
            <a:r>
              <a:rPr lang="en-US" sz="1600" dirty="0">
                <a:solidFill>
                  <a:srgbClr val="C00000"/>
                </a:solidFill>
              </a:rPr>
              <a:t> </a:t>
            </a:r>
            <a:r>
              <a:rPr lang="en-US" sz="1600" dirty="0" err="1">
                <a:solidFill>
                  <a:srgbClr val="C00000"/>
                </a:solidFill>
              </a:rPr>
              <a:t>bệnh</a:t>
            </a:r>
            <a:r>
              <a:rPr lang="en-US" sz="1600" dirty="0">
                <a:solidFill>
                  <a:srgbClr val="C00000"/>
                </a:solidFill>
              </a:rPr>
              <a:t>.</a:t>
            </a:r>
          </a:p>
        </p:txBody>
      </p:sp>
      <p:sp>
        <p:nvSpPr>
          <p:cNvPr id="8" name="TextBox 7">
            <a:extLst>
              <a:ext uri="{FF2B5EF4-FFF2-40B4-BE49-F238E27FC236}">
                <a16:creationId xmlns:a16="http://schemas.microsoft.com/office/drawing/2014/main" id="{8705AEB6-531B-4BAC-AB8B-654DCAE78B43}"/>
              </a:ext>
            </a:extLst>
          </p:cNvPr>
          <p:cNvSpPr txBox="1"/>
          <p:nvPr/>
        </p:nvSpPr>
        <p:spPr>
          <a:xfrm>
            <a:off x="466723" y="2050505"/>
            <a:ext cx="2790825" cy="584775"/>
          </a:xfrm>
          <a:prstGeom prst="rect">
            <a:avLst/>
          </a:prstGeom>
          <a:noFill/>
        </p:spPr>
        <p:txBody>
          <a:bodyPr wrap="square" rtlCol="0">
            <a:spAutoFit/>
          </a:bodyPr>
          <a:lstStyle/>
          <a:p>
            <a:r>
              <a:rPr lang="en-US" sz="1600" b="1">
                <a:latin typeface="Times New Roman" panose="02020603050405020304" pitchFamily="18" charset="0"/>
                <a:cs typeface="Times New Roman" panose="02020603050405020304" pitchFamily="18" charset="0"/>
              </a:rPr>
              <a:t>Vật gì có ở vương quốc khiến nhà vua tự hào nhất?</a:t>
            </a:r>
            <a:endParaRPr lang="en-US" sz="16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008B9FE-D106-40E3-8500-809D6A966606}"/>
              </a:ext>
            </a:extLst>
          </p:cNvPr>
          <p:cNvSpPr txBox="1"/>
          <p:nvPr/>
        </p:nvSpPr>
        <p:spPr>
          <a:xfrm>
            <a:off x="3486150" y="2041904"/>
            <a:ext cx="3162300" cy="584775"/>
          </a:xfrm>
          <a:prstGeom prst="rect">
            <a:avLst/>
          </a:prstGeom>
          <a:noFill/>
        </p:spPr>
        <p:txBody>
          <a:bodyPr wrap="square" rtlCol="0">
            <a:spAutoFit/>
          </a:bodyPr>
          <a:lstStyle/>
          <a:p>
            <a:r>
              <a:rPr lang="en-US" sz="1600" b="1">
                <a:latin typeface="Times New Roman" panose="02020603050405020304" pitchFamily="18" charset="0"/>
                <a:cs typeface="Times New Roman" panose="02020603050405020304" pitchFamily="18" charset="0"/>
              </a:rPr>
              <a:t>Nhà vua được tặng gì? Vì sao họa mi trở về rừng xanh?</a:t>
            </a:r>
            <a:endParaRPr lang="en-US" sz="16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11AA5F1-5E94-4CE1-9159-66ACE8EDC649}"/>
              </a:ext>
            </a:extLst>
          </p:cNvPr>
          <p:cNvSpPr txBox="1"/>
          <p:nvPr/>
        </p:nvSpPr>
        <p:spPr>
          <a:xfrm>
            <a:off x="581024" y="4312272"/>
            <a:ext cx="3162300" cy="584775"/>
          </a:xfrm>
          <a:prstGeom prst="rect">
            <a:avLst/>
          </a:prstGeom>
          <a:noFill/>
        </p:spPr>
        <p:txBody>
          <a:bodyPr wrap="square" rtlCol="0">
            <a:spAutoFit/>
          </a:bodyPr>
          <a:lstStyle/>
          <a:p>
            <a:r>
              <a:rPr lang="en-US" sz="1600" b="1">
                <a:latin typeface="Times New Roman" panose="02020603050405020304" pitchFamily="18" charset="0"/>
                <a:cs typeface="Times New Roman" panose="02020603050405020304" pitchFamily="18" charset="0"/>
              </a:rPr>
              <a:t>Điều gì xảy ra với món quà nhà </a:t>
            </a:r>
          </a:p>
          <a:p>
            <a:r>
              <a:rPr lang="en-US" sz="1600" b="1">
                <a:latin typeface="Times New Roman" panose="02020603050405020304" pitchFamily="18" charset="0"/>
                <a:cs typeface="Times New Roman" panose="02020603050405020304" pitchFamily="18" charset="0"/>
              </a:rPr>
              <a:t>vua được tặng?</a:t>
            </a:r>
            <a:endParaRPr lang="en-US" sz="16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7E90D18-5AEE-4341-8D51-130C0C94F90C}"/>
              </a:ext>
            </a:extLst>
          </p:cNvPr>
          <p:cNvSpPr txBox="1"/>
          <p:nvPr/>
        </p:nvSpPr>
        <p:spPr>
          <a:xfrm>
            <a:off x="3614737" y="4364890"/>
            <a:ext cx="3162300" cy="523220"/>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Vì sao họa mi quay trở về hoàng cung cất tiếng hót đầy xúc cảm?</a:t>
            </a:r>
            <a:endParaRPr lang="en-US" b="1" dirty="0">
              <a:latin typeface="Times New Roman" panose="02020603050405020304" pitchFamily="18" charset="0"/>
              <a:cs typeface="Times New Roman" panose="02020603050405020304" pitchFamily="18" charset="0"/>
            </a:endParaRPr>
          </a:p>
        </p:txBody>
      </p:sp>
      <p:pic>
        <p:nvPicPr>
          <p:cNvPr id="13" name="Picture 12" descr="Screen Clipping">
            <a:extLst>
              <a:ext uri="{FF2B5EF4-FFF2-40B4-BE49-F238E27FC236}">
                <a16:creationId xmlns:a16="http://schemas.microsoft.com/office/drawing/2014/main" id="{0A406282-8A61-438B-BC10-B186564143E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0808"/>
          <a:stretch/>
        </p:blipFill>
        <p:spPr>
          <a:xfrm>
            <a:off x="3540917" y="264372"/>
            <a:ext cx="2900363" cy="1722603"/>
          </a:xfrm>
          <a:prstGeom prst="roundRect">
            <a:avLst>
              <a:gd name="adj" fmla="val 18879"/>
            </a:avLst>
          </a:prstGeom>
        </p:spPr>
      </p:pic>
      <p:pic>
        <p:nvPicPr>
          <p:cNvPr id="14" name="Picture 13" descr="Screen Clipping">
            <a:extLst>
              <a:ext uri="{FF2B5EF4-FFF2-40B4-BE49-F238E27FC236}">
                <a16:creationId xmlns:a16="http://schemas.microsoft.com/office/drawing/2014/main" id="{C2A52452-52FC-4CA5-866A-D090FEE56D1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0773"/>
          <a:stretch/>
        </p:blipFill>
        <p:spPr>
          <a:xfrm>
            <a:off x="3448049" y="2718824"/>
            <a:ext cx="3033713" cy="1666794"/>
          </a:xfrm>
          <a:prstGeom prst="roundRect">
            <a:avLst>
              <a:gd name="adj" fmla="val 11416"/>
            </a:avLst>
          </a:prstGeom>
        </p:spPr>
      </p:pic>
    </p:spTree>
    <p:extLst>
      <p:ext uri="{BB962C8B-B14F-4D97-AF65-F5344CB8AC3E}">
        <p14:creationId xmlns:p14="http://schemas.microsoft.com/office/powerpoint/2010/main" val="238520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xit" presetSubtype="12" fill="hold" grpId="1" nodeType="clickEffect">
                                  <p:stCondLst>
                                    <p:cond delay="0"/>
                                  </p:stCondLst>
                                  <p:childTnLst>
                                    <p:animEffect transition="out" filter="strips(downLeft)">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grpId="1" nodeType="clickEffect">
                                  <p:stCondLst>
                                    <p:cond delay="0"/>
                                  </p:stCondLst>
                                  <p:childTnLst>
                                    <p:animEffect transition="out" filter="randombar(horizontal)">
                                      <p:cBhvr>
                                        <p:cTn id="36" dur="500"/>
                                        <p:tgtEl>
                                          <p:spTgt spid="10">
                                            <p:txEl>
                                              <p:pRg st="0" end="0"/>
                                            </p:txEl>
                                          </p:spTgt>
                                        </p:tgtEl>
                                      </p:cBhvr>
                                    </p:animEffect>
                                    <p:set>
                                      <p:cBhvr>
                                        <p:cTn id="37"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fade">
                                      <p:cBhvr>
                                        <p:cTn id="42" dur="500"/>
                                        <p:tgtEl>
                                          <p:spTgt spid="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animEffect transition="in" filter="fade">
                                      <p:cBhvr>
                                        <p:cTn id="47" dur="500"/>
                                        <p:tgtEl>
                                          <p:spTgt spid="5">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
                                            <p:txEl>
                                              <p:pRg st="0" end="0"/>
                                            </p:txEl>
                                          </p:spTgt>
                                        </p:tgtEl>
                                        <p:attrNameLst>
                                          <p:attrName>style.visibility</p:attrName>
                                        </p:attrNameLst>
                                      </p:cBhvr>
                                      <p:to>
                                        <p:strVal val="visible"/>
                                      </p:to>
                                    </p:set>
                                    <p:animEffect transition="in" filter="fade">
                                      <p:cBhvr>
                                        <p:cTn id="57" dur="500"/>
                                        <p:tgtEl>
                                          <p:spTgt spid="11">
                                            <p:txEl>
                                              <p:pRg st="0" end="0"/>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
                                            <p:txEl>
                                              <p:pRg st="1" end="1"/>
                                            </p:txEl>
                                          </p:spTgt>
                                        </p:tgtEl>
                                        <p:attrNameLst>
                                          <p:attrName>style.visibility</p:attrName>
                                        </p:attrNameLst>
                                      </p:cBhvr>
                                      <p:to>
                                        <p:strVal val="visible"/>
                                      </p:to>
                                    </p:set>
                                    <p:animEffect transition="in" filter="fade">
                                      <p:cBhvr>
                                        <p:cTn id="60" dur="500"/>
                                        <p:tgtEl>
                                          <p:spTgt spid="11">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xit" presetSubtype="0" fill="hold" grpId="1" nodeType="clickEffect">
                                  <p:stCondLst>
                                    <p:cond delay="0"/>
                                  </p:stCondLst>
                                  <p:childTnLst>
                                    <p:anim calcmode="lin" valueType="num">
                                      <p:cBhvr>
                                        <p:cTn id="64" dur="1000"/>
                                        <p:tgtEl>
                                          <p:spTgt spid="11">
                                            <p:txEl>
                                              <p:pRg st="0" end="0"/>
                                            </p:txEl>
                                          </p:spTgt>
                                        </p:tgtEl>
                                        <p:attrNameLst>
                                          <p:attrName>ppt_w</p:attrName>
                                        </p:attrNameLst>
                                      </p:cBhvr>
                                      <p:tavLst>
                                        <p:tav tm="0">
                                          <p:val>
                                            <p:strVal val="ppt_w"/>
                                          </p:val>
                                        </p:tav>
                                        <p:tav tm="100000">
                                          <p:val>
                                            <p:fltVal val="0"/>
                                          </p:val>
                                        </p:tav>
                                      </p:tavLst>
                                    </p:anim>
                                    <p:anim calcmode="lin" valueType="num">
                                      <p:cBhvr>
                                        <p:cTn id="65" dur="1000"/>
                                        <p:tgtEl>
                                          <p:spTgt spid="11">
                                            <p:txEl>
                                              <p:pRg st="0" end="0"/>
                                            </p:txEl>
                                          </p:spTgt>
                                        </p:tgtEl>
                                        <p:attrNameLst>
                                          <p:attrName>ppt_h</p:attrName>
                                        </p:attrNameLst>
                                      </p:cBhvr>
                                      <p:tavLst>
                                        <p:tav tm="0">
                                          <p:val>
                                            <p:strVal val="ppt_h"/>
                                          </p:val>
                                        </p:tav>
                                        <p:tav tm="100000">
                                          <p:val>
                                            <p:fltVal val="0"/>
                                          </p:val>
                                        </p:tav>
                                      </p:tavLst>
                                    </p:anim>
                                    <p:anim calcmode="lin" valueType="num">
                                      <p:cBhvr>
                                        <p:cTn id="66" dur="1000"/>
                                        <p:tgtEl>
                                          <p:spTgt spid="11">
                                            <p:txEl>
                                              <p:pRg st="0" end="0"/>
                                            </p:txEl>
                                          </p:spTgt>
                                        </p:tgtEl>
                                        <p:attrNameLst>
                                          <p:attrName>style.rotation</p:attrName>
                                        </p:attrNameLst>
                                      </p:cBhvr>
                                      <p:tavLst>
                                        <p:tav tm="0">
                                          <p:val>
                                            <p:fltVal val="0"/>
                                          </p:val>
                                        </p:tav>
                                        <p:tav tm="100000">
                                          <p:val>
                                            <p:fltVal val="90"/>
                                          </p:val>
                                        </p:tav>
                                      </p:tavLst>
                                    </p:anim>
                                    <p:animEffect transition="out" filter="fade">
                                      <p:cBhvr>
                                        <p:cTn id="67" dur="1000"/>
                                        <p:tgtEl>
                                          <p:spTgt spid="11">
                                            <p:txEl>
                                              <p:pRg st="0" end="0"/>
                                            </p:txEl>
                                          </p:spTgt>
                                        </p:tgtEl>
                                      </p:cBhvr>
                                    </p:animEffect>
                                    <p:set>
                                      <p:cBhvr>
                                        <p:cTn id="68" dur="1" fill="hold">
                                          <p:stCondLst>
                                            <p:cond delay="999"/>
                                          </p:stCondLst>
                                        </p:cTn>
                                        <p:tgtEl>
                                          <p:spTgt spid="11">
                                            <p:txEl>
                                              <p:pRg st="0" end="0"/>
                                            </p:txEl>
                                          </p:spTgt>
                                        </p:tgtEl>
                                        <p:attrNameLst>
                                          <p:attrName>style.visibility</p:attrName>
                                        </p:attrNameLst>
                                      </p:cBhvr>
                                      <p:to>
                                        <p:strVal val="hidden"/>
                                      </p:to>
                                    </p:set>
                                  </p:childTnLst>
                                </p:cTn>
                              </p:par>
                              <p:par>
                                <p:cTn id="69" presetID="31" presetClass="exit" presetSubtype="0" fill="hold" grpId="1" nodeType="withEffect">
                                  <p:stCondLst>
                                    <p:cond delay="0"/>
                                  </p:stCondLst>
                                  <p:childTnLst>
                                    <p:anim calcmode="lin" valueType="num">
                                      <p:cBhvr>
                                        <p:cTn id="70" dur="1000"/>
                                        <p:tgtEl>
                                          <p:spTgt spid="11">
                                            <p:txEl>
                                              <p:pRg st="1" end="1"/>
                                            </p:txEl>
                                          </p:spTgt>
                                        </p:tgtEl>
                                        <p:attrNameLst>
                                          <p:attrName>ppt_w</p:attrName>
                                        </p:attrNameLst>
                                      </p:cBhvr>
                                      <p:tavLst>
                                        <p:tav tm="0">
                                          <p:val>
                                            <p:strVal val="ppt_w"/>
                                          </p:val>
                                        </p:tav>
                                        <p:tav tm="100000">
                                          <p:val>
                                            <p:fltVal val="0"/>
                                          </p:val>
                                        </p:tav>
                                      </p:tavLst>
                                    </p:anim>
                                    <p:anim calcmode="lin" valueType="num">
                                      <p:cBhvr>
                                        <p:cTn id="71" dur="1000"/>
                                        <p:tgtEl>
                                          <p:spTgt spid="11">
                                            <p:txEl>
                                              <p:pRg st="1" end="1"/>
                                            </p:txEl>
                                          </p:spTgt>
                                        </p:tgtEl>
                                        <p:attrNameLst>
                                          <p:attrName>ppt_h</p:attrName>
                                        </p:attrNameLst>
                                      </p:cBhvr>
                                      <p:tavLst>
                                        <p:tav tm="0">
                                          <p:val>
                                            <p:strVal val="ppt_h"/>
                                          </p:val>
                                        </p:tav>
                                        <p:tav tm="100000">
                                          <p:val>
                                            <p:fltVal val="0"/>
                                          </p:val>
                                        </p:tav>
                                      </p:tavLst>
                                    </p:anim>
                                    <p:anim calcmode="lin" valueType="num">
                                      <p:cBhvr>
                                        <p:cTn id="72" dur="1000"/>
                                        <p:tgtEl>
                                          <p:spTgt spid="11">
                                            <p:txEl>
                                              <p:pRg st="1" end="1"/>
                                            </p:txEl>
                                          </p:spTgt>
                                        </p:tgtEl>
                                        <p:attrNameLst>
                                          <p:attrName>style.rotation</p:attrName>
                                        </p:attrNameLst>
                                      </p:cBhvr>
                                      <p:tavLst>
                                        <p:tav tm="0">
                                          <p:val>
                                            <p:fltVal val="0"/>
                                          </p:val>
                                        </p:tav>
                                        <p:tav tm="100000">
                                          <p:val>
                                            <p:fltVal val="90"/>
                                          </p:val>
                                        </p:tav>
                                      </p:tavLst>
                                    </p:anim>
                                    <p:animEffect transition="out" filter="fade">
                                      <p:cBhvr>
                                        <p:cTn id="73" dur="1000"/>
                                        <p:tgtEl>
                                          <p:spTgt spid="11">
                                            <p:txEl>
                                              <p:pRg st="1" end="1"/>
                                            </p:txEl>
                                          </p:spTgt>
                                        </p:tgtEl>
                                      </p:cBhvr>
                                    </p:animEffect>
                                    <p:set>
                                      <p:cBhvr>
                                        <p:cTn id="74" dur="1" fill="hold">
                                          <p:stCondLst>
                                            <p:cond delay="999"/>
                                          </p:stCondLst>
                                        </p:cTn>
                                        <p:tgtEl>
                                          <p:spTgt spid="11">
                                            <p:txEl>
                                              <p:pRg st="1" end="1"/>
                                            </p:txEl>
                                          </p:spTgt>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
                                            <p:txEl>
                                              <p:pRg st="0" end="0"/>
                                            </p:txEl>
                                          </p:spTgt>
                                        </p:tgtEl>
                                        <p:attrNameLst>
                                          <p:attrName>style.visibility</p:attrName>
                                        </p:attrNameLst>
                                      </p:cBhvr>
                                      <p:to>
                                        <p:strVal val="visible"/>
                                      </p:to>
                                    </p:set>
                                    <p:animEffect transition="in" filter="fade">
                                      <p:cBhvr>
                                        <p:cTn id="79" dur="500"/>
                                        <p:tgtEl>
                                          <p:spTgt spid="6">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2">
                                            <p:txEl>
                                              <p:pRg st="0" end="0"/>
                                            </p:txEl>
                                          </p:spTgt>
                                        </p:tgtEl>
                                        <p:attrNameLst>
                                          <p:attrName>style.visibility</p:attrName>
                                        </p:attrNameLst>
                                      </p:cBhvr>
                                      <p:to>
                                        <p:strVal val="visible"/>
                                      </p:to>
                                    </p:set>
                                    <p:animEffect transition="in" filter="fade">
                                      <p:cBhvr>
                                        <p:cTn id="89" dur="500"/>
                                        <p:tgtEl>
                                          <p:spTgt spid="12">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0" presetClass="exit" presetSubtype="0" fill="hold" grpId="1" nodeType="clickEffect">
                                  <p:stCondLst>
                                    <p:cond delay="0"/>
                                  </p:stCondLst>
                                  <p:childTnLst>
                                    <p:animEffect transition="out" filter="wedge">
                                      <p:cBhvr>
                                        <p:cTn id="93" dur="2000"/>
                                        <p:tgtEl>
                                          <p:spTgt spid="12">
                                            <p:txEl>
                                              <p:pRg st="0" end="0"/>
                                            </p:txEl>
                                          </p:spTgt>
                                        </p:tgtEl>
                                      </p:cBhvr>
                                    </p:animEffect>
                                    <p:set>
                                      <p:cBhvr>
                                        <p:cTn id="94" dur="1" fill="hold">
                                          <p:stCondLst>
                                            <p:cond delay="1999"/>
                                          </p:stCondLst>
                                        </p:cTn>
                                        <p:tgtEl>
                                          <p:spTgt spid="12">
                                            <p:txEl>
                                              <p:pRg st="0" end="0"/>
                                            </p:txEl>
                                          </p:spTgt>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7">
                                            <p:txEl>
                                              <p:pRg st="0" end="0"/>
                                            </p:txEl>
                                          </p:spTgt>
                                        </p:tgtEl>
                                        <p:attrNameLst>
                                          <p:attrName>style.visibility</p:attrName>
                                        </p:attrNameLst>
                                      </p:cBhvr>
                                      <p:to>
                                        <p:strVal val="visible"/>
                                      </p:to>
                                    </p:set>
                                    <p:animEffect transition="in" filter="fade">
                                      <p:cBhvr>
                                        <p:cTn id="9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P spid="6" grpId="0" build="p"/>
      <p:bldP spid="7" grpId="0" build="p"/>
      <p:bldP spid="8" grpId="0"/>
      <p:bldP spid="8" grpId="1"/>
      <p:bldP spid="10" grpId="0" build="p"/>
      <p:bldP spid="10" grpId="1" build="allAtOnce"/>
      <p:bldP spid="11" grpId="0" uiExpand="1" build="p"/>
      <p:bldP spid="11" grpId="1" build="allAtOnce"/>
      <p:bldP spid="12" grpId="0" build="p"/>
      <p:bldP spid="12" grpId="1"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7E59D2-9E3B-4A38-B041-2297999C5354}"/>
              </a:ext>
            </a:extLst>
          </p:cNvPr>
          <p:cNvSpPr txBox="1"/>
          <p:nvPr/>
        </p:nvSpPr>
        <p:spPr>
          <a:xfrm>
            <a:off x="521903" y="367862"/>
            <a:ext cx="4008055" cy="369332"/>
          </a:xfrm>
          <a:prstGeom prst="rect">
            <a:avLst/>
          </a:prstGeom>
          <a:noFill/>
        </p:spPr>
        <p:txBody>
          <a:bodyPr wrap="square" rtlCol="0">
            <a:spAutoFit/>
          </a:bodyPr>
          <a:lstStyle/>
          <a:p>
            <a:r>
              <a:rPr lang="en-US" sz="1800" b="1">
                <a:latin typeface="Times New Roman" panose="02020603050405020304" pitchFamily="18" charset="0"/>
                <a:cs typeface="Times New Roman" panose="02020603050405020304" pitchFamily="18" charset="0"/>
              </a:rPr>
              <a:t>2. Kể lại từng đoạn của câu chuyện.</a:t>
            </a:r>
            <a:endParaRPr lang="en-US" sz="1800" b="1" dirty="0">
              <a:latin typeface="Times New Roman" panose="02020603050405020304" pitchFamily="18" charset="0"/>
              <a:cs typeface="Times New Roman" panose="02020603050405020304" pitchFamily="18" charset="0"/>
            </a:endParaRPr>
          </a:p>
        </p:txBody>
      </p:sp>
      <p:pic>
        <p:nvPicPr>
          <p:cNvPr id="3" name="Picture 2" descr="Screen Clipping">
            <a:extLst>
              <a:ext uri="{FF2B5EF4-FFF2-40B4-BE49-F238E27FC236}">
                <a16:creationId xmlns:a16="http://schemas.microsoft.com/office/drawing/2014/main" id="{3256964F-4A35-41F1-9DD4-808DD1C74A7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40122" y="849147"/>
            <a:ext cx="6122766" cy="1722603"/>
          </a:xfrm>
          <a:prstGeom prst="roundRect">
            <a:avLst>
              <a:gd name="adj" fmla="val 18879"/>
            </a:avLst>
          </a:prstGeom>
        </p:spPr>
      </p:pic>
      <p:pic>
        <p:nvPicPr>
          <p:cNvPr id="4" name="Picture 3" descr="Screen Clipping">
            <a:extLst>
              <a:ext uri="{FF2B5EF4-FFF2-40B4-BE49-F238E27FC236}">
                <a16:creationId xmlns:a16="http://schemas.microsoft.com/office/drawing/2014/main" id="{97886BAA-2116-4994-870D-E6A63C39C6D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95112" y="2571750"/>
            <a:ext cx="6162676" cy="1793095"/>
          </a:xfrm>
          <a:prstGeom prst="roundRect">
            <a:avLst>
              <a:gd name="adj" fmla="val 11416"/>
            </a:avLst>
          </a:prstGeom>
        </p:spPr>
      </p:pic>
    </p:spTree>
    <p:extLst>
      <p:ext uri="{BB962C8B-B14F-4D97-AF65-F5344CB8AC3E}">
        <p14:creationId xmlns:p14="http://schemas.microsoft.com/office/powerpoint/2010/main" val="230682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74448" y="508897"/>
            <a:ext cx="4176362" cy="707886"/>
          </a:xfrm>
          <a:prstGeom prst="rect">
            <a:avLst/>
          </a:prstGeom>
          <a:noFill/>
        </p:spPr>
        <p:txBody>
          <a:bodyPr wrap="square" rtlCol="0">
            <a:spAutoFit/>
          </a:bodyPr>
          <a:lstStyle/>
          <a:p>
            <a:pPr algn="ctr"/>
            <a:r>
              <a:rPr lang="en-US" sz="4000" dirty="0">
                <a:ln>
                  <a:solidFill>
                    <a:schemeClr val="bg1">
                      <a:lumMod val="25000"/>
                    </a:schemeClr>
                  </a:solidFill>
                </a:ln>
                <a:solidFill>
                  <a:schemeClr val="accent1"/>
                </a:solidFill>
                <a:latin typeface="UTM Cookies" panose="02040603050506020204" pitchFamily="18" charset="0"/>
              </a:rPr>
              <a:t>VÈ CHIM</a:t>
            </a:r>
          </a:p>
        </p:txBody>
      </p:sp>
      <p:grpSp>
        <p:nvGrpSpPr>
          <p:cNvPr id="25" name="Group 24">
            <a:extLst>
              <a:ext uri="{FF2B5EF4-FFF2-40B4-BE49-F238E27FC236}">
                <a16:creationId xmlns:a16="http://schemas.microsoft.com/office/drawing/2014/main" id="{CD95E369-22E3-47BF-A4B6-6F6C7AEDEE5A}"/>
              </a:ext>
            </a:extLst>
          </p:cNvPr>
          <p:cNvGrpSpPr/>
          <p:nvPr/>
        </p:nvGrpSpPr>
        <p:grpSpPr>
          <a:xfrm>
            <a:off x="1144267" y="1390819"/>
            <a:ext cx="4405927" cy="3318271"/>
            <a:chOff x="1417547" y="1264224"/>
            <a:chExt cx="4405927" cy="3318271"/>
          </a:xfrm>
        </p:grpSpPr>
        <p:pic>
          <p:nvPicPr>
            <p:cNvPr id="26" name="Picture 25">
              <a:extLst>
                <a:ext uri="{FF2B5EF4-FFF2-40B4-BE49-F238E27FC236}">
                  <a16:creationId xmlns:a16="http://schemas.microsoft.com/office/drawing/2014/main" id="{BDC5CE40-1276-45C8-A43B-95F4B8826CB8}"/>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27" name="TextBox 26">
              <a:extLst>
                <a:ext uri="{FF2B5EF4-FFF2-40B4-BE49-F238E27FC236}">
                  <a16:creationId xmlns:a16="http://schemas.microsoft.com/office/drawing/2014/main" id="{790A94BE-1705-46B6-A274-580473BF97B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en-US" sz="4400" b="1" dirty="0">
                  <a:solidFill>
                    <a:srgbClr val="17479D"/>
                  </a:solidFill>
                  <a:latin typeface="UTM Avo" panose="02040603050506020204" pitchFamily="18" charset="0"/>
                </a:rPr>
                <a:t>VIẾT</a:t>
              </a:r>
            </a:p>
          </p:txBody>
        </p:sp>
        <p:sp>
          <p:nvSpPr>
            <p:cNvPr id="28" name="TextBox 27">
              <a:extLst>
                <a:ext uri="{FF2B5EF4-FFF2-40B4-BE49-F238E27FC236}">
                  <a16:creationId xmlns:a16="http://schemas.microsoft.com/office/drawing/2014/main" id="{D0BBE2AD-294A-48DF-B8A0-D8D32093CB5F}"/>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a:t>
              </a:r>
              <a:r>
                <a:rPr lang="en-US" sz="2800" b="1" dirty="0">
                  <a:solidFill>
                    <a:schemeClr val="accent1">
                      <a:lumMod val="50000"/>
                    </a:schemeClr>
                  </a:solidFill>
                  <a:latin typeface="UTM Avo" panose="02040603050506020204" pitchFamily="18" charset="0"/>
                </a:rPr>
                <a:t>3</a:t>
              </a:r>
            </a:p>
          </p:txBody>
        </p:sp>
      </p:grpSp>
      <p:pic>
        <p:nvPicPr>
          <p:cNvPr id="29" name="Picture 2">
            <a:extLst>
              <a:ext uri="{FF2B5EF4-FFF2-40B4-BE49-F238E27FC236}">
                <a16:creationId xmlns:a16="http://schemas.microsoft.com/office/drawing/2014/main" id="{C142A06D-6A13-4C98-BDFE-1220BF5C3858}"/>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Screen Clipping"/>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9472" r="3102" b="788"/>
          <a:stretch/>
        </p:blipFill>
        <p:spPr>
          <a:xfrm>
            <a:off x="408718" y="389389"/>
            <a:ext cx="1198883" cy="1174001"/>
          </a:xfrm>
          <a:prstGeom prst="ellipse">
            <a:avLst/>
          </a:prstGeom>
          <a:effectLst>
            <a:glow rad="101600">
              <a:srgbClr val="92D050">
                <a:alpha val="60000"/>
              </a:srgbClr>
            </a:glow>
          </a:effectLst>
        </p:spPr>
      </p:pic>
    </p:spTree>
    <p:extLst>
      <p:ext uri="{BB962C8B-B14F-4D97-AF65-F5344CB8AC3E}">
        <p14:creationId xmlns:p14="http://schemas.microsoft.com/office/powerpoint/2010/main" val="142557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a:extLst>
              <a:ext uri="{FF2B5EF4-FFF2-40B4-BE49-F238E27FC236}">
                <a16:creationId xmlns:a16="http://schemas.microsoft.com/office/drawing/2014/main" id="{BEDB69ED-FB10-4F7D-A972-C608EBDE268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51407"/>
          <a:stretch/>
        </p:blipFill>
        <p:spPr>
          <a:xfrm>
            <a:off x="3548553" y="873611"/>
            <a:ext cx="2865054" cy="1722603"/>
          </a:xfrm>
          <a:prstGeom prst="roundRect">
            <a:avLst>
              <a:gd name="adj" fmla="val 18879"/>
            </a:avLst>
          </a:prstGeom>
        </p:spPr>
      </p:pic>
      <p:sp>
        <p:nvSpPr>
          <p:cNvPr id="4" name="TextBox 3">
            <a:extLst>
              <a:ext uri="{FF2B5EF4-FFF2-40B4-BE49-F238E27FC236}">
                <a16:creationId xmlns:a16="http://schemas.microsoft.com/office/drawing/2014/main" id="{62395B61-2C5F-492B-B4EB-A4AF9379160D}"/>
              </a:ext>
            </a:extLst>
          </p:cNvPr>
          <p:cNvSpPr txBox="1"/>
          <p:nvPr/>
        </p:nvSpPr>
        <p:spPr>
          <a:xfrm>
            <a:off x="811923" y="2781926"/>
            <a:ext cx="5473261" cy="1631216"/>
          </a:xfrm>
          <a:prstGeom prst="rect">
            <a:avLst/>
          </a:prstGeom>
          <a:noFill/>
        </p:spPr>
        <p:txBody>
          <a:bodyPr wrap="square">
            <a:spAutoFit/>
          </a:bodyPr>
          <a:lstStyle/>
          <a:p>
            <a:r>
              <a:rPr lang="vi-VN" sz="2000" b="0" i="0">
                <a:solidFill>
                  <a:srgbClr val="000000"/>
                </a:solidFill>
                <a:effectLst/>
                <a:latin typeface="+mj-lt"/>
              </a:rPr>
              <a:t>(1) Ở vương quốc nọ có một vị vua rất giàu có. Nhưng điều khiến nhà vua tự hào nhất là ngài có con hoạ mi có tiếng hót trong như pha lê.</a:t>
            </a:r>
            <a:br>
              <a:rPr lang="vi-VN" sz="2000" b="0" i="0">
                <a:solidFill>
                  <a:srgbClr val="000000"/>
                </a:solidFill>
                <a:effectLst/>
                <a:latin typeface="+mj-lt"/>
              </a:rPr>
            </a:br>
            <a:br>
              <a:rPr lang="vi-VN" sz="2000" b="0" i="0">
                <a:solidFill>
                  <a:srgbClr val="000000"/>
                </a:solidFill>
                <a:effectLst/>
                <a:latin typeface="+mj-lt"/>
              </a:rPr>
            </a:br>
            <a:endParaRPr lang="en-GB" sz="2000">
              <a:latin typeface="+mj-lt"/>
            </a:endParaRPr>
          </a:p>
        </p:txBody>
      </p:sp>
      <p:sp>
        <p:nvSpPr>
          <p:cNvPr id="6" name="Rectangle 5">
            <a:extLst>
              <a:ext uri="{FF2B5EF4-FFF2-40B4-BE49-F238E27FC236}">
                <a16:creationId xmlns:a16="http://schemas.microsoft.com/office/drawing/2014/main" id="{E609A4B0-0784-474E-A0DF-9A10F76CF7A9}"/>
              </a:ext>
            </a:extLst>
          </p:cNvPr>
          <p:cNvSpPr/>
          <p:nvPr/>
        </p:nvSpPr>
        <p:spPr>
          <a:xfrm>
            <a:off x="677505" y="333956"/>
            <a:ext cx="3360215" cy="646331"/>
          </a:xfrm>
          <a:prstGeom prst="rect">
            <a:avLst/>
          </a:prstGeom>
          <a:noFill/>
        </p:spPr>
        <p:txBody>
          <a:bodyPr wrap="none" lIns="91440" tIns="45720" rIns="91440" bIns="45720">
            <a:spAutoFit/>
          </a:bodyPr>
          <a:lstStyle/>
          <a:p>
            <a:pPr algn="ctr"/>
            <a:r>
              <a:rPr lang="en-US" sz="3600" b="0" cap="none" spc="0">
                <a:ln w="0"/>
                <a:solidFill>
                  <a:srgbClr val="FF0000"/>
                </a:solidFill>
                <a:effectLst>
                  <a:outerShdw blurRad="38100" dist="25400" dir="5400000" algn="ctr" rotWithShape="0">
                    <a:srgbClr val="6E747A">
                      <a:alpha val="43000"/>
                    </a:srgbClr>
                  </a:outerShdw>
                </a:effectLst>
              </a:rPr>
              <a:t>Cảm ơn họa mi</a:t>
            </a:r>
          </a:p>
        </p:txBody>
      </p:sp>
    </p:spTree>
    <p:extLst>
      <p:ext uri="{BB962C8B-B14F-4D97-AF65-F5344CB8AC3E}">
        <p14:creationId xmlns:p14="http://schemas.microsoft.com/office/powerpoint/2010/main" val="76866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a:extLst>
              <a:ext uri="{FF2B5EF4-FFF2-40B4-BE49-F238E27FC236}">
                <a16:creationId xmlns:a16="http://schemas.microsoft.com/office/drawing/2014/main" id="{029E64C8-DED2-49BB-B43A-38D5FF255EB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8772"/>
          <a:stretch/>
        </p:blipFill>
        <p:spPr>
          <a:xfrm>
            <a:off x="3429000" y="849147"/>
            <a:ext cx="3020410" cy="1722603"/>
          </a:xfrm>
          <a:prstGeom prst="roundRect">
            <a:avLst>
              <a:gd name="adj" fmla="val 18879"/>
            </a:avLst>
          </a:prstGeom>
        </p:spPr>
      </p:pic>
      <p:sp>
        <p:nvSpPr>
          <p:cNvPr id="4" name="TextBox 3">
            <a:extLst>
              <a:ext uri="{FF2B5EF4-FFF2-40B4-BE49-F238E27FC236}">
                <a16:creationId xmlns:a16="http://schemas.microsoft.com/office/drawing/2014/main" id="{5573CA73-904A-4E0A-A62C-FD17B7442136}"/>
              </a:ext>
            </a:extLst>
          </p:cNvPr>
          <p:cNvSpPr txBox="1"/>
          <p:nvPr/>
        </p:nvSpPr>
        <p:spPr>
          <a:xfrm>
            <a:off x="679231" y="2571750"/>
            <a:ext cx="5683469" cy="2862322"/>
          </a:xfrm>
          <a:prstGeom prst="rect">
            <a:avLst/>
          </a:prstGeom>
          <a:noFill/>
        </p:spPr>
        <p:txBody>
          <a:bodyPr wrap="square">
            <a:spAutoFit/>
          </a:bodyPr>
          <a:lstStyle/>
          <a:p>
            <a:r>
              <a:rPr lang="vi-VN" sz="2000" b="0" i="0">
                <a:solidFill>
                  <a:srgbClr val="000000"/>
                </a:solidFill>
                <a:effectLst/>
                <a:latin typeface="+mj-lt"/>
              </a:rPr>
              <a:t>(2)</a:t>
            </a:r>
            <a:r>
              <a:rPr lang="en-US" sz="2000" b="0" i="0">
                <a:solidFill>
                  <a:srgbClr val="000000"/>
                </a:solidFill>
                <a:effectLst/>
                <a:latin typeface="+mj-lt"/>
              </a:rPr>
              <a:t>    </a:t>
            </a:r>
            <a:r>
              <a:rPr lang="vi-VN" sz="2000" b="0" i="0">
                <a:solidFill>
                  <a:srgbClr val="000000"/>
                </a:solidFill>
                <a:effectLst/>
                <a:latin typeface="+mj-lt"/>
              </a:rPr>
              <a:t> Một hôm, có người tặng nhà vua một con hoạ mi máy, mình dát kim cương lấp lánh. Hễ vặn dây cót là chim hót, cái đuôi vẫy vẫy óng ánh sợi vàng sợi bạc. Nó có thể hót ba mươi lần liên tục. Mọi người đều thích nghe hoạ mi máy hót, không ai còn để ý đến hoạ mi thật nữa. Hoạ mi thật buồn bã bay về chốn rừng xanh.</a:t>
            </a:r>
            <a:br>
              <a:rPr lang="vi-VN" sz="2000" b="0" i="0">
                <a:solidFill>
                  <a:srgbClr val="000000"/>
                </a:solidFill>
                <a:effectLst/>
                <a:latin typeface="+mj-lt"/>
              </a:rPr>
            </a:br>
            <a:br>
              <a:rPr lang="vi-VN" sz="2000" b="0" i="0">
                <a:solidFill>
                  <a:srgbClr val="000000"/>
                </a:solidFill>
                <a:effectLst/>
                <a:latin typeface="+mj-lt"/>
              </a:rPr>
            </a:br>
            <a:endParaRPr lang="en-GB" sz="2000">
              <a:latin typeface="+mj-lt"/>
            </a:endParaRPr>
          </a:p>
        </p:txBody>
      </p:sp>
      <p:sp>
        <p:nvSpPr>
          <p:cNvPr id="5" name="Rectangle 4">
            <a:extLst>
              <a:ext uri="{FF2B5EF4-FFF2-40B4-BE49-F238E27FC236}">
                <a16:creationId xmlns:a16="http://schemas.microsoft.com/office/drawing/2014/main" id="{76FF5083-4574-4957-9192-809B88078D23}"/>
              </a:ext>
            </a:extLst>
          </p:cNvPr>
          <p:cNvSpPr/>
          <p:nvPr/>
        </p:nvSpPr>
        <p:spPr>
          <a:xfrm>
            <a:off x="677505" y="333956"/>
            <a:ext cx="3360215" cy="646331"/>
          </a:xfrm>
          <a:prstGeom prst="rect">
            <a:avLst/>
          </a:prstGeom>
          <a:noFill/>
        </p:spPr>
        <p:txBody>
          <a:bodyPr wrap="none" lIns="91440" tIns="45720" rIns="91440" bIns="45720">
            <a:spAutoFit/>
          </a:bodyPr>
          <a:lstStyle/>
          <a:p>
            <a:pPr algn="ctr"/>
            <a:r>
              <a:rPr lang="en-US" sz="3600" b="0" cap="none" spc="0">
                <a:ln w="0"/>
                <a:solidFill>
                  <a:srgbClr val="FF0000"/>
                </a:solidFill>
                <a:effectLst>
                  <a:outerShdw blurRad="38100" dist="25400" dir="5400000" algn="ctr" rotWithShape="0">
                    <a:srgbClr val="6E747A">
                      <a:alpha val="43000"/>
                    </a:srgbClr>
                  </a:outerShdw>
                </a:effectLst>
              </a:rPr>
              <a:t>Cảm ơn họa mi</a:t>
            </a:r>
          </a:p>
        </p:txBody>
      </p:sp>
    </p:spTree>
    <p:extLst>
      <p:ext uri="{BB962C8B-B14F-4D97-AF65-F5344CB8AC3E}">
        <p14:creationId xmlns:p14="http://schemas.microsoft.com/office/powerpoint/2010/main" val="392659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a:extLst>
              <a:ext uri="{FF2B5EF4-FFF2-40B4-BE49-F238E27FC236}">
                <a16:creationId xmlns:a16="http://schemas.microsoft.com/office/drawing/2014/main" id="{866ACAA1-4479-4DCF-BEC7-E92E02C5564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49768"/>
          <a:stretch/>
        </p:blipFill>
        <p:spPr>
          <a:xfrm>
            <a:off x="3286781" y="980287"/>
            <a:ext cx="3095626" cy="1793095"/>
          </a:xfrm>
          <a:prstGeom prst="roundRect">
            <a:avLst>
              <a:gd name="adj" fmla="val 11416"/>
            </a:avLst>
          </a:prstGeom>
        </p:spPr>
      </p:pic>
      <p:sp>
        <p:nvSpPr>
          <p:cNvPr id="4" name="TextBox 3">
            <a:extLst>
              <a:ext uri="{FF2B5EF4-FFF2-40B4-BE49-F238E27FC236}">
                <a16:creationId xmlns:a16="http://schemas.microsoft.com/office/drawing/2014/main" id="{7214439D-2778-4481-A974-54D53B92E8D5}"/>
              </a:ext>
            </a:extLst>
          </p:cNvPr>
          <p:cNvSpPr txBox="1"/>
          <p:nvPr/>
        </p:nvSpPr>
        <p:spPr>
          <a:xfrm>
            <a:off x="677505" y="2981653"/>
            <a:ext cx="5830614" cy="1938992"/>
          </a:xfrm>
          <a:prstGeom prst="rect">
            <a:avLst/>
          </a:prstGeom>
          <a:noFill/>
        </p:spPr>
        <p:txBody>
          <a:bodyPr wrap="square">
            <a:spAutoFit/>
          </a:bodyPr>
          <a:lstStyle/>
          <a:p>
            <a:r>
              <a:rPr lang="vi-VN" sz="2000" b="0" i="0">
                <a:solidFill>
                  <a:srgbClr val="000000"/>
                </a:solidFill>
                <a:effectLst/>
                <a:latin typeface="+mj-lt"/>
              </a:rPr>
              <a:t>(3) </a:t>
            </a:r>
            <a:r>
              <a:rPr lang="en-US" sz="2000" b="0" i="0">
                <a:solidFill>
                  <a:srgbClr val="000000"/>
                </a:solidFill>
                <a:effectLst/>
                <a:latin typeface="+mj-lt"/>
              </a:rPr>
              <a:t>   </a:t>
            </a:r>
            <a:r>
              <a:rPr lang="vi-VN" sz="2000" b="0" i="0">
                <a:solidFill>
                  <a:srgbClr val="000000"/>
                </a:solidFill>
                <a:effectLst/>
                <a:latin typeface="+mj-lt"/>
              </a:rPr>
              <a:t>Một ngày nọ, chim máy đang hót bỗng có tiếng kêu đánh “cạch” trong bụng, rồi chim ngừng hót. Người thợ sửa chữa tháo tung chim máy ra để sửa. Tiếng chim máy bây giờ nghe rèn rẹt, rèn rẹt...</a:t>
            </a:r>
            <a:br>
              <a:rPr lang="vi-VN" sz="2000" b="0" i="0">
                <a:solidFill>
                  <a:srgbClr val="000000"/>
                </a:solidFill>
                <a:effectLst/>
                <a:latin typeface="+mj-lt"/>
              </a:rPr>
            </a:br>
            <a:br>
              <a:rPr lang="vi-VN" sz="2000" b="0" i="0">
                <a:solidFill>
                  <a:srgbClr val="000000"/>
                </a:solidFill>
                <a:effectLst/>
                <a:latin typeface="+mj-lt"/>
              </a:rPr>
            </a:br>
            <a:endParaRPr lang="en-GB" sz="2000">
              <a:latin typeface="+mj-lt"/>
            </a:endParaRPr>
          </a:p>
        </p:txBody>
      </p:sp>
      <p:sp>
        <p:nvSpPr>
          <p:cNvPr id="5" name="Rectangle 4">
            <a:extLst>
              <a:ext uri="{FF2B5EF4-FFF2-40B4-BE49-F238E27FC236}">
                <a16:creationId xmlns:a16="http://schemas.microsoft.com/office/drawing/2014/main" id="{22B1024A-177A-4B04-BAA7-65038C1A71C8}"/>
              </a:ext>
            </a:extLst>
          </p:cNvPr>
          <p:cNvSpPr/>
          <p:nvPr/>
        </p:nvSpPr>
        <p:spPr>
          <a:xfrm>
            <a:off x="677505" y="333956"/>
            <a:ext cx="3360215" cy="646331"/>
          </a:xfrm>
          <a:prstGeom prst="rect">
            <a:avLst/>
          </a:prstGeom>
          <a:noFill/>
        </p:spPr>
        <p:txBody>
          <a:bodyPr wrap="none" lIns="91440" tIns="45720" rIns="91440" bIns="45720">
            <a:spAutoFit/>
          </a:bodyPr>
          <a:lstStyle/>
          <a:p>
            <a:pPr algn="ctr"/>
            <a:r>
              <a:rPr lang="en-US" sz="3600" b="0" cap="none" spc="0">
                <a:ln w="0"/>
                <a:solidFill>
                  <a:srgbClr val="FF0000"/>
                </a:solidFill>
                <a:effectLst>
                  <a:outerShdw blurRad="38100" dist="25400" dir="5400000" algn="ctr" rotWithShape="0">
                    <a:srgbClr val="6E747A">
                      <a:alpha val="43000"/>
                    </a:srgbClr>
                  </a:outerShdw>
                </a:effectLst>
              </a:rPr>
              <a:t>Cảm ơn họa mi</a:t>
            </a:r>
          </a:p>
        </p:txBody>
      </p:sp>
    </p:spTree>
    <p:extLst>
      <p:ext uri="{BB962C8B-B14F-4D97-AF65-F5344CB8AC3E}">
        <p14:creationId xmlns:p14="http://schemas.microsoft.com/office/powerpoint/2010/main" val="310122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a:extLst>
              <a:ext uri="{FF2B5EF4-FFF2-40B4-BE49-F238E27FC236}">
                <a16:creationId xmlns:a16="http://schemas.microsoft.com/office/drawing/2014/main" id="{6B150D97-01B6-4568-B761-385DA1A2CD8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8609" t="-376" r="796" b="1172"/>
          <a:stretch/>
        </p:blipFill>
        <p:spPr>
          <a:xfrm>
            <a:off x="3216166" y="850029"/>
            <a:ext cx="3132740" cy="1766970"/>
          </a:xfrm>
          <a:prstGeom prst="roundRect">
            <a:avLst>
              <a:gd name="adj" fmla="val 11416"/>
            </a:avLst>
          </a:prstGeom>
        </p:spPr>
      </p:pic>
      <p:sp>
        <p:nvSpPr>
          <p:cNvPr id="4" name="TextBox 3">
            <a:extLst>
              <a:ext uri="{FF2B5EF4-FFF2-40B4-BE49-F238E27FC236}">
                <a16:creationId xmlns:a16="http://schemas.microsoft.com/office/drawing/2014/main" id="{645D1C1B-36F3-4399-9D5C-E9297EB12C6A}"/>
              </a:ext>
            </a:extLst>
          </p:cNvPr>
          <p:cNvSpPr txBox="1"/>
          <p:nvPr/>
        </p:nvSpPr>
        <p:spPr>
          <a:xfrm>
            <a:off x="402020" y="2616999"/>
            <a:ext cx="6159719" cy="2554545"/>
          </a:xfrm>
          <a:prstGeom prst="rect">
            <a:avLst/>
          </a:prstGeom>
          <a:noFill/>
        </p:spPr>
        <p:txBody>
          <a:bodyPr wrap="square">
            <a:spAutoFit/>
          </a:bodyPr>
          <a:lstStyle/>
          <a:p>
            <a:pPr algn="just"/>
            <a:r>
              <a:rPr lang="vi-VN" sz="1600" b="0" i="0">
                <a:solidFill>
                  <a:srgbClr val="000000"/>
                </a:solidFill>
                <a:effectLst/>
                <a:latin typeface="+mj-lt"/>
              </a:rPr>
              <a:t>(4) </a:t>
            </a:r>
            <a:r>
              <a:rPr lang="en-US" sz="1600" b="0" i="0">
                <a:solidFill>
                  <a:srgbClr val="000000"/>
                </a:solidFill>
                <a:effectLst/>
                <a:latin typeface="+mj-lt"/>
              </a:rPr>
              <a:t>  </a:t>
            </a:r>
            <a:r>
              <a:rPr lang="vi-VN" sz="1600" b="0" i="0">
                <a:solidFill>
                  <a:srgbClr val="000000"/>
                </a:solidFill>
                <a:effectLst/>
                <a:latin typeface="+mj-lt"/>
              </a:rPr>
              <a:t>Vài năm sau, nhà vua lâm bệnh, khó qua khỏi. Một hôm, nhà vua bỗng thấy có bóng hoạ mi ở khung cửa sổ lâu đài. Con chim bé nhỏ nghe tin nhà vua ốm nặng đã bay về... Tiếng hoạ mi hót đầy xúc cảm khiến nhà vua tỉnh lại:</a:t>
            </a:r>
          </a:p>
          <a:p>
            <a:pPr algn="just"/>
            <a:r>
              <a:rPr lang="vi-VN" sz="1600" b="0" i="0">
                <a:solidFill>
                  <a:srgbClr val="000000"/>
                </a:solidFill>
                <a:effectLst/>
                <a:latin typeface="+mj-lt"/>
              </a:rPr>
              <a:t>- Cảm ơn hoạ mi yêu quý! Ta vô tình để chim ra khỏi hoàng cung, vậy mà chim vẫn quay về, cứu ta khỏi tay Thần Chết. – Nhà vua khẽ nói.</a:t>
            </a:r>
          </a:p>
          <a:p>
            <a:pPr algn="just"/>
            <a:r>
              <a:rPr lang="vi-VN" sz="1600" b="0" i="0">
                <a:solidFill>
                  <a:srgbClr val="000000"/>
                </a:solidFill>
                <a:effectLst/>
                <a:latin typeface="+mj-lt"/>
              </a:rPr>
              <a:t>- Tôi không bao giờ quên giọt nước mắt của nhà vua đã nhỏ trong lần đầu tiên nghe tôi hót. - Hoạ mi đáp.</a:t>
            </a:r>
          </a:p>
          <a:p>
            <a:br>
              <a:rPr lang="vi-VN" sz="1600" b="0" i="0">
                <a:solidFill>
                  <a:srgbClr val="000000"/>
                </a:solidFill>
                <a:effectLst/>
                <a:latin typeface="+mj-lt"/>
              </a:rPr>
            </a:br>
            <a:endParaRPr lang="en-GB" sz="1600">
              <a:latin typeface="+mj-lt"/>
            </a:endParaRPr>
          </a:p>
        </p:txBody>
      </p:sp>
      <p:sp>
        <p:nvSpPr>
          <p:cNvPr id="5" name="Rectangle 4">
            <a:extLst>
              <a:ext uri="{FF2B5EF4-FFF2-40B4-BE49-F238E27FC236}">
                <a16:creationId xmlns:a16="http://schemas.microsoft.com/office/drawing/2014/main" id="{3691353C-E644-450D-B3D5-41B68EF0ABA3}"/>
              </a:ext>
            </a:extLst>
          </p:cNvPr>
          <p:cNvSpPr/>
          <p:nvPr/>
        </p:nvSpPr>
        <p:spPr>
          <a:xfrm>
            <a:off x="677505" y="333956"/>
            <a:ext cx="3360215" cy="646331"/>
          </a:xfrm>
          <a:prstGeom prst="rect">
            <a:avLst/>
          </a:prstGeom>
          <a:noFill/>
        </p:spPr>
        <p:txBody>
          <a:bodyPr wrap="none" lIns="91440" tIns="45720" rIns="91440" bIns="45720">
            <a:spAutoFit/>
          </a:bodyPr>
          <a:lstStyle/>
          <a:p>
            <a:pPr algn="ctr"/>
            <a:r>
              <a:rPr lang="en-US" sz="3600" b="0" cap="none" spc="0">
                <a:ln w="0"/>
                <a:solidFill>
                  <a:srgbClr val="FF0000"/>
                </a:solidFill>
                <a:effectLst>
                  <a:outerShdw blurRad="38100" dist="25400" dir="5400000" algn="ctr" rotWithShape="0">
                    <a:srgbClr val="6E747A">
                      <a:alpha val="43000"/>
                    </a:srgbClr>
                  </a:outerShdw>
                </a:effectLst>
              </a:rPr>
              <a:t>Cảm ơn họa mi</a:t>
            </a:r>
          </a:p>
        </p:txBody>
      </p:sp>
    </p:spTree>
    <p:extLst>
      <p:ext uri="{BB962C8B-B14F-4D97-AF65-F5344CB8AC3E}">
        <p14:creationId xmlns:p14="http://schemas.microsoft.com/office/powerpoint/2010/main" val="246630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B14645-6CE2-475E-A7C3-0E7DEBAB858B}"/>
              </a:ext>
            </a:extLst>
          </p:cNvPr>
          <p:cNvSpPr txBox="1"/>
          <p:nvPr/>
        </p:nvSpPr>
        <p:spPr>
          <a:xfrm>
            <a:off x="522890" y="921596"/>
            <a:ext cx="5812220" cy="5693866"/>
          </a:xfrm>
          <a:prstGeom prst="rect">
            <a:avLst/>
          </a:prstGeom>
          <a:noFill/>
        </p:spPr>
        <p:txBody>
          <a:bodyPr wrap="square">
            <a:spAutoFit/>
          </a:bodyPr>
          <a:lstStyle/>
          <a:p>
            <a:pPr algn="just"/>
            <a:r>
              <a:rPr lang="vi-VN" b="0" i="0">
                <a:solidFill>
                  <a:srgbClr val="000000"/>
                </a:solidFill>
                <a:effectLst/>
                <a:latin typeface="+mj-lt"/>
              </a:rPr>
              <a:t>(1) Ở vương quốc nọ có một vị vua rất giàu có. Nhưng điều khiến nhà vua tự hào nhất là ngài có con hoạ mi có tiếng hót trong như pha lê.</a:t>
            </a:r>
            <a:r>
              <a:rPr lang="en-US" b="0" i="0">
                <a:solidFill>
                  <a:srgbClr val="000000"/>
                </a:solidFill>
                <a:effectLst/>
                <a:latin typeface="+mj-lt"/>
              </a:rPr>
              <a:t> </a:t>
            </a:r>
          </a:p>
          <a:p>
            <a:pPr algn="just"/>
            <a:r>
              <a:rPr lang="en-US" b="0" i="0">
                <a:solidFill>
                  <a:srgbClr val="000000"/>
                </a:solidFill>
                <a:effectLst/>
                <a:latin typeface="Times New Roman" panose="02020603050405020304" pitchFamily="18" charset="0"/>
                <a:cs typeface="Times New Roman" panose="02020603050405020304" pitchFamily="18" charset="0"/>
              </a:rPr>
              <a:t>(2)</a:t>
            </a:r>
            <a:r>
              <a:rPr lang="en-US" b="0" i="0">
                <a:solidFill>
                  <a:srgbClr val="000000"/>
                </a:solidFill>
                <a:effectLst/>
                <a:latin typeface="+mj-lt"/>
              </a:rPr>
              <a:t> </a:t>
            </a:r>
            <a:r>
              <a:rPr lang="vi-VN" b="0" i="0">
                <a:solidFill>
                  <a:srgbClr val="000000"/>
                </a:solidFill>
                <a:effectLst/>
                <a:latin typeface="+mj-lt"/>
              </a:rPr>
              <a:t>Một hôm, có người tặng nhà vua một con hoạ mi máy, mình dát kim cương lấp lánh. Hễ vặn dây cót là chim hót, cái đuôi vẫy vẫy óng ánh sợi vàng sợi bạc. Nó có thể hót ba mươi lần liên tục. Mọi người đều thích nghe hoạ mi máy hót, không ai còn để ý đến hoạ mi thật nữa. Hoạ mi thật buồn bã bay về chốn rừng xanh.</a:t>
            </a:r>
            <a:r>
              <a:rPr lang="en-US" b="0" i="0">
                <a:solidFill>
                  <a:srgbClr val="000000"/>
                </a:solidFill>
                <a:effectLst/>
                <a:latin typeface="+mj-lt"/>
              </a:rPr>
              <a:t> </a:t>
            </a:r>
          </a:p>
          <a:p>
            <a:pPr algn="just"/>
            <a:r>
              <a:rPr lang="vi-VN" b="0" i="0">
                <a:solidFill>
                  <a:srgbClr val="000000"/>
                </a:solidFill>
                <a:effectLst/>
                <a:latin typeface="+mj-lt"/>
              </a:rPr>
              <a:t>(3) </a:t>
            </a:r>
            <a:r>
              <a:rPr lang="en-US" b="0" i="0">
                <a:solidFill>
                  <a:srgbClr val="000000"/>
                </a:solidFill>
                <a:effectLst/>
                <a:latin typeface="+mj-lt"/>
              </a:rPr>
              <a:t> </a:t>
            </a:r>
            <a:r>
              <a:rPr lang="vi-VN" b="0" i="0">
                <a:solidFill>
                  <a:srgbClr val="000000"/>
                </a:solidFill>
                <a:effectLst/>
                <a:latin typeface="+mj-lt"/>
              </a:rPr>
              <a:t>Một ngày nọ, chim máy đang hót bỗng có tiếng kêu đánh “cạch” trong bụng, rồi chim ngừng hót. Người thợ sửa chữa tháo tung chim máy ra để sửa. Tiếng chim máy bây giờ nghe rèn rẹt, rèn rẹt... </a:t>
            </a:r>
            <a:endParaRPr lang="en-US" b="0" i="0">
              <a:solidFill>
                <a:srgbClr val="000000"/>
              </a:solidFill>
              <a:effectLst/>
              <a:latin typeface="+mj-lt"/>
            </a:endParaRPr>
          </a:p>
          <a:p>
            <a:pPr algn="just"/>
            <a:r>
              <a:rPr lang="vi-VN" b="0" i="0">
                <a:solidFill>
                  <a:srgbClr val="000000"/>
                </a:solidFill>
                <a:effectLst/>
                <a:latin typeface="+mj-lt"/>
              </a:rPr>
              <a:t>(4)</a:t>
            </a:r>
            <a:r>
              <a:rPr lang="en-US" b="0" i="0">
                <a:solidFill>
                  <a:srgbClr val="000000"/>
                </a:solidFill>
                <a:effectLst/>
                <a:latin typeface="+mj-lt"/>
              </a:rPr>
              <a:t> </a:t>
            </a:r>
            <a:r>
              <a:rPr lang="vi-VN" b="0" i="0">
                <a:solidFill>
                  <a:srgbClr val="000000"/>
                </a:solidFill>
                <a:effectLst/>
                <a:latin typeface="+mj-lt"/>
              </a:rPr>
              <a:t>Vài năm sau, nhà vua lâm bệnh, khó qua khỏi. Một hôm, nhà vua bỗng thấy có bóng hoạ mi ở khung cửa sổ lâu đài. Con chim bé nhỏ nghe tin nhà vua ốm nặng đã bay về... Tiếng hoạ mi hót đầy xúc cảm khiến nhà vua tỉnh lại:</a:t>
            </a:r>
          </a:p>
          <a:p>
            <a:pPr algn="just"/>
            <a:r>
              <a:rPr lang="vi-VN" b="0" i="0">
                <a:solidFill>
                  <a:srgbClr val="000000"/>
                </a:solidFill>
                <a:effectLst/>
                <a:latin typeface="+mj-lt"/>
              </a:rPr>
              <a:t>- Cảm ơn hoạ mi yêu quý! Ta vô tình để chim ra khỏi hoàng cung, vậy mà chim vẫn quay về, cứu ta khỏi tay Thần Chết. – Nhà vua khẽ nói.</a:t>
            </a:r>
          </a:p>
          <a:p>
            <a:pPr algn="just"/>
            <a:r>
              <a:rPr lang="vi-VN" b="0" i="0">
                <a:solidFill>
                  <a:srgbClr val="000000"/>
                </a:solidFill>
                <a:effectLst/>
                <a:latin typeface="+mj-lt"/>
              </a:rPr>
              <a:t>- Tôi không bao giờ quên giọt nước mắt của nhà vua đã nhỏ trong lần đầu tiên nghe tôi hót. - Hoạ mi đáp.</a:t>
            </a:r>
          </a:p>
          <a:p>
            <a:br>
              <a:rPr lang="vi-VN" b="0" i="0">
                <a:solidFill>
                  <a:srgbClr val="000000"/>
                </a:solidFill>
                <a:effectLst/>
                <a:latin typeface="+mj-lt"/>
              </a:rPr>
            </a:br>
            <a:br>
              <a:rPr lang="vi-VN" b="0" i="0">
                <a:solidFill>
                  <a:srgbClr val="000000"/>
                </a:solidFill>
                <a:effectLst/>
                <a:latin typeface="+mj-lt"/>
              </a:rPr>
            </a:br>
            <a:endParaRPr lang="en-GB">
              <a:latin typeface="+mj-lt"/>
            </a:endParaRPr>
          </a:p>
          <a:p>
            <a:br>
              <a:rPr lang="vi-VN" b="0" i="0">
                <a:solidFill>
                  <a:srgbClr val="000000"/>
                </a:solidFill>
                <a:effectLst/>
                <a:latin typeface="+mj-lt"/>
              </a:rPr>
            </a:br>
            <a:br>
              <a:rPr lang="vi-VN" b="0" i="0">
                <a:solidFill>
                  <a:srgbClr val="000000"/>
                </a:solidFill>
                <a:effectLst/>
                <a:latin typeface="+mj-lt"/>
              </a:rPr>
            </a:br>
            <a:endParaRPr lang="en-GB">
              <a:latin typeface="+mj-lt"/>
            </a:endParaRPr>
          </a:p>
          <a:p>
            <a:br>
              <a:rPr lang="vi-VN" b="0" i="0">
                <a:solidFill>
                  <a:srgbClr val="000000"/>
                </a:solidFill>
                <a:effectLst/>
                <a:latin typeface="+mj-lt"/>
              </a:rPr>
            </a:br>
            <a:br>
              <a:rPr lang="vi-VN" b="0" i="0">
                <a:solidFill>
                  <a:srgbClr val="000000"/>
                </a:solidFill>
                <a:effectLst/>
                <a:latin typeface="+mj-lt"/>
              </a:rPr>
            </a:br>
            <a:endParaRPr lang="en-GB">
              <a:latin typeface="+mj-lt"/>
            </a:endParaRPr>
          </a:p>
        </p:txBody>
      </p:sp>
      <p:sp>
        <p:nvSpPr>
          <p:cNvPr id="4" name="Rectangle 3">
            <a:extLst>
              <a:ext uri="{FF2B5EF4-FFF2-40B4-BE49-F238E27FC236}">
                <a16:creationId xmlns:a16="http://schemas.microsoft.com/office/drawing/2014/main" id="{E866EFFD-DBE7-41EE-BD86-39DBA4774F52}"/>
              </a:ext>
            </a:extLst>
          </p:cNvPr>
          <p:cNvSpPr/>
          <p:nvPr/>
        </p:nvSpPr>
        <p:spPr>
          <a:xfrm>
            <a:off x="1507822" y="386508"/>
            <a:ext cx="3360215" cy="646331"/>
          </a:xfrm>
          <a:prstGeom prst="rect">
            <a:avLst/>
          </a:prstGeom>
          <a:noFill/>
        </p:spPr>
        <p:txBody>
          <a:bodyPr wrap="none" lIns="91440" tIns="45720" rIns="91440" bIns="45720">
            <a:spAutoFit/>
          </a:bodyPr>
          <a:lstStyle/>
          <a:p>
            <a:pPr algn="ctr"/>
            <a:r>
              <a:rPr lang="en-US" sz="3600" b="0" cap="none" spc="0">
                <a:ln w="0"/>
                <a:solidFill>
                  <a:srgbClr val="FF0000"/>
                </a:solidFill>
                <a:effectLst>
                  <a:outerShdw blurRad="38100" dist="25400" dir="5400000" algn="ctr" rotWithShape="0">
                    <a:srgbClr val="6E747A">
                      <a:alpha val="43000"/>
                    </a:srgbClr>
                  </a:outerShdw>
                </a:effectLst>
              </a:rPr>
              <a:t>Cảm ơn họa mi</a:t>
            </a:r>
          </a:p>
        </p:txBody>
      </p:sp>
    </p:spTree>
    <p:extLst>
      <p:ext uri="{BB962C8B-B14F-4D97-AF65-F5344CB8AC3E}">
        <p14:creationId xmlns:p14="http://schemas.microsoft.com/office/powerpoint/2010/main" val="2699748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A5D2CF-E702-4582-AE76-3A33F6B27A1D}"/>
              </a:ext>
            </a:extLst>
          </p:cNvPr>
          <p:cNvSpPr txBox="1"/>
          <p:nvPr/>
        </p:nvSpPr>
        <p:spPr>
          <a:xfrm>
            <a:off x="434986" y="1136622"/>
            <a:ext cx="5979881" cy="707886"/>
          </a:xfrm>
          <a:prstGeom prst="rect">
            <a:avLst/>
          </a:prstGeom>
          <a:noFill/>
        </p:spPr>
        <p:txBody>
          <a:bodyPr wrap="square">
            <a:spAutoFit/>
          </a:bodyPr>
          <a:lstStyle/>
          <a:p>
            <a:pPr algn="just"/>
            <a:r>
              <a:rPr lang="en-US" sz="2000" dirty="0">
                <a:latin typeface="Times New Roman" panose="02020603050405020304" pitchFamily="18" charset="0"/>
                <a:cs typeface="Times New Roman" panose="02020603050405020304" pitchFamily="18" charset="0"/>
              </a:rPr>
              <a:t>Ý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giọng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tuyệt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họa</a:t>
            </a:r>
            <a:r>
              <a:rPr lang="en-US" sz="2000" dirty="0">
                <a:latin typeface="Times New Roman" panose="02020603050405020304" pitchFamily="18" charset="0"/>
                <a:cs typeface="Times New Roman" panose="02020603050405020304" pitchFamily="18" charset="0"/>
              </a:rPr>
              <a:t> mi.</a:t>
            </a:r>
            <a:endParaRPr lang="en-GB" sz="2000" dirty="0">
              <a:latin typeface="Times New Roman" panose="02020603050405020304" pitchFamily="18" charset="0"/>
              <a:cs typeface="Times New Roman" panose="02020603050405020304" pitchFamily="18" charset="0"/>
            </a:endParaRPr>
          </a:p>
        </p:txBody>
      </p:sp>
      <p:pic>
        <p:nvPicPr>
          <p:cNvPr id="7" name="Picture 6" descr="Screen Clipping">
            <a:extLst>
              <a:ext uri="{FF2B5EF4-FFF2-40B4-BE49-F238E27FC236}">
                <a16:creationId xmlns:a16="http://schemas.microsoft.com/office/drawing/2014/main" id="{7F18FDC7-E4AD-4D8D-AFEA-DA2D01B5CCF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465974" y="2068903"/>
            <a:ext cx="4467417" cy="1248740"/>
          </a:xfrm>
          <a:prstGeom prst="roundRect">
            <a:avLst>
              <a:gd name="adj" fmla="val 18879"/>
            </a:avLst>
          </a:prstGeom>
        </p:spPr>
      </p:pic>
      <p:pic>
        <p:nvPicPr>
          <p:cNvPr id="8" name="Picture 7" descr="Screen Clipping">
            <a:extLst>
              <a:ext uri="{FF2B5EF4-FFF2-40B4-BE49-F238E27FC236}">
                <a16:creationId xmlns:a16="http://schemas.microsoft.com/office/drawing/2014/main" id="{BE498D6B-BBA5-4B45-8C7E-2708F6EE446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458145" y="3431211"/>
            <a:ext cx="4467418" cy="1299842"/>
          </a:xfrm>
          <a:prstGeom prst="roundRect">
            <a:avLst>
              <a:gd name="adj" fmla="val 11416"/>
            </a:avLst>
          </a:prstGeom>
        </p:spPr>
      </p:pic>
      <p:sp>
        <p:nvSpPr>
          <p:cNvPr id="9" name="Rectangle 8">
            <a:extLst>
              <a:ext uri="{FF2B5EF4-FFF2-40B4-BE49-F238E27FC236}">
                <a16:creationId xmlns:a16="http://schemas.microsoft.com/office/drawing/2014/main" id="{0584C07B-ECC7-4914-B07C-B0D360EDAC76}"/>
              </a:ext>
            </a:extLst>
          </p:cNvPr>
          <p:cNvSpPr/>
          <p:nvPr/>
        </p:nvSpPr>
        <p:spPr>
          <a:xfrm>
            <a:off x="1507822" y="386508"/>
            <a:ext cx="3360215" cy="646331"/>
          </a:xfrm>
          <a:prstGeom prst="rect">
            <a:avLst/>
          </a:prstGeom>
          <a:noFill/>
        </p:spPr>
        <p:txBody>
          <a:bodyPr wrap="none" lIns="91440" tIns="45720" rIns="91440" bIns="45720">
            <a:spAutoFit/>
          </a:bodyPr>
          <a:lstStyle/>
          <a:p>
            <a:pPr algn="ctr"/>
            <a:r>
              <a:rPr lang="en-US" sz="3600" b="0" cap="none" spc="0">
                <a:ln w="0"/>
                <a:solidFill>
                  <a:srgbClr val="FF0000"/>
                </a:solidFill>
                <a:effectLst>
                  <a:outerShdw blurRad="38100" dist="25400" dir="5400000" algn="ctr" rotWithShape="0">
                    <a:srgbClr val="6E747A">
                      <a:alpha val="43000"/>
                    </a:srgbClr>
                  </a:outerShdw>
                </a:effectLst>
              </a:rPr>
              <a:t>Cảm ơn họa mi</a:t>
            </a:r>
          </a:p>
        </p:txBody>
      </p:sp>
    </p:spTree>
    <p:extLst>
      <p:ext uri="{BB962C8B-B14F-4D97-AF65-F5344CB8AC3E}">
        <p14:creationId xmlns:p14="http://schemas.microsoft.com/office/powerpoint/2010/main" val="226799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7D1CC0-A1AC-A24A-AFA4-9A623509F757}"/>
              </a:ext>
            </a:extLst>
          </p:cNvPr>
          <p:cNvSpPr txBox="1"/>
          <p:nvPr/>
        </p:nvSpPr>
        <p:spPr>
          <a:xfrm>
            <a:off x="464589" y="1598053"/>
            <a:ext cx="5928822" cy="1318181"/>
          </a:xfrm>
          <a:prstGeom prst="rect">
            <a:avLst/>
          </a:prstGeom>
          <a:noFill/>
        </p:spPr>
        <p:txBody>
          <a:bodyPr wrap="square" rtlCol="0">
            <a:spAutoFit/>
          </a:bodyPr>
          <a:lstStyle/>
          <a:p>
            <a:pPr lvl="0" algn="ctr">
              <a:lnSpc>
                <a:spcPct val="150000"/>
              </a:lnSpc>
              <a:defRPr/>
            </a:pPr>
            <a:r>
              <a:rPr lang="vi-VN" sz="2800" b="1" dirty="0">
                <a:solidFill>
                  <a:srgbClr val="17479D"/>
                </a:solidFill>
                <a:latin typeface="UTM Avo" panose="02040603050506020204" pitchFamily="18" charset="0"/>
              </a:rPr>
              <a:t>Kể cho người thân </a:t>
            </a:r>
            <a:r>
              <a:rPr lang="vi-VN" sz="2800" b="1">
                <a:solidFill>
                  <a:srgbClr val="17479D"/>
                </a:solidFill>
                <a:latin typeface="UTM Avo" panose="02040603050506020204" pitchFamily="18" charset="0"/>
              </a:rPr>
              <a:t>về </a:t>
            </a:r>
            <a:r>
              <a:rPr lang="en-US" sz="2800" b="1">
                <a:solidFill>
                  <a:srgbClr val="17479D"/>
                </a:solidFill>
                <a:latin typeface="UTM Avo" panose="02040603050506020204" pitchFamily="18" charset="0"/>
              </a:rPr>
              <a:t>chú họa mi </a:t>
            </a:r>
            <a:r>
              <a:rPr lang="vi-VN" sz="2800" b="1">
                <a:solidFill>
                  <a:srgbClr val="17479D"/>
                </a:solidFill>
                <a:latin typeface="UTM Avo" panose="02040603050506020204" pitchFamily="18" charset="0"/>
              </a:rPr>
              <a:t> </a:t>
            </a:r>
            <a:r>
              <a:rPr lang="vi-VN" sz="2800" b="1" dirty="0">
                <a:solidFill>
                  <a:srgbClr val="17479D"/>
                </a:solidFill>
                <a:latin typeface="UTM Avo" panose="02040603050506020204" pitchFamily="18" charset="0"/>
              </a:rPr>
              <a:t>trong </a:t>
            </a:r>
            <a:r>
              <a:rPr lang="vi-VN" sz="2800" b="1">
                <a:solidFill>
                  <a:srgbClr val="17479D"/>
                </a:solidFill>
                <a:latin typeface="UTM Avo" panose="02040603050506020204" pitchFamily="18" charset="0"/>
              </a:rPr>
              <a:t>câu chuyện</a:t>
            </a:r>
            <a:r>
              <a:rPr lang="en-US" sz="2800" b="1">
                <a:solidFill>
                  <a:srgbClr val="17479D"/>
                </a:solidFill>
                <a:latin typeface="UTM Avo" panose="02040603050506020204" pitchFamily="18" charset="0"/>
              </a:rPr>
              <a:t> Cảm ơn họa mi</a:t>
            </a:r>
            <a:r>
              <a:rPr lang="vi-VN" sz="2800" b="1">
                <a:solidFill>
                  <a:srgbClr val="17479D"/>
                </a:solidFill>
                <a:latin typeface="UTM Avo" panose="02040603050506020204" pitchFamily="18" charset="0"/>
              </a:rPr>
              <a:t>.</a:t>
            </a:r>
            <a:endParaRPr lang="vi-VN" sz="2800" b="1" dirty="0">
              <a:solidFill>
                <a:srgbClr val="17479D"/>
              </a:solidFill>
              <a:latin typeface="UTM Avo" panose="02040603050506020204" pitchFamily="18" charset="0"/>
            </a:endParaRPr>
          </a:p>
        </p:txBody>
      </p:sp>
    </p:spTree>
    <p:extLst>
      <p:ext uri="{BB962C8B-B14F-4D97-AF65-F5344CB8AC3E}">
        <p14:creationId xmlns:p14="http://schemas.microsoft.com/office/powerpoint/2010/main" val="56122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green, yellow&#10;&#10;Description automatically generated">
            <a:extLst>
              <a:ext uri="{FF2B5EF4-FFF2-40B4-BE49-F238E27FC236}">
                <a16:creationId xmlns:a16="http://schemas.microsoft.com/office/drawing/2014/main" id="{EA168A3A-22DA-4EAB-BB16-3C5899A524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51791"/>
            <a:ext cx="6539948" cy="4777409"/>
          </a:xfrm>
          <a:prstGeom prst="rect">
            <a:avLst/>
          </a:prstGeom>
        </p:spPr>
      </p:pic>
      <p:sp>
        <p:nvSpPr>
          <p:cNvPr id="3" name="TextBox 8">
            <a:extLst>
              <a:ext uri="{FF2B5EF4-FFF2-40B4-BE49-F238E27FC236}">
                <a16:creationId xmlns:a16="http://schemas.microsoft.com/office/drawing/2014/main" id="{4DE65B1A-857B-4E78-B0F7-7D4836C38F09}"/>
              </a:ext>
            </a:extLst>
          </p:cNvPr>
          <p:cNvSpPr txBox="1"/>
          <p:nvPr/>
        </p:nvSpPr>
        <p:spPr>
          <a:xfrm>
            <a:off x="1566949" y="733925"/>
            <a:ext cx="4237504" cy="369332"/>
          </a:xfrm>
          <a:prstGeom prst="rect">
            <a:avLst/>
          </a:prstGeom>
          <a:noFill/>
        </p:spPr>
        <p:txBody>
          <a:bodyPr wrap="square" rtlCol="0">
            <a:spAutoFit/>
          </a:bodyPr>
          <a:lstStyle/>
          <a:p>
            <a:pPr defTabSz="385753"/>
            <a:r>
              <a:rPr lang="en-US" sz="1800" b="1" dirty="0" err="1">
                <a:solidFill>
                  <a:prstClr val="white"/>
                </a:solidFill>
                <a:latin typeface="HP001 4 hàng" panose="020B0603050302020204" pitchFamily="34" charset="0"/>
              </a:rPr>
              <a:t>Thứ</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ba</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ngày</a:t>
            </a:r>
            <a:r>
              <a:rPr lang="en-US" sz="1800" b="1" dirty="0">
                <a:solidFill>
                  <a:prstClr val="white"/>
                </a:solidFill>
                <a:latin typeface="HP001 4 hàng" panose="020B0603050302020204" pitchFamily="34" charset="0"/>
              </a:rPr>
              <a:t> 12 </a:t>
            </a:r>
            <a:r>
              <a:rPr lang="en-US" sz="1800" b="1" dirty="0" err="1">
                <a:solidFill>
                  <a:prstClr val="white"/>
                </a:solidFill>
                <a:latin typeface="HP001 4 hàng" panose="020B0603050302020204" pitchFamily="34" charset="0"/>
              </a:rPr>
              <a:t>tháng</a:t>
            </a:r>
            <a:r>
              <a:rPr lang="en-US" sz="1800" b="1" dirty="0">
                <a:solidFill>
                  <a:prstClr val="white"/>
                </a:solidFill>
                <a:latin typeface="HP001 4 hàng" panose="020B0603050302020204" pitchFamily="34" charset="0"/>
              </a:rPr>
              <a:t> 2 </a:t>
            </a:r>
            <a:r>
              <a:rPr lang="en-US" sz="1800" b="1" dirty="0" err="1">
                <a:solidFill>
                  <a:prstClr val="white"/>
                </a:solidFill>
                <a:latin typeface="HP001 4 hàng" panose="020B0603050302020204" pitchFamily="34" charset="0"/>
              </a:rPr>
              <a:t>năm</a:t>
            </a:r>
            <a:r>
              <a:rPr lang="en-US" sz="1800" b="1" dirty="0">
                <a:solidFill>
                  <a:prstClr val="white"/>
                </a:solidFill>
                <a:latin typeface="HP001 4 hàng" panose="020B0603050302020204" pitchFamily="34" charset="0"/>
              </a:rPr>
              <a:t> 2022</a:t>
            </a:r>
          </a:p>
        </p:txBody>
      </p:sp>
      <p:sp>
        <p:nvSpPr>
          <p:cNvPr id="4" name="TextBox 3">
            <a:extLst>
              <a:ext uri="{FF2B5EF4-FFF2-40B4-BE49-F238E27FC236}">
                <a16:creationId xmlns:a16="http://schemas.microsoft.com/office/drawing/2014/main" id="{BDBC9ADB-D327-4998-8644-CEC7FADA8162}"/>
              </a:ext>
            </a:extLst>
          </p:cNvPr>
          <p:cNvSpPr txBox="1"/>
          <p:nvPr/>
        </p:nvSpPr>
        <p:spPr>
          <a:xfrm>
            <a:off x="2981317" y="1103257"/>
            <a:ext cx="1104307" cy="369332"/>
          </a:xfrm>
          <a:prstGeom prst="rect">
            <a:avLst/>
          </a:prstGeom>
          <a:noFill/>
        </p:spPr>
        <p:txBody>
          <a:bodyPr wrap="square" rtlCol="0">
            <a:spAutoFit/>
          </a:bodyPr>
          <a:lstStyle/>
          <a:p>
            <a:pPr defTabSz="385753"/>
            <a:r>
              <a:rPr lang="en-US" sz="1800" b="1" dirty="0" err="1">
                <a:solidFill>
                  <a:prstClr val="white"/>
                </a:solidFill>
                <a:latin typeface="HP001 4 hàng" panose="020B0603050302020204" pitchFamily="34" charset="0"/>
              </a:rPr>
              <a:t>Viết</a:t>
            </a:r>
            <a:endParaRPr lang="en-US" sz="1800" b="1" dirty="0">
              <a:solidFill>
                <a:prstClr val="white"/>
              </a:solidFill>
              <a:latin typeface="HP001 4 hàng" panose="020B0603050302020204" pitchFamily="34" charset="0"/>
            </a:endParaRPr>
          </a:p>
        </p:txBody>
      </p:sp>
      <p:sp>
        <p:nvSpPr>
          <p:cNvPr id="5" name="TextBox 4">
            <a:extLst>
              <a:ext uri="{FF2B5EF4-FFF2-40B4-BE49-F238E27FC236}">
                <a16:creationId xmlns:a16="http://schemas.microsoft.com/office/drawing/2014/main" id="{BDBC9ADB-D327-4998-8644-CEC7FADA8162}"/>
              </a:ext>
            </a:extLst>
          </p:cNvPr>
          <p:cNvSpPr txBox="1"/>
          <p:nvPr/>
        </p:nvSpPr>
        <p:spPr>
          <a:xfrm>
            <a:off x="2562081" y="1444867"/>
            <a:ext cx="2224329" cy="369332"/>
          </a:xfrm>
          <a:prstGeom prst="rect">
            <a:avLst/>
          </a:prstGeom>
          <a:noFill/>
        </p:spPr>
        <p:txBody>
          <a:bodyPr wrap="square" rtlCol="0">
            <a:spAutoFit/>
          </a:bodyPr>
          <a:lstStyle/>
          <a:p>
            <a:pPr defTabSz="385753"/>
            <a:r>
              <a:rPr lang="en-US" sz="1800" b="1" dirty="0" err="1">
                <a:solidFill>
                  <a:prstClr val="white"/>
                </a:solidFill>
                <a:latin typeface="HP001 4 hàng" panose="020B0603050302020204" pitchFamily="34" charset="0"/>
              </a:rPr>
              <a:t>Chữ</a:t>
            </a:r>
            <a:r>
              <a:rPr lang="en-US" sz="1800" b="1" dirty="0">
                <a:solidFill>
                  <a:prstClr val="white"/>
                </a:solidFill>
                <a:latin typeface="HP001 4 hàng" panose="020B0603050302020204" pitchFamily="34" charset="0"/>
              </a:rPr>
              <a:t> </a:t>
            </a:r>
            <a:r>
              <a:rPr lang="en-US" sz="1800" b="1" dirty="0" err="1">
                <a:solidFill>
                  <a:prstClr val="white"/>
                </a:solidFill>
                <a:latin typeface="HP001 4 hàng" panose="020B0603050302020204" pitchFamily="34" charset="0"/>
              </a:rPr>
              <a:t>hoa</a:t>
            </a:r>
            <a:r>
              <a:rPr lang="en-US" sz="1800" b="1" dirty="0">
                <a:solidFill>
                  <a:prstClr val="white"/>
                </a:solidFill>
                <a:latin typeface="HP001 4 hàng" panose="020B0603050302020204" pitchFamily="34" charset="0"/>
              </a:rPr>
              <a:t> U (Tr41)</a:t>
            </a:r>
          </a:p>
        </p:txBody>
      </p:sp>
      <p:cxnSp>
        <p:nvCxnSpPr>
          <p:cNvPr id="14" name="Straight Connector 13"/>
          <p:cNvCxnSpPr/>
          <p:nvPr/>
        </p:nvCxnSpPr>
        <p:spPr>
          <a:xfrm flipH="1">
            <a:off x="1298713" y="606594"/>
            <a:ext cx="2307" cy="393227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0042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3413" y="399022"/>
            <a:ext cx="4606999" cy="923330"/>
          </a:xfrm>
          <a:prstGeom prst="rect">
            <a:avLst/>
          </a:prstGeom>
          <a:noFill/>
        </p:spPr>
        <p:txBody>
          <a:bodyPr wrap="square" rtlCol="0">
            <a:spAutoFit/>
          </a:bodyPr>
          <a:lstStyle/>
          <a:p>
            <a:pPr algn="ctr"/>
            <a:r>
              <a:rPr lang="en-US" sz="4000" dirty="0">
                <a:ln>
                  <a:solidFill>
                    <a:schemeClr val="bg1">
                      <a:lumMod val="25000"/>
                    </a:schemeClr>
                  </a:solidFill>
                </a:ln>
                <a:solidFill>
                  <a:schemeClr val="accent1">
                    <a:lumMod val="20000"/>
                    <a:lumOff val="80000"/>
                  </a:schemeClr>
                </a:solidFill>
                <a:latin typeface="UTM Cookies" panose="02040603050506020204" pitchFamily="18" charset="0"/>
              </a:rPr>
              <a:t>CHỮ HOA </a:t>
            </a:r>
            <a:r>
              <a:rPr lang="en-US" sz="5400" dirty="0">
                <a:solidFill>
                  <a:schemeClr val="accent1">
                    <a:lumMod val="20000"/>
                    <a:lumOff val="80000"/>
                  </a:schemeClr>
                </a:solidFill>
                <a:latin typeface="HP001 5 hàng" panose="020B0603050302020204" pitchFamily="34" charset="0"/>
              </a:rPr>
              <a:t>U,Ư</a:t>
            </a:r>
            <a:r>
              <a:rPr lang="en-US" sz="4000" dirty="0">
                <a:ln>
                  <a:solidFill>
                    <a:schemeClr val="bg1">
                      <a:lumMod val="25000"/>
                    </a:schemeClr>
                  </a:solidFill>
                </a:ln>
                <a:solidFill>
                  <a:schemeClr val="accent1">
                    <a:lumMod val="20000"/>
                    <a:lumOff val="80000"/>
                  </a:schemeClr>
                </a:solidFill>
                <a:latin typeface="UTM Cookies" panose="02040603050506020204" pitchFamily="18" charset="0"/>
              </a:rPr>
              <a:t> </a:t>
            </a:r>
          </a:p>
        </p:txBody>
      </p:sp>
      <p:sp>
        <p:nvSpPr>
          <p:cNvPr id="3" name="TextBox 2">
            <a:extLst>
              <a:ext uri="{FF2B5EF4-FFF2-40B4-BE49-F238E27FC236}">
                <a16:creationId xmlns:a16="http://schemas.microsoft.com/office/drawing/2014/main" id="{90495074-CD09-4CB2-8F23-DB3380F67003}"/>
              </a:ext>
            </a:extLst>
          </p:cNvPr>
          <p:cNvSpPr txBox="1"/>
          <p:nvPr/>
        </p:nvSpPr>
        <p:spPr>
          <a:xfrm>
            <a:off x="874585" y="1286763"/>
            <a:ext cx="5365827" cy="830997"/>
          </a:xfrm>
          <a:prstGeom prst="rect">
            <a:avLst/>
          </a:prstGeom>
          <a:noFill/>
        </p:spPr>
        <p:txBody>
          <a:bodyPr wrap="square" rtlCol="0">
            <a:spAutoFit/>
          </a:bodyPr>
          <a:lstStyle/>
          <a:p>
            <a:pPr algn="ctr">
              <a:lnSpc>
                <a:spcPct val="150000"/>
              </a:lnSpc>
            </a:pPr>
            <a:r>
              <a:rPr lang="en-US" sz="2000" b="1" dirty="0" err="1">
                <a:solidFill>
                  <a:schemeClr val="accent1">
                    <a:lumMod val="50000"/>
                  </a:schemeClr>
                </a:solidFill>
                <a:latin typeface="UTM Avo" panose="02040603050506020204" pitchFamily="18" charset="0"/>
              </a:rPr>
              <a:t>Viết</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chữ</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hoa</a:t>
            </a:r>
            <a:r>
              <a:rPr lang="en-US" sz="2000" b="1" dirty="0">
                <a:solidFill>
                  <a:schemeClr val="accent1">
                    <a:lumMod val="50000"/>
                  </a:schemeClr>
                </a:solidFill>
                <a:latin typeface="UTM Avo" panose="02040603050506020204" pitchFamily="18" charset="0"/>
              </a:rPr>
              <a:t> </a:t>
            </a:r>
            <a:r>
              <a:rPr lang="en-US" sz="3200" dirty="0">
                <a:solidFill>
                  <a:schemeClr val="accent1">
                    <a:lumMod val="50000"/>
                  </a:schemeClr>
                </a:solidFill>
                <a:latin typeface="HP001 5 hàng" panose="020B0603050302020204" pitchFamily="34" charset="0"/>
              </a:rPr>
              <a:t>U,</a:t>
            </a:r>
            <a:endParaRPr lang="en-US" sz="2000" b="1" dirty="0">
              <a:solidFill>
                <a:schemeClr val="accent1">
                  <a:lumMod val="50000"/>
                </a:schemeClr>
              </a:solidFill>
              <a:latin typeface="UTM Avo" panose="02040603050506020204" pitchFamily="18" charset="0"/>
            </a:endParaRPr>
          </a:p>
        </p:txBody>
      </p:sp>
      <p:pic>
        <p:nvPicPr>
          <p:cNvPr id="4" name="Picture 3"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472" r="3102" b="788"/>
          <a:stretch/>
        </p:blipFill>
        <p:spPr>
          <a:xfrm>
            <a:off x="408718" y="389389"/>
            <a:ext cx="1198883" cy="1174001"/>
          </a:xfrm>
          <a:prstGeom prst="ellipse">
            <a:avLst/>
          </a:prstGeom>
          <a:effectLst>
            <a:glow rad="101600">
              <a:srgbClr val="92D050">
                <a:alpha val="60000"/>
              </a:srgbClr>
            </a:glo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1998" t="22813" r="10224" b="22880"/>
          <a:stretch/>
        </p:blipFill>
        <p:spPr>
          <a:xfrm>
            <a:off x="4101280" y="3397348"/>
            <a:ext cx="1400175" cy="1358836"/>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3231" t="2991" r="2370" b="5127"/>
          <a:stretch/>
        </p:blipFill>
        <p:spPr>
          <a:xfrm>
            <a:off x="1008159" y="2117760"/>
            <a:ext cx="2638424" cy="2638424"/>
          </a:xfrm>
          <a:prstGeom prst="rect">
            <a:avLst/>
          </a:prstGeom>
        </p:spPr>
      </p:pic>
    </p:spTree>
    <p:extLst>
      <p:ext uri="{BB962C8B-B14F-4D97-AF65-F5344CB8AC3E}">
        <p14:creationId xmlns:p14="http://schemas.microsoft.com/office/powerpoint/2010/main" val="3334725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495074-CD09-4CB2-8F23-DB3380F67003}"/>
              </a:ext>
            </a:extLst>
          </p:cNvPr>
          <p:cNvSpPr txBox="1"/>
          <p:nvPr/>
        </p:nvSpPr>
        <p:spPr>
          <a:xfrm>
            <a:off x="717269" y="362531"/>
            <a:ext cx="5365827" cy="923330"/>
          </a:xfrm>
          <a:prstGeom prst="rect">
            <a:avLst/>
          </a:prstGeom>
          <a:noFill/>
        </p:spPr>
        <p:txBody>
          <a:bodyPr wrap="square" rtlCol="0">
            <a:spAutoFit/>
          </a:bodyPr>
          <a:lstStyle/>
          <a:p>
            <a:pPr algn="ctr">
              <a:lnSpc>
                <a:spcPct val="150000"/>
              </a:lnSpc>
            </a:pPr>
            <a:r>
              <a:rPr lang="en-US" sz="2400" b="1" dirty="0" err="1">
                <a:solidFill>
                  <a:schemeClr val="accent1">
                    <a:lumMod val="50000"/>
                  </a:schemeClr>
                </a:solidFill>
                <a:latin typeface="UTM Avo" panose="02040603050506020204" pitchFamily="18" charset="0"/>
              </a:rPr>
              <a:t>Viết</a:t>
            </a:r>
            <a:r>
              <a:rPr lang="en-US" sz="2400" b="1" dirty="0">
                <a:solidFill>
                  <a:schemeClr val="accent1">
                    <a:lumMod val="50000"/>
                  </a:schemeClr>
                </a:solidFill>
                <a:latin typeface="UTM Avo" panose="02040603050506020204" pitchFamily="18" charset="0"/>
              </a:rPr>
              <a:t> </a:t>
            </a:r>
            <a:r>
              <a:rPr lang="en-US" sz="2400" b="1" dirty="0" err="1">
                <a:solidFill>
                  <a:schemeClr val="accent1">
                    <a:lumMod val="50000"/>
                  </a:schemeClr>
                </a:solidFill>
                <a:latin typeface="UTM Avo" panose="02040603050506020204" pitchFamily="18" charset="0"/>
              </a:rPr>
              <a:t>chữ</a:t>
            </a:r>
            <a:r>
              <a:rPr lang="en-US" sz="2400" b="1" dirty="0">
                <a:solidFill>
                  <a:schemeClr val="accent1">
                    <a:lumMod val="50000"/>
                  </a:schemeClr>
                </a:solidFill>
                <a:latin typeface="UTM Avo" panose="02040603050506020204" pitchFamily="18" charset="0"/>
              </a:rPr>
              <a:t> </a:t>
            </a:r>
            <a:r>
              <a:rPr lang="en-US" sz="2400" b="1" dirty="0" err="1">
                <a:solidFill>
                  <a:schemeClr val="accent1">
                    <a:lumMod val="50000"/>
                  </a:schemeClr>
                </a:solidFill>
                <a:latin typeface="UTM Avo" panose="02040603050506020204" pitchFamily="18" charset="0"/>
              </a:rPr>
              <a:t>hoa</a:t>
            </a:r>
            <a:r>
              <a:rPr lang="en-US" sz="2400" b="1" dirty="0">
                <a:solidFill>
                  <a:schemeClr val="accent1">
                    <a:lumMod val="50000"/>
                  </a:schemeClr>
                </a:solidFill>
                <a:latin typeface="UTM Avo" panose="02040603050506020204" pitchFamily="18" charset="0"/>
              </a:rPr>
              <a:t> </a:t>
            </a:r>
            <a:r>
              <a:rPr lang="en-US" sz="3600" dirty="0">
                <a:solidFill>
                  <a:schemeClr val="accent1">
                    <a:lumMod val="50000"/>
                  </a:schemeClr>
                </a:solidFill>
                <a:latin typeface="HP001 5 hàng" panose="020B0603050302020204" pitchFamily="34" charset="0"/>
              </a:rPr>
              <a:t>U </a:t>
            </a:r>
            <a:r>
              <a:rPr lang="en-US" sz="2400" dirty="0">
                <a:solidFill>
                  <a:schemeClr val="accent1">
                    <a:lumMod val="50000"/>
                  </a:schemeClr>
                </a:solidFill>
                <a:latin typeface="UTM Avo" panose="02040603050506020204" pitchFamily="18" charset="0"/>
              </a:rPr>
              <a:t>(</a:t>
            </a:r>
            <a:r>
              <a:rPr lang="en-US" sz="2400" dirty="0" err="1">
                <a:solidFill>
                  <a:schemeClr val="accent1">
                    <a:lumMod val="50000"/>
                  </a:schemeClr>
                </a:solidFill>
                <a:latin typeface="UTM Avo" panose="02040603050506020204" pitchFamily="18" charset="0"/>
              </a:rPr>
              <a:t>Cỡ</a:t>
            </a:r>
            <a:r>
              <a:rPr lang="en-US" sz="2400" dirty="0">
                <a:solidFill>
                  <a:schemeClr val="accent1">
                    <a:lumMod val="50000"/>
                  </a:schemeClr>
                </a:solidFill>
                <a:latin typeface="UTM Avo" panose="02040603050506020204" pitchFamily="18" charset="0"/>
              </a:rPr>
              <a:t> </a:t>
            </a:r>
            <a:r>
              <a:rPr lang="en-US" sz="2400" dirty="0" err="1">
                <a:solidFill>
                  <a:schemeClr val="accent1">
                    <a:lumMod val="50000"/>
                  </a:schemeClr>
                </a:solidFill>
                <a:latin typeface="UTM Avo" panose="02040603050506020204" pitchFamily="18" charset="0"/>
              </a:rPr>
              <a:t>vừa</a:t>
            </a:r>
            <a:r>
              <a:rPr lang="en-US" sz="2400" dirty="0">
                <a:solidFill>
                  <a:schemeClr val="accent1">
                    <a:lumMod val="50000"/>
                  </a:schemeClr>
                </a:solidFill>
                <a:latin typeface="UTM Avo" panose="02040603050506020204" pitchFamily="18" charset="0"/>
              </a:rPr>
              <a:t>)</a:t>
            </a:r>
            <a:endParaRPr lang="en-US" sz="1600" b="1" dirty="0">
              <a:solidFill>
                <a:schemeClr val="accent1">
                  <a:lumMod val="50000"/>
                </a:schemeClr>
              </a:solidFill>
              <a:latin typeface="UTM Avo" panose="02040603050506020204" pitchFamily="18" charset="0"/>
            </a:endParaRPr>
          </a:p>
        </p:txBody>
      </p:sp>
      <p:pic>
        <p:nvPicPr>
          <p:cNvPr id="3" name="videoplayback">
            <a:hlinkClick r:id="" action="ppaction://media"/>
          </p:cNvPr>
          <p:cNvPicPr>
            <a:picLocks noChangeAspect="1"/>
          </p:cNvPicPr>
          <p:nvPr>
            <a:videoFile r:link="rId1"/>
            <p:extLst>
              <p:ext uri="{DAA4B4D4-6D71-4841-9C94-3DE7FCFB9230}">
                <p14:media xmlns:p14="http://schemas.microsoft.com/office/powerpoint/2010/main" r:embed="rId2">
                  <p14:trim st="1855"/>
                </p14:media>
              </p:ext>
            </p:extLst>
          </p:nvPr>
        </p:nvPicPr>
        <p:blipFill>
          <a:blip r:embed="rId4">
            <a:lum bright="-20000" contrast="40000"/>
          </a:blip>
          <a:stretch>
            <a:fillRect/>
          </a:stretch>
        </p:blipFill>
        <p:spPr>
          <a:xfrm>
            <a:off x="1065806" y="1409699"/>
            <a:ext cx="4857752" cy="2743201"/>
          </a:xfrm>
          <a:prstGeom prst="rect">
            <a:avLst/>
          </a:prstGeom>
        </p:spPr>
      </p:pic>
    </p:spTree>
    <p:extLst>
      <p:ext uri="{BB962C8B-B14F-4D97-AF65-F5344CB8AC3E}">
        <p14:creationId xmlns:p14="http://schemas.microsoft.com/office/powerpoint/2010/main" val="253491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3B2953-3614-443C-B946-78692D1CF520}"/>
              </a:ext>
            </a:extLst>
          </p:cNvPr>
          <p:cNvPicPr>
            <a:picLocks noChangeAspect="1"/>
          </p:cNvPicPr>
          <p:nvPr/>
        </p:nvPicPr>
        <p:blipFill>
          <a:blip r:embed="rId2"/>
          <a:stretch>
            <a:fillRect/>
          </a:stretch>
        </p:blipFill>
        <p:spPr>
          <a:xfrm>
            <a:off x="237679" y="1814407"/>
            <a:ext cx="6382641" cy="1514686"/>
          </a:xfrm>
          <a:prstGeom prst="rect">
            <a:avLst/>
          </a:prstGeom>
        </p:spPr>
      </p:pic>
      <p:sp>
        <p:nvSpPr>
          <p:cNvPr id="4" name="TextBox 3">
            <a:extLst>
              <a:ext uri="{FF2B5EF4-FFF2-40B4-BE49-F238E27FC236}">
                <a16:creationId xmlns:a16="http://schemas.microsoft.com/office/drawing/2014/main" id="{B53B66DA-96E1-46C0-A5B1-BBB8C425CA56}"/>
              </a:ext>
            </a:extLst>
          </p:cNvPr>
          <p:cNvSpPr txBox="1"/>
          <p:nvPr/>
        </p:nvSpPr>
        <p:spPr>
          <a:xfrm>
            <a:off x="3195145" y="2666343"/>
            <a:ext cx="683172" cy="769441"/>
          </a:xfrm>
          <a:prstGeom prst="rect">
            <a:avLst/>
          </a:prstGeom>
          <a:noFill/>
        </p:spPr>
        <p:txBody>
          <a:bodyPr wrap="square" rtlCol="0">
            <a:spAutoFit/>
          </a:bodyPr>
          <a:lstStyle/>
          <a:p>
            <a:r>
              <a:rPr lang="en-US" sz="4400" dirty="0">
                <a:solidFill>
                  <a:srgbClr val="7030A0"/>
                </a:solidFill>
                <a:latin typeface="HP001 4 hàng" panose="020B0603050302020204" pitchFamily="34" charset="0"/>
              </a:rPr>
              <a:t>U</a:t>
            </a:r>
            <a:endParaRPr lang="en-GB" sz="4400" dirty="0">
              <a:solidFill>
                <a:srgbClr val="7030A0"/>
              </a:solidFill>
              <a:latin typeface="HP001 4 hàng" panose="020B0603050302020204" pitchFamily="34" charset="0"/>
            </a:endParaRPr>
          </a:p>
        </p:txBody>
      </p:sp>
      <p:sp>
        <p:nvSpPr>
          <p:cNvPr id="5" name="TextBox 4">
            <a:extLst>
              <a:ext uri="{FF2B5EF4-FFF2-40B4-BE49-F238E27FC236}">
                <a16:creationId xmlns:a16="http://schemas.microsoft.com/office/drawing/2014/main" id="{EE359E89-0339-4961-941A-6B192972D7D7}"/>
              </a:ext>
            </a:extLst>
          </p:cNvPr>
          <p:cNvSpPr txBox="1"/>
          <p:nvPr/>
        </p:nvSpPr>
        <p:spPr>
          <a:xfrm>
            <a:off x="4524702" y="2655833"/>
            <a:ext cx="683172" cy="769441"/>
          </a:xfrm>
          <a:prstGeom prst="rect">
            <a:avLst/>
          </a:prstGeom>
          <a:noFill/>
        </p:spPr>
        <p:txBody>
          <a:bodyPr wrap="square" rtlCol="0">
            <a:spAutoFit/>
          </a:bodyPr>
          <a:lstStyle/>
          <a:p>
            <a:r>
              <a:rPr lang="en-US" sz="4400">
                <a:solidFill>
                  <a:srgbClr val="7030A0"/>
                </a:solidFill>
                <a:latin typeface="HP001 4 hàng" panose="020B0603050302020204" pitchFamily="34" charset="0"/>
              </a:rPr>
              <a:t>U</a:t>
            </a:r>
            <a:endParaRPr lang="en-GB" sz="4400">
              <a:solidFill>
                <a:srgbClr val="7030A0"/>
              </a:solidFill>
              <a:latin typeface="HP001 4 hàng" panose="020B0603050302020204" pitchFamily="34" charset="0"/>
            </a:endParaRPr>
          </a:p>
        </p:txBody>
      </p:sp>
      <p:sp>
        <p:nvSpPr>
          <p:cNvPr id="6" name="TextBox 5">
            <a:extLst>
              <a:ext uri="{FF2B5EF4-FFF2-40B4-BE49-F238E27FC236}">
                <a16:creationId xmlns:a16="http://schemas.microsoft.com/office/drawing/2014/main" id="{548F3F03-0BB8-4976-AD6B-8E7EDB388080}"/>
              </a:ext>
            </a:extLst>
          </p:cNvPr>
          <p:cNvSpPr txBox="1"/>
          <p:nvPr/>
        </p:nvSpPr>
        <p:spPr>
          <a:xfrm>
            <a:off x="5833239" y="2666343"/>
            <a:ext cx="683172" cy="769441"/>
          </a:xfrm>
          <a:prstGeom prst="rect">
            <a:avLst/>
          </a:prstGeom>
          <a:noFill/>
        </p:spPr>
        <p:txBody>
          <a:bodyPr wrap="square" rtlCol="0">
            <a:spAutoFit/>
          </a:bodyPr>
          <a:lstStyle/>
          <a:p>
            <a:r>
              <a:rPr lang="en-US" sz="4400">
                <a:solidFill>
                  <a:srgbClr val="7030A0"/>
                </a:solidFill>
                <a:latin typeface="HP001 4 hàng" panose="020B0603050302020204" pitchFamily="34" charset="0"/>
              </a:rPr>
              <a:t>U</a:t>
            </a:r>
            <a:endParaRPr lang="en-GB" sz="4400">
              <a:solidFill>
                <a:srgbClr val="7030A0"/>
              </a:solidFill>
              <a:latin typeface="HP001 4 hàng" panose="020B0603050302020204" pitchFamily="34" charset="0"/>
            </a:endParaRPr>
          </a:p>
        </p:txBody>
      </p:sp>
    </p:spTree>
    <p:extLst>
      <p:ext uri="{BB962C8B-B14F-4D97-AF65-F5344CB8AC3E}">
        <p14:creationId xmlns:p14="http://schemas.microsoft.com/office/powerpoint/2010/main" val="3913976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495074-CD09-4CB2-8F23-DB3380F67003}"/>
              </a:ext>
            </a:extLst>
          </p:cNvPr>
          <p:cNvSpPr txBox="1"/>
          <p:nvPr/>
        </p:nvSpPr>
        <p:spPr>
          <a:xfrm>
            <a:off x="717269" y="362531"/>
            <a:ext cx="5365827" cy="923330"/>
          </a:xfrm>
          <a:prstGeom prst="rect">
            <a:avLst/>
          </a:prstGeom>
          <a:noFill/>
        </p:spPr>
        <p:txBody>
          <a:bodyPr wrap="square" rtlCol="0">
            <a:spAutoFit/>
          </a:bodyPr>
          <a:lstStyle/>
          <a:p>
            <a:pPr algn="ctr">
              <a:lnSpc>
                <a:spcPct val="150000"/>
              </a:lnSpc>
            </a:pPr>
            <a:r>
              <a:rPr lang="en-US" sz="2400" b="1" dirty="0" err="1">
                <a:solidFill>
                  <a:schemeClr val="accent1">
                    <a:lumMod val="50000"/>
                  </a:schemeClr>
                </a:solidFill>
                <a:latin typeface="UTM Avo" panose="02040603050506020204" pitchFamily="18" charset="0"/>
              </a:rPr>
              <a:t>Viết</a:t>
            </a:r>
            <a:r>
              <a:rPr lang="en-US" sz="2400" b="1" dirty="0">
                <a:solidFill>
                  <a:schemeClr val="accent1">
                    <a:lumMod val="50000"/>
                  </a:schemeClr>
                </a:solidFill>
                <a:latin typeface="UTM Avo" panose="02040603050506020204" pitchFamily="18" charset="0"/>
              </a:rPr>
              <a:t> </a:t>
            </a:r>
            <a:r>
              <a:rPr lang="en-US" sz="2400" b="1" dirty="0" err="1">
                <a:solidFill>
                  <a:schemeClr val="accent1">
                    <a:lumMod val="50000"/>
                  </a:schemeClr>
                </a:solidFill>
                <a:latin typeface="UTM Avo" panose="02040603050506020204" pitchFamily="18" charset="0"/>
              </a:rPr>
              <a:t>chữ</a:t>
            </a:r>
            <a:r>
              <a:rPr lang="en-US" sz="2400" b="1" dirty="0">
                <a:solidFill>
                  <a:schemeClr val="accent1">
                    <a:lumMod val="50000"/>
                  </a:schemeClr>
                </a:solidFill>
                <a:latin typeface="UTM Avo" panose="02040603050506020204" pitchFamily="18" charset="0"/>
              </a:rPr>
              <a:t> </a:t>
            </a:r>
            <a:r>
              <a:rPr lang="en-US" sz="2400" b="1" dirty="0" err="1">
                <a:solidFill>
                  <a:schemeClr val="accent1">
                    <a:lumMod val="50000"/>
                  </a:schemeClr>
                </a:solidFill>
                <a:latin typeface="UTM Avo" panose="02040603050506020204" pitchFamily="18" charset="0"/>
              </a:rPr>
              <a:t>hoa</a:t>
            </a:r>
            <a:r>
              <a:rPr lang="en-US" sz="2400" b="1" dirty="0">
                <a:solidFill>
                  <a:schemeClr val="accent1">
                    <a:lumMod val="50000"/>
                  </a:schemeClr>
                </a:solidFill>
                <a:latin typeface="UTM Avo" panose="02040603050506020204" pitchFamily="18" charset="0"/>
              </a:rPr>
              <a:t> </a:t>
            </a:r>
            <a:r>
              <a:rPr lang="en-US" sz="3600" dirty="0">
                <a:solidFill>
                  <a:schemeClr val="accent1">
                    <a:lumMod val="50000"/>
                  </a:schemeClr>
                </a:solidFill>
                <a:latin typeface="HP001 5 hàng" panose="020B0603050302020204" pitchFamily="34" charset="0"/>
              </a:rPr>
              <a:t>U </a:t>
            </a:r>
            <a:r>
              <a:rPr lang="en-US" sz="2400" dirty="0">
                <a:solidFill>
                  <a:schemeClr val="accent1">
                    <a:lumMod val="50000"/>
                  </a:schemeClr>
                </a:solidFill>
                <a:latin typeface="UTM Avo" panose="02040603050506020204" pitchFamily="18" charset="0"/>
              </a:rPr>
              <a:t>(</a:t>
            </a:r>
            <a:r>
              <a:rPr lang="en-US" sz="2400" dirty="0" err="1">
                <a:solidFill>
                  <a:schemeClr val="accent1">
                    <a:lumMod val="50000"/>
                  </a:schemeClr>
                </a:solidFill>
                <a:latin typeface="UTM Avo" panose="02040603050506020204" pitchFamily="18" charset="0"/>
              </a:rPr>
              <a:t>Cỡ</a:t>
            </a:r>
            <a:r>
              <a:rPr lang="en-US" sz="2400" dirty="0">
                <a:solidFill>
                  <a:schemeClr val="accent1">
                    <a:lumMod val="50000"/>
                  </a:schemeClr>
                </a:solidFill>
                <a:latin typeface="UTM Avo" panose="02040603050506020204" pitchFamily="18" charset="0"/>
              </a:rPr>
              <a:t> </a:t>
            </a:r>
            <a:r>
              <a:rPr lang="en-US" sz="2400" dirty="0" err="1">
                <a:solidFill>
                  <a:schemeClr val="accent1">
                    <a:lumMod val="50000"/>
                  </a:schemeClr>
                </a:solidFill>
                <a:latin typeface="UTM Avo" panose="02040603050506020204" pitchFamily="18" charset="0"/>
              </a:rPr>
              <a:t>nhỏ</a:t>
            </a:r>
            <a:r>
              <a:rPr lang="en-US" sz="2400" dirty="0">
                <a:solidFill>
                  <a:schemeClr val="accent1">
                    <a:lumMod val="50000"/>
                  </a:schemeClr>
                </a:solidFill>
                <a:latin typeface="UTM Avo" panose="02040603050506020204" pitchFamily="18" charset="0"/>
              </a:rPr>
              <a:t>)</a:t>
            </a:r>
            <a:endParaRPr lang="en-US" sz="1600" b="1" dirty="0">
              <a:solidFill>
                <a:schemeClr val="accent1">
                  <a:lumMod val="50000"/>
                </a:schemeClr>
              </a:solidFill>
              <a:latin typeface="UTM Avo" panose="02040603050506020204" pitchFamily="18" charset="0"/>
            </a:endParaRPr>
          </a:p>
        </p:txBody>
      </p:sp>
      <p:grpSp>
        <p:nvGrpSpPr>
          <p:cNvPr id="7" name="Group 6"/>
          <p:cNvGrpSpPr/>
          <p:nvPr/>
        </p:nvGrpSpPr>
        <p:grpSpPr>
          <a:xfrm>
            <a:off x="1652222" y="1066799"/>
            <a:ext cx="3495919" cy="3676597"/>
            <a:chOff x="1790456" y="1200150"/>
            <a:chExt cx="3219451" cy="3385840"/>
          </a:xfrm>
        </p:grpSpPr>
        <p:pic>
          <p:nvPicPr>
            <p:cNvPr id="5" name="85E5E54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8475" r="8951" b="14976"/>
            <a:stretch/>
          </p:blipFill>
          <p:spPr>
            <a:xfrm>
              <a:off x="1790456" y="1285861"/>
              <a:ext cx="3219451" cy="3300129"/>
            </a:xfrm>
            <a:prstGeom prst="rect">
              <a:avLst/>
            </a:prstGeom>
          </p:spPr>
        </p:pic>
        <p:sp>
          <p:nvSpPr>
            <p:cNvPr id="6" name="Rectangle 5"/>
            <p:cNvSpPr/>
            <p:nvPr/>
          </p:nvSpPr>
          <p:spPr>
            <a:xfrm>
              <a:off x="2295525" y="1200150"/>
              <a:ext cx="1838325" cy="304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8403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5"/>
                </p:tgtEl>
              </p:cMediaNode>
            </p:vide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B19652-A7D4-4741-8F21-223CD72736AD}"/>
              </a:ext>
            </a:extLst>
          </p:cNvPr>
          <p:cNvPicPr>
            <a:picLocks noChangeAspect="1"/>
          </p:cNvPicPr>
          <p:nvPr/>
        </p:nvPicPr>
        <p:blipFill>
          <a:blip r:embed="rId2"/>
          <a:stretch>
            <a:fillRect/>
          </a:stretch>
        </p:blipFill>
        <p:spPr>
          <a:xfrm>
            <a:off x="261495" y="2309776"/>
            <a:ext cx="6335009" cy="523948"/>
          </a:xfrm>
          <a:prstGeom prst="rect">
            <a:avLst/>
          </a:prstGeom>
        </p:spPr>
      </p:pic>
      <p:sp>
        <p:nvSpPr>
          <p:cNvPr id="4" name="TextBox 3">
            <a:extLst>
              <a:ext uri="{FF2B5EF4-FFF2-40B4-BE49-F238E27FC236}">
                <a16:creationId xmlns:a16="http://schemas.microsoft.com/office/drawing/2014/main" id="{2DD30081-CAAE-4A23-A124-1724C4A50332}"/>
              </a:ext>
            </a:extLst>
          </p:cNvPr>
          <p:cNvSpPr txBox="1"/>
          <p:nvPr/>
        </p:nvSpPr>
        <p:spPr>
          <a:xfrm>
            <a:off x="1051037" y="2522483"/>
            <a:ext cx="325821" cy="400110"/>
          </a:xfrm>
          <a:prstGeom prst="rect">
            <a:avLst/>
          </a:prstGeom>
          <a:noFill/>
        </p:spPr>
        <p:txBody>
          <a:bodyPr wrap="square" rtlCol="0">
            <a:spAutoFit/>
          </a:bodyPr>
          <a:lstStyle/>
          <a:p>
            <a:r>
              <a:rPr lang="en-US" sz="2000" dirty="0">
                <a:solidFill>
                  <a:srgbClr val="7030A0"/>
                </a:solidFill>
                <a:latin typeface="HP001 4 hàng" panose="020B0603050302020204" pitchFamily="34" charset="0"/>
              </a:rPr>
              <a:t>U</a:t>
            </a:r>
            <a:endParaRPr lang="en-GB" sz="2000" dirty="0">
              <a:solidFill>
                <a:srgbClr val="7030A0"/>
              </a:solidFill>
              <a:latin typeface="HP001 4 hàng" panose="020B0603050302020204" pitchFamily="34" charset="0"/>
            </a:endParaRPr>
          </a:p>
        </p:txBody>
      </p:sp>
      <p:sp>
        <p:nvSpPr>
          <p:cNvPr id="5" name="TextBox 4">
            <a:extLst>
              <a:ext uri="{FF2B5EF4-FFF2-40B4-BE49-F238E27FC236}">
                <a16:creationId xmlns:a16="http://schemas.microsoft.com/office/drawing/2014/main" id="{65B1B22D-67CC-4605-94BC-ACA3DE8EA0E7}"/>
              </a:ext>
            </a:extLst>
          </p:cNvPr>
          <p:cNvSpPr txBox="1"/>
          <p:nvPr/>
        </p:nvSpPr>
        <p:spPr>
          <a:xfrm>
            <a:off x="5414018" y="2529581"/>
            <a:ext cx="325821" cy="400110"/>
          </a:xfrm>
          <a:prstGeom prst="rect">
            <a:avLst/>
          </a:prstGeom>
          <a:noFill/>
        </p:spPr>
        <p:txBody>
          <a:bodyPr wrap="square" rtlCol="0">
            <a:spAutoFit/>
          </a:bodyPr>
          <a:lstStyle/>
          <a:p>
            <a:r>
              <a:rPr lang="en-US" sz="2000">
                <a:solidFill>
                  <a:srgbClr val="7030A0"/>
                </a:solidFill>
                <a:latin typeface="HP001 4 hàng" panose="020B0603050302020204" pitchFamily="34" charset="0"/>
              </a:rPr>
              <a:t>U</a:t>
            </a:r>
            <a:endParaRPr lang="en-GB" sz="2000">
              <a:solidFill>
                <a:srgbClr val="7030A0"/>
              </a:solidFill>
              <a:latin typeface="HP001 4 hàng" panose="020B0603050302020204" pitchFamily="34" charset="0"/>
            </a:endParaRPr>
          </a:p>
        </p:txBody>
      </p:sp>
      <p:sp>
        <p:nvSpPr>
          <p:cNvPr id="6" name="TextBox 5">
            <a:extLst>
              <a:ext uri="{FF2B5EF4-FFF2-40B4-BE49-F238E27FC236}">
                <a16:creationId xmlns:a16="http://schemas.microsoft.com/office/drawing/2014/main" id="{C41E4A50-1CFE-4639-A004-6E0E16663E12}"/>
              </a:ext>
            </a:extLst>
          </p:cNvPr>
          <p:cNvSpPr txBox="1"/>
          <p:nvPr/>
        </p:nvSpPr>
        <p:spPr>
          <a:xfrm>
            <a:off x="4541735" y="2517230"/>
            <a:ext cx="325821" cy="400110"/>
          </a:xfrm>
          <a:prstGeom prst="rect">
            <a:avLst/>
          </a:prstGeom>
          <a:noFill/>
        </p:spPr>
        <p:txBody>
          <a:bodyPr wrap="square" rtlCol="0">
            <a:spAutoFit/>
          </a:bodyPr>
          <a:lstStyle/>
          <a:p>
            <a:r>
              <a:rPr lang="en-US" sz="2000">
                <a:solidFill>
                  <a:srgbClr val="7030A0"/>
                </a:solidFill>
                <a:latin typeface="HP001 4 hàng" panose="020B0603050302020204" pitchFamily="34" charset="0"/>
              </a:rPr>
              <a:t>U</a:t>
            </a:r>
            <a:endParaRPr lang="en-GB" sz="2000">
              <a:solidFill>
                <a:srgbClr val="7030A0"/>
              </a:solidFill>
              <a:latin typeface="HP001 4 hàng" panose="020B0603050302020204" pitchFamily="34" charset="0"/>
            </a:endParaRPr>
          </a:p>
        </p:txBody>
      </p:sp>
      <p:sp>
        <p:nvSpPr>
          <p:cNvPr id="7" name="TextBox 6">
            <a:extLst>
              <a:ext uri="{FF2B5EF4-FFF2-40B4-BE49-F238E27FC236}">
                <a16:creationId xmlns:a16="http://schemas.microsoft.com/office/drawing/2014/main" id="{35B23CA6-8E65-4C48-93F5-131FD4AA1993}"/>
              </a:ext>
            </a:extLst>
          </p:cNvPr>
          <p:cNvSpPr txBox="1"/>
          <p:nvPr/>
        </p:nvSpPr>
        <p:spPr>
          <a:xfrm>
            <a:off x="3686421" y="2520447"/>
            <a:ext cx="325821" cy="400110"/>
          </a:xfrm>
          <a:prstGeom prst="rect">
            <a:avLst/>
          </a:prstGeom>
          <a:noFill/>
        </p:spPr>
        <p:txBody>
          <a:bodyPr wrap="square" rtlCol="0">
            <a:spAutoFit/>
          </a:bodyPr>
          <a:lstStyle/>
          <a:p>
            <a:r>
              <a:rPr lang="en-US" sz="2000">
                <a:solidFill>
                  <a:srgbClr val="7030A0"/>
                </a:solidFill>
                <a:latin typeface="HP001 4 hàng" panose="020B0603050302020204" pitchFamily="34" charset="0"/>
              </a:rPr>
              <a:t>U</a:t>
            </a:r>
            <a:endParaRPr lang="en-GB" sz="2000">
              <a:solidFill>
                <a:srgbClr val="7030A0"/>
              </a:solidFill>
              <a:latin typeface="HP001 4 hàng" panose="020B0603050302020204" pitchFamily="34" charset="0"/>
            </a:endParaRPr>
          </a:p>
        </p:txBody>
      </p:sp>
      <p:sp>
        <p:nvSpPr>
          <p:cNvPr id="8" name="TextBox 7">
            <a:extLst>
              <a:ext uri="{FF2B5EF4-FFF2-40B4-BE49-F238E27FC236}">
                <a16:creationId xmlns:a16="http://schemas.microsoft.com/office/drawing/2014/main" id="{676CF94C-D2A6-4DCC-8B9A-E722903A1128}"/>
              </a:ext>
            </a:extLst>
          </p:cNvPr>
          <p:cNvSpPr txBox="1"/>
          <p:nvPr/>
        </p:nvSpPr>
        <p:spPr>
          <a:xfrm>
            <a:off x="2791768" y="2506720"/>
            <a:ext cx="325821" cy="400110"/>
          </a:xfrm>
          <a:prstGeom prst="rect">
            <a:avLst/>
          </a:prstGeom>
          <a:noFill/>
        </p:spPr>
        <p:txBody>
          <a:bodyPr wrap="square" rtlCol="0">
            <a:spAutoFit/>
          </a:bodyPr>
          <a:lstStyle/>
          <a:p>
            <a:r>
              <a:rPr lang="en-US" sz="2000">
                <a:solidFill>
                  <a:srgbClr val="7030A0"/>
                </a:solidFill>
                <a:latin typeface="HP001 4 hàng" panose="020B0603050302020204" pitchFamily="34" charset="0"/>
              </a:rPr>
              <a:t>U</a:t>
            </a:r>
            <a:endParaRPr lang="en-GB" sz="2000">
              <a:solidFill>
                <a:srgbClr val="7030A0"/>
              </a:solidFill>
              <a:latin typeface="HP001 4 hàng" panose="020B0603050302020204" pitchFamily="34" charset="0"/>
            </a:endParaRPr>
          </a:p>
        </p:txBody>
      </p:sp>
      <p:sp>
        <p:nvSpPr>
          <p:cNvPr id="9" name="TextBox 8">
            <a:extLst>
              <a:ext uri="{FF2B5EF4-FFF2-40B4-BE49-F238E27FC236}">
                <a16:creationId xmlns:a16="http://schemas.microsoft.com/office/drawing/2014/main" id="{A1E3B798-0F73-4D92-82F7-2F09C842309A}"/>
              </a:ext>
            </a:extLst>
          </p:cNvPr>
          <p:cNvSpPr txBox="1"/>
          <p:nvPr/>
        </p:nvSpPr>
        <p:spPr>
          <a:xfrm>
            <a:off x="1918138" y="2517230"/>
            <a:ext cx="325821" cy="400110"/>
          </a:xfrm>
          <a:prstGeom prst="rect">
            <a:avLst/>
          </a:prstGeom>
          <a:noFill/>
        </p:spPr>
        <p:txBody>
          <a:bodyPr wrap="square" rtlCol="0">
            <a:spAutoFit/>
          </a:bodyPr>
          <a:lstStyle/>
          <a:p>
            <a:r>
              <a:rPr lang="en-US" sz="2000">
                <a:solidFill>
                  <a:srgbClr val="7030A0"/>
                </a:solidFill>
                <a:latin typeface="HP001 4 hàng" panose="020B0603050302020204" pitchFamily="34" charset="0"/>
              </a:rPr>
              <a:t>U</a:t>
            </a:r>
            <a:endParaRPr lang="en-GB" sz="2000">
              <a:solidFill>
                <a:srgbClr val="7030A0"/>
              </a:solidFill>
              <a:latin typeface="HP001 4 hàng" panose="020B0603050302020204" pitchFamily="34" charset="0"/>
            </a:endParaRPr>
          </a:p>
        </p:txBody>
      </p:sp>
    </p:spTree>
    <p:extLst>
      <p:ext uri="{BB962C8B-B14F-4D97-AF65-F5344CB8AC3E}">
        <p14:creationId xmlns:p14="http://schemas.microsoft.com/office/powerpoint/2010/main" val="189257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495074-CD09-4CB2-8F23-DB3380F67003}"/>
              </a:ext>
            </a:extLst>
          </p:cNvPr>
          <p:cNvSpPr txBox="1"/>
          <p:nvPr/>
        </p:nvSpPr>
        <p:spPr>
          <a:xfrm>
            <a:off x="717269" y="362531"/>
            <a:ext cx="5365827" cy="923330"/>
          </a:xfrm>
          <a:prstGeom prst="rect">
            <a:avLst/>
          </a:prstGeom>
          <a:noFill/>
        </p:spPr>
        <p:txBody>
          <a:bodyPr wrap="square" rtlCol="0">
            <a:spAutoFit/>
          </a:bodyPr>
          <a:lstStyle/>
          <a:p>
            <a:pPr algn="ctr">
              <a:lnSpc>
                <a:spcPct val="150000"/>
              </a:lnSpc>
            </a:pPr>
            <a:r>
              <a:rPr lang="en-US" sz="2400" b="1" dirty="0" err="1">
                <a:solidFill>
                  <a:schemeClr val="accent1">
                    <a:lumMod val="50000"/>
                  </a:schemeClr>
                </a:solidFill>
                <a:latin typeface="UTM Avo" panose="02040603050506020204" pitchFamily="18" charset="0"/>
              </a:rPr>
              <a:t>Viết</a:t>
            </a:r>
            <a:r>
              <a:rPr lang="en-US" sz="2400" b="1" dirty="0">
                <a:solidFill>
                  <a:schemeClr val="accent1">
                    <a:lumMod val="50000"/>
                  </a:schemeClr>
                </a:solidFill>
                <a:latin typeface="UTM Avo" panose="02040603050506020204" pitchFamily="18" charset="0"/>
              </a:rPr>
              <a:t> </a:t>
            </a:r>
            <a:r>
              <a:rPr lang="en-US" sz="2400" b="1" dirty="0" err="1">
                <a:solidFill>
                  <a:schemeClr val="accent1">
                    <a:lumMod val="50000"/>
                  </a:schemeClr>
                </a:solidFill>
                <a:latin typeface="UTM Avo" panose="02040603050506020204" pitchFamily="18" charset="0"/>
              </a:rPr>
              <a:t>chữ</a:t>
            </a:r>
            <a:r>
              <a:rPr lang="en-US" sz="2400" b="1" dirty="0">
                <a:solidFill>
                  <a:schemeClr val="accent1">
                    <a:lumMod val="50000"/>
                  </a:schemeClr>
                </a:solidFill>
                <a:latin typeface="UTM Avo" panose="02040603050506020204" pitchFamily="18" charset="0"/>
              </a:rPr>
              <a:t> </a:t>
            </a:r>
            <a:r>
              <a:rPr lang="en-US" sz="2400" b="1" dirty="0" err="1">
                <a:solidFill>
                  <a:schemeClr val="accent1">
                    <a:lumMod val="50000"/>
                  </a:schemeClr>
                </a:solidFill>
                <a:latin typeface="UTM Avo" panose="02040603050506020204" pitchFamily="18" charset="0"/>
              </a:rPr>
              <a:t>hoa</a:t>
            </a:r>
            <a:r>
              <a:rPr lang="en-US" sz="2400" b="1" dirty="0">
                <a:solidFill>
                  <a:schemeClr val="accent1">
                    <a:lumMod val="50000"/>
                  </a:schemeClr>
                </a:solidFill>
                <a:latin typeface="UTM Avo" panose="02040603050506020204" pitchFamily="18" charset="0"/>
              </a:rPr>
              <a:t> </a:t>
            </a:r>
            <a:r>
              <a:rPr lang="en-US" sz="3600" dirty="0">
                <a:solidFill>
                  <a:schemeClr val="accent1">
                    <a:lumMod val="50000"/>
                  </a:schemeClr>
                </a:solidFill>
                <a:latin typeface="HP001 5 hàng" panose="020B0603050302020204" pitchFamily="34" charset="0"/>
              </a:rPr>
              <a:t>Ư </a:t>
            </a:r>
            <a:r>
              <a:rPr lang="en-US" sz="2400" dirty="0">
                <a:solidFill>
                  <a:schemeClr val="accent1">
                    <a:lumMod val="50000"/>
                  </a:schemeClr>
                </a:solidFill>
                <a:latin typeface="UTM Avo" panose="02040603050506020204" pitchFamily="18" charset="0"/>
              </a:rPr>
              <a:t>(</a:t>
            </a:r>
            <a:r>
              <a:rPr lang="en-US" sz="2400" dirty="0" err="1">
                <a:solidFill>
                  <a:schemeClr val="accent1">
                    <a:lumMod val="50000"/>
                  </a:schemeClr>
                </a:solidFill>
                <a:latin typeface="UTM Avo" panose="02040603050506020204" pitchFamily="18" charset="0"/>
              </a:rPr>
              <a:t>Cỡ</a:t>
            </a:r>
            <a:r>
              <a:rPr lang="en-US" sz="2400" dirty="0">
                <a:solidFill>
                  <a:schemeClr val="accent1">
                    <a:lumMod val="50000"/>
                  </a:schemeClr>
                </a:solidFill>
                <a:latin typeface="UTM Avo" panose="02040603050506020204" pitchFamily="18" charset="0"/>
              </a:rPr>
              <a:t> </a:t>
            </a:r>
            <a:r>
              <a:rPr lang="en-US" sz="2400" dirty="0" err="1">
                <a:solidFill>
                  <a:schemeClr val="accent1">
                    <a:lumMod val="50000"/>
                  </a:schemeClr>
                </a:solidFill>
                <a:latin typeface="UTM Avo" panose="02040603050506020204" pitchFamily="18" charset="0"/>
              </a:rPr>
              <a:t>vừa</a:t>
            </a:r>
            <a:r>
              <a:rPr lang="en-US" sz="2400" dirty="0">
                <a:solidFill>
                  <a:schemeClr val="accent1">
                    <a:lumMod val="50000"/>
                  </a:schemeClr>
                </a:solidFill>
                <a:latin typeface="UTM Avo" panose="02040603050506020204" pitchFamily="18" charset="0"/>
              </a:rPr>
              <a:t>)</a:t>
            </a:r>
            <a:endParaRPr lang="en-US" sz="1600" b="1" dirty="0">
              <a:solidFill>
                <a:schemeClr val="accent1">
                  <a:lumMod val="50000"/>
                </a:schemeClr>
              </a:solidFill>
              <a:latin typeface="UTM Avo" panose="02040603050506020204" pitchFamily="18" charset="0"/>
            </a:endParaRPr>
          </a:p>
        </p:txBody>
      </p:sp>
      <p:pic>
        <p:nvPicPr>
          <p:cNvPr id="4" name="videoplaybac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bright="-20000" contrast="40000"/>
          </a:blip>
          <a:stretch>
            <a:fillRect/>
          </a:stretch>
        </p:blipFill>
        <p:spPr>
          <a:xfrm>
            <a:off x="1125815" y="1514474"/>
            <a:ext cx="4760636" cy="2638425"/>
          </a:xfrm>
          <a:prstGeom prst="rect">
            <a:avLst/>
          </a:prstGeom>
        </p:spPr>
      </p:pic>
    </p:spTree>
    <p:extLst>
      <p:ext uri="{BB962C8B-B14F-4D97-AF65-F5344CB8AC3E}">
        <p14:creationId xmlns:p14="http://schemas.microsoft.com/office/powerpoint/2010/main" val="77517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2" grpId="0"/>
    </p:bldLst>
  </p:timing>
</p:sld>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806</TotalTime>
  <Words>1007</Words>
  <Application>Microsoft Office PowerPoint</Application>
  <PresentationFormat>Custom</PresentationFormat>
  <Paragraphs>88</Paragraphs>
  <Slides>26</Slides>
  <Notes>0</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HP001 4 hàng</vt:lpstr>
      <vt:lpstr>Kalam</vt:lpstr>
      <vt:lpstr>UTM Cookies</vt:lpstr>
      <vt:lpstr>Montserrat</vt:lpstr>
      <vt:lpstr>UTM Avo</vt:lpstr>
      <vt:lpstr>Arial</vt:lpstr>
      <vt:lpstr>HP001 5 hàng</vt:lpstr>
      <vt:lpstr>Times New Roman</vt:lpstr>
      <vt:lpstr>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Admin</cp:lastModifiedBy>
  <cp:revision>87</cp:revision>
  <dcterms:modified xsi:type="dcterms:W3CDTF">2022-02-18T05:48:34Z</dcterms:modified>
</cp:coreProperties>
</file>