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405" r:id="rId3"/>
    <p:sldId id="302" r:id="rId4"/>
    <p:sldId id="292" r:id="rId5"/>
    <p:sldId id="425" r:id="rId6"/>
    <p:sldId id="426" r:id="rId7"/>
    <p:sldId id="334" r:id="rId8"/>
    <p:sldId id="369" r:id="rId9"/>
    <p:sldId id="355" r:id="rId10"/>
    <p:sldId id="411" r:id="rId11"/>
    <p:sldId id="427" r:id="rId12"/>
    <p:sldId id="428" r:id="rId13"/>
    <p:sldId id="429" r:id="rId14"/>
    <p:sldId id="430" r:id="rId15"/>
    <p:sldId id="431" r:id="rId16"/>
    <p:sldId id="417" r:id="rId17"/>
    <p:sldId id="418" r:id="rId18"/>
    <p:sldId id="419" r:id="rId19"/>
    <p:sldId id="420" r:id="rId20"/>
    <p:sldId id="336" r:id="rId21"/>
    <p:sldId id="432" r:id="rId22"/>
    <p:sldId id="422" r:id="rId23"/>
    <p:sldId id="433" r:id="rId24"/>
    <p:sldId id="315" r:id="rId25"/>
    <p:sldId id="436" r:id="rId26"/>
    <p:sldId id="437" r:id="rId27"/>
    <p:sldId id="331" r:id="rId28"/>
    <p:sldId id="295" r:id="rId29"/>
    <p:sldId id="329" r:id="rId30"/>
    <p:sldId id="3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18B"/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6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432" y="53"/>
      </p:cViewPr>
      <p:guideLst>
        <p:guide orient="horz" pos="816"/>
        <p:guide pos="325"/>
        <p:guide pos="73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6: CLOTHES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s/asociaci%C3%B3n-comunidad-grupo-reuni%C3%B3n-152746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4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36" y="1998082"/>
            <a:ext cx="9972675" cy="2314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428625"/>
            <a:ext cx="3333750" cy="828675"/>
          </a:xfrm>
          <a:prstGeom prst="rect">
            <a:avLst/>
          </a:prstGeom>
        </p:spPr>
      </p:pic>
      <p:pic>
        <p:nvPicPr>
          <p:cNvPr id="2" name="CD3-TRACK 10">
            <a:hlinkClick r:id="" action="ppaction://media"/>
            <a:extLst>
              <a:ext uri="{FF2B5EF4-FFF2-40B4-BE49-F238E27FC236}">
                <a16:creationId xmlns:a16="http://schemas.microsoft.com/office/drawing/2014/main" id="{CCFB1D1A-66F7-1DA1-3133-C5670F864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3847" y="769937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9B9980-D172-48A4-8666-D69CEF86B346}"/>
              </a:ext>
            </a:extLst>
          </p:cNvPr>
          <p:cNvSpPr/>
          <p:nvPr/>
        </p:nvSpPr>
        <p:spPr>
          <a:xfrm>
            <a:off x="7020233" y="769937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94FDF-1928-9B7A-A2DA-C56D55E4425B}"/>
              </a:ext>
            </a:extLst>
          </p:cNvPr>
          <p:cNvSpPr txBox="1"/>
          <p:nvPr/>
        </p:nvSpPr>
        <p:spPr>
          <a:xfrm>
            <a:off x="4663147" y="2579291"/>
            <a:ext cx="34910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jacket        jeans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138282" y="1879322"/>
            <a:ext cx="3245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C6D69-99C9-1B6E-EE4B-8931EECBB1C5}"/>
              </a:ext>
            </a:extLst>
          </p:cNvPr>
          <p:cNvSpPr txBox="1"/>
          <p:nvPr/>
        </p:nvSpPr>
        <p:spPr>
          <a:xfrm>
            <a:off x="1417968" y="3225623"/>
            <a:ext cx="3245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4A0C2B-0665-8C1B-B383-7277BD84947D}"/>
              </a:ext>
            </a:extLst>
          </p:cNvPr>
          <p:cNvSpPr txBox="1"/>
          <p:nvPr/>
        </p:nvSpPr>
        <p:spPr>
          <a:xfrm>
            <a:off x="8598707" y="3903760"/>
            <a:ext cx="3245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DCDCF1-74EC-CAB2-2BA9-96D39C77D7C2}"/>
              </a:ext>
            </a:extLst>
          </p:cNvPr>
          <p:cNvSpPr txBox="1"/>
          <p:nvPr/>
        </p:nvSpPr>
        <p:spPr>
          <a:xfrm>
            <a:off x="8431544" y="2902457"/>
            <a:ext cx="3245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4505AB-9D6B-C446-76B6-96774939A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107" y="564719"/>
            <a:ext cx="2129406" cy="17046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F65F63-DB0A-EDC0-02B3-E3D2E00D34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4985" y="3311956"/>
            <a:ext cx="2245248" cy="24762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1146175"/>
            <a:ext cx="5162550" cy="5353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047668"/>
            <a:ext cx="4294187" cy="5353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" y="314243"/>
            <a:ext cx="5210175" cy="733425"/>
          </a:xfrm>
          <a:prstGeom prst="rect">
            <a:avLst/>
          </a:prstGeom>
        </p:spPr>
      </p:pic>
      <p:pic>
        <p:nvPicPr>
          <p:cNvPr id="5" name="CD3-TRACK 11">
            <a:hlinkClick r:id="" action="ppaction://media"/>
            <a:extLst>
              <a:ext uri="{FF2B5EF4-FFF2-40B4-BE49-F238E27FC236}">
                <a16:creationId xmlns:a16="http://schemas.microsoft.com/office/drawing/2014/main" id="{5F161F19-B31D-492E-1638-12BF9DEC9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A304A-F36D-A712-34C4-D58EE9471908}"/>
              </a:ext>
            </a:extLst>
          </p:cNvPr>
          <p:cNvSpPr/>
          <p:nvPr/>
        </p:nvSpPr>
        <p:spPr>
          <a:xfrm>
            <a:off x="5565206" y="3080517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C0E96-35E9-7EAD-871E-48E24019CC67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5462776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" y="371475"/>
            <a:ext cx="524827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00" y="2603500"/>
            <a:ext cx="2616200" cy="2591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515" y="2545644"/>
            <a:ext cx="2842014" cy="295028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920999" y="2985734"/>
            <a:ext cx="4663281" cy="1169706"/>
          </a:xfrm>
          <a:prstGeom prst="wedgeRoundRectCallout">
            <a:avLst>
              <a:gd name="adj1" fmla="val -56181"/>
              <a:gd name="adj2" fmla="val 8957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 can’t see you. What are you wearing, Lucy?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146800" y="1524000"/>
            <a:ext cx="4876800" cy="1079500"/>
          </a:xfrm>
          <a:prstGeom prst="wedgeRoundRectCallout">
            <a:avLst>
              <a:gd name="adj1" fmla="val 49612"/>
              <a:gd name="adj2" fmla="val 9502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Hello, Grandma! We’re at the train station now.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168900" y="4603750"/>
            <a:ext cx="4876800" cy="1079500"/>
          </a:xfrm>
          <a:prstGeom prst="wedgeRoundRectCallout">
            <a:avLst>
              <a:gd name="adj1" fmla="val 44664"/>
              <a:gd name="adj2" fmla="val -7673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I’m wearing a yellow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(1) _______.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75500" y="5143500"/>
            <a:ext cx="1346200" cy="5397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jacket</a:t>
            </a:r>
          </a:p>
        </p:txBody>
      </p:sp>
      <p:pic>
        <p:nvPicPr>
          <p:cNvPr id="9" name="CD3-TRACK 12 (1)">
            <a:hlinkClick r:id="" action="ppaction://media"/>
            <a:extLst>
              <a:ext uri="{FF2B5EF4-FFF2-40B4-BE49-F238E27FC236}">
                <a16:creationId xmlns:a16="http://schemas.microsoft.com/office/drawing/2014/main" id="{D4406FEC-6D4E-7D81-2B87-7A87426A4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6918" y="518679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A561F0-F9C3-CCEB-32BE-8057C5C398D8}"/>
              </a:ext>
            </a:extLst>
          </p:cNvPr>
          <p:cNvSpPr/>
          <p:nvPr/>
        </p:nvSpPr>
        <p:spPr>
          <a:xfrm>
            <a:off x="6785732" y="438148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099EC-D375-7E16-A4D2-8AA55C8DAE62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6276695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" y="371475"/>
            <a:ext cx="524827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00" y="2173905"/>
            <a:ext cx="2616200" cy="2591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515" y="2545644"/>
            <a:ext cx="2842014" cy="295028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964234" y="1681315"/>
            <a:ext cx="5462012" cy="1230159"/>
          </a:xfrm>
          <a:prstGeom prst="wedgeRoundRectCallout">
            <a:avLst>
              <a:gd name="adj1" fmla="val -56181"/>
              <a:gd name="adj2" fmla="val 8957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No, I still can’t see you. What else are you wearing?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066162" y="4763243"/>
            <a:ext cx="5882260" cy="865559"/>
          </a:xfrm>
          <a:prstGeom prst="wedgeRoundRectCallout">
            <a:avLst>
              <a:gd name="adj1" fmla="val 48302"/>
              <a:gd name="adj2" fmla="val -11719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I’m wearing blue (2) _______.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5591" y="4763244"/>
            <a:ext cx="1573179" cy="539750"/>
          </a:xfrm>
          <a:prstGeom prst="roundRect">
            <a:avLst>
              <a:gd name="adj" fmla="val 2116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jeans</a:t>
            </a:r>
          </a:p>
        </p:txBody>
      </p:sp>
      <p:pic>
        <p:nvPicPr>
          <p:cNvPr id="7" name="CD3-TRACK 12 (2)">
            <a:hlinkClick r:id="" action="ppaction://media"/>
            <a:extLst>
              <a:ext uri="{FF2B5EF4-FFF2-40B4-BE49-F238E27FC236}">
                <a16:creationId xmlns:a16="http://schemas.microsoft.com/office/drawing/2014/main" id="{0EE09133-C54C-C84D-D736-E272A29B2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4740" y="731837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11FB38-49EF-4A81-61EB-018A97D233A5}"/>
              </a:ext>
            </a:extLst>
          </p:cNvPr>
          <p:cNvSpPr/>
          <p:nvPr/>
        </p:nvSpPr>
        <p:spPr>
          <a:xfrm>
            <a:off x="9227767" y="691892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E833F-F509-21A9-C6FC-70F0C6625652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0724746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" y="371475"/>
            <a:ext cx="524827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00" y="2603500"/>
            <a:ext cx="2616200" cy="2591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515" y="2545644"/>
            <a:ext cx="2842014" cy="295028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921000" y="2985734"/>
            <a:ext cx="4419600" cy="1035050"/>
          </a:xfrm>
          <a:prstGeom prst="wedgeRoundRectCallout">
            <a:avLst>
              <a:gd name="adj1" fmla="val -56181"/>
              <a:gd name="adj2" fmla="val 8957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I’m wearing a blue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 (3) _______.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59166" y="1524000"/>
            <a:ext cx="4564434" cy="1079500"/>
          </a:xfrm>
          <a:prstGeom prst="wedgeRoundRectCallout">
            <a:avLst>
              <a:gd name="adj1" fmla="val 49612"/>
              <a:gd name="adj2" fmla="val 9502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What are you wearing, Grandma?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49800" y="3429000"/>
            <a:ext cx="1346200" cy="5397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skirt</a:t>
            </a:r>
          </a:p>
        </p:txBody>
      </p:sp>
      <p:pic>
        <p:nvPicPr>
          <p:cNvPr id="8" name="CD3-TRACK 12 (3)">
            <a:hlinkClick r:id="" action="ppaction://media"/>
            <a:extLst>
              <a:ext uri="{FF2B5EF4-FFF2-40B4-BE49-F238E27FC236}">
                <a16:creationId xmlns:a16="http://schemas.microsoft.com/office/drawing/2014/main" id="{86B88732-2DD3-6458-6766-1F384171C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2505" y="632280"/>
            <a:ext cx="487363" cy="487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A05FF2-E88F-4999-EC03-707B7DCAAEC5}"/>
              </a:ext>
            </a:extLst>
          </p:cNvPr>
          <p:cNvSpPr/>
          <p:nvPr/>
        </p:nvSpPr>
        <p:spPr>
          <a:xfrm>
            <a:off x="7509868" y="334263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00E18-C71C-8A24-24B9-CE64DD31EBC2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7866237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" y="371475"/>
            <a:ext cx="524827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466" y="1068323"/>
            <a:ext cx="2616200" cy="2591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042" y="1953859"/>
            <a:ext cx="2842014" cy="295028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459409" y="2393950"/>
            <a:ext cx="5918332" cy="836886"/>
          </a:xfrm>
          <a:prstGeom prst="wedgeRoundRectCallout">
            <a:avLst>
              <a:gd name="adj1" fmla="val -56838"/>
              <a:gd name="adj2" fmla="val 11980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He’s wearing red (4) _______.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149723" y="1149147"/>
            <a:ext cx="5389191" cy="755245"/>
          </a:xfrm>
          <a:prstGeom prst="wedgeRoundRectCallout">
            <a:avLst>
              <a:gd name="adj1" fmla="val 52861"/>
              <a:gd name="adj2" fmla="val 13366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What’s Grandpa wearing?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47749" y="2412189"/>
            <a:ext cx="1346200" cy="5397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boots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631720" y="3774267"/>
            <a:ext cx="2311692" cy="237565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149723" y="3740895"/>
            <a:ext cx="5481997" cy="774301"/>
          </a:xfrm>
          <a:prstGeom prst="wedgeRoundRectCallout">
            <a:avLst>
              <a:gd name="adj1" fmla="val 51644"/>
              <a:gd name="adj2" fmla="val 103527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It’s OK, I see you, Lucy! Jill!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208003" y="5067339"/>
            <a:ext cx="5340661" cy="754510"/>
          </a:xfrm>
          <a:prstGeom prst="wedgeRoundRectCallout">
            <a:avLst>
              <a:gd name="adj1" fmla="val -53945"/>
              <a:gd name="adj2" fmla="val -13080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No! Dan! Come back here!</a:t>
            </a:r>
          </a:p>
        </p:txBody>
      </p:sp>
      <p:pic>
        <p:nvPicPr>
          <p:cNvPr id="11" name="CD3-TRACK 12 (4)">
            <a:hlinkClick r:id="" action="ppaction://media"/>
            <a:extLst>
              <a:ext uri="{FF2B5EF4-FFF2-40B4-BE49-F238E27FC236}">
                <a16:creationId xmlns:a16="http://schemas.microsoft.com/office/drawing/2014/main" id="{50368E92-755F-D850-4C22-F8D36BB68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8914" y="516180"/>
            <a:ext cx="487363" cy="4873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93FF35-EF2E-E132-246D-732AF332889B}"/>
              </a:ext>
            </a:extLst>
          </p:cNvPr>
          <p:cNvSpPr/>
          <p:nvPr/>
        </p:nvSpPr>
        <p:spPr>
          <a:xfrm>
            <a:off x="9252595" y="371475"/>
            <a:ext cx="1060000" cy="672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FBB05-F7AC-F392-F672-08C5395C802C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3319091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1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60785D-B7C0-B89B-EF72-0FE00EDF4F02}"/>
              </a:ext>
            </a:extLst>
          </p:cNvPr>
          <p:cNvSpPr txBox="1"/>
          <p:nvPr/>
        </p:nvSpPr>
        <p:spPr>
          <a:xfrm>
            <a:off x="2084452" y="1597391"/>
            <a:ext cx="64499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Lucy:</a:t>
            </a:r>
            <a:r>
              <a:rPr lang="en-US" sz="3600" dirty="0">
                <a:solidFill>
                  <a:srgbClr val="002060"/>
                </a:solidFill>
              </a:rPr>
              <a:t> Hello, Grandma! </a:t>
            </a:r>
          </a:p>
          <a:p>
            <a:r>
              <a:rPr lang="en-US" sz="3600" dirty="0">
                <a:solidFill>
                  <a:srgbClr val="002060"/>
                </a:solidFill>
              </a:rPr>
              <a:t>We’re at the train station now.</a:t>
            </a:r>
          </a:p>
          <a:p>
            <a:r>
              <a:rPr lang="en-US" sz="3600" dirty="0">
                <a:solidFill>
                  <a:srgbClr val="FFC000"/>
                </a:solidFill>
              </a:rPr>
              <a:t>Grandma: </a:t>
            </a:r>
            <a:r>
              <a:rPr lang="en-US" sz="3600" dirty="0">
                <a:solidFill>
                  <a:srgbClr val="002060"/>
                </a:solidFill>
              </a:rPr>
              <a:t>I can’t see you. </a:t>
            </a:r>
          </a:p>
          <a:p>
            <a:r>
              <a:rPr lang="en-US" sz="3600" dirty="0">
                <a:solidFill>
                  <a:srgbClr val="002060"/>
                </a:solidFill>
              </a:rPr>
              <a:t>What are you wearing, Lucy?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Lucy:</a:t>
            </a:r>
            <a:r>
              <a:rPr lang="en-US" sz="3600" dirty="0">
                <a:solidFill>
                  <a:srgbClr val="002060"/>
                </a:solidFill>
              </a:rPr>
              <a:t> I’m wearing a yellow jacket.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00137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1A13FA-BCBE-EE38-2678-DE2A6950F22D}"/>
              </a:ext>
            </a:extLst>
          </p:cNvPr>
          <p:cNvSpPr txBox="1"/>
          <p:nvPr/>
        </p:nvSpPr>
        <p:spPr>
          <a:xfrm>
            <a:off x="2260449" y="2274838"/>
            <a:ext cx="92101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Grandma: </a:t>
            </a:r>
            <a:r>
              <a:rPr lang="en-US" sz="3600" dirty="0">
                <a:solidFill>
                  <a:srgbClr val="002060"/>
                </a:solidFill>
              </a:rPr>
              <a:t>No, I still can’t see you.</a:t>
            </a:r>
          </a:p>
          <a:p>
            <a:r>
              <a:rPr lang="en-US" sz="3600" dirty="0">
                <a:solidFill>
                  <a:srgbClr val="002060"/>
                </a:solidFill>
              </a:rPr>
              <a:t>What else are you wearing?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Lucy: </a:t>
            </a:r>
            <a:r>
              <a:rPr lang="en-US" sz="3600" dirty="0">
                <a:solidFill>
                  <a:srgbClr val="002060"/>
                </a:solidFill>
              </a:rPr>
              <a:t>I’m wearing blue jeans.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33241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478C0-DA7E-8EF0-5CD2-CEFACC518060}"/>
              </a:ext>
            </a:extLst>
          </p:cNvPr>
          <p:cNvSpPr txBox="1"/>
          <p:nvPr/>
        </p:nvSpPr>
        <p:spPr>
          <a:xfrm>
            <a:off x="1671497" y="2551837"/>
            <a:ext cx="82689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Grandma:</a:t>
            </a:r>
            <a:r>
              <a:rPr lang="en-US" sz="3600" dirty="0">
                <a:solidFill>
                  <a:srgbClr val="002060"/>
                </a:solidFill>
              </a:rPr>
              <a:t> I’m wearing a blue skirt.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Lucy:</a:t>
            </a:r>
            <a:r>
              <a:rPr lang="en-US" sz="3600" dirty="0">
                <a:solidFill>
                  <a:srgbClr val="002060"/>
                </a:solidFill>
              </a:rPr>
              <a:t> What are you wearing, Grandma?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18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74844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033BE-A08B-5F1C-1C8D-CD82990BF2A6}"/>
              </a:ext>
            </a:extLst>
          </p:cNvPr>
          <p:cNvSpPr txBox="1"/>
          <p:nvPr/>
        </p:nvSpPr>
        <p:spPr>
          <a:xfrm>
            <a:off x="2022842" y="1971017"/>
            <a:ext cx="75046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Lucy:</a:t>
            </a:r>
            <a:r>
              <a:rPr lang="en-US" sz="3600" dirty="0">
                <a:solidFill>
                  <a:srgbClr val="002060"/>
                </a:solidFill>
              </a:rPr>
              <a:t> What’s Grandpa wearing?</a:t>
            </a:r>
          </a:p>
          <a:p>
            <a:r>
              <a:rPr lang="en-US" sz="3600" dirty="0">
                <a:solidFill>
                  <a:srgbClr val="FFC000"/>
                </a:solidFill>
              </a:rPr>
              <a:t>Grandma:</a:t>
            </a:r>
            <a:r>
              <a:rPr lang="en-US" sz="3600" dirty="0">
                <a:solidFill>
                  <a:srgbClr val="002060"/>
                </a:solidFill>
              </a:rPr>
              <a:t> He’s wearing red boots.</a:t>
            </a:r>
          </a:p>
          <a:p>
            <a:r>
              <a:rPr lang="en-US" sz="3600" dirty="0">
                <a:solidFill>
                  <a:srgbClr val="00B050"/>
                </a:solidFill>
              </a:rPr>
              <a:t>Grandpa: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2060"/>
                </a:solidFill>
              </a:rPr>
              <a:t>It’s OK, I see you, Lucy! Jill!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dirty="0">
                <a:solidFill>
                  <a:srgbClr val="FFC000"/>
                </a:solidFill>
              </a:rPr>
              <a:t>Grandma:</a:t>
            </a:r>
            <a:r>
              <a:rPr lang="en-US" sz="3600" dirty="0">
                <a:solidFill>
                  <a:srgbClr val="002060"/>
                </a:solidFill>
              </a:rPr>
              <a:t> No! Dan! Come back here!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18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406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96725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8297" y="308065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225725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78297" y="82605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826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0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91252"/>
            <a:ext cx="9149080" cy="609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174" y="3571240"/>
            <a:ext cx="3221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p. 61</a:t>
            </a: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950"/>
            <a:ext cx="8201025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243" y="1257300"/>
            <a:ext cx="9258807" cy="5040550"/>
          </a:xfrm>
          <a:prstGeom prst="rect">
            <a:avLst/>
          </a:prstGeom>
        </p:spPr>
      </p:pic>
      <p:pic>
        <p:nvPicPr>
          <p:cNvPr id="7" name="Picture 14" descr="Đánh dấu X dấu chéo, sai, đồ thị, Đánh dấu png | PNGEgg">
            <a:extLst>
              <a:ext uri="{FF2B5EF4-FFF2-40B4-BE49-F238E27FC236}">
                <a16:creationId xmlns:a16="http://schemas.microsoft.com/office/drawing/2014/main" id="{03085D90-582F-A329-5D69-E2A0DFCD8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27" y="3787407"/>
            <a:ext cx="432825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Picture 6" descr="https://phongthuyxanh.vn/wp-content/uploads/d%E1%BA%A5u-t%C3%ADch.png">
            <a:extLst>
              <a:ext uri="{FF2B5EF4-FFF2-40B4-BE49-F238E27FC236}">
                <a16:creationId xmlns:a16="http://schemas.microsoft.com/office/drawing/2014/main" id="{7EFF725F-698A-72F6-C61F-05164EBE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774" y="5223022"/>
            <a:ext cx="520929" cy="5209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" name="TRACK 33">
            <a:hlinkClick r:id="" action="ppaction://media"/>
            <a:extLst>
              <a:ext uri="{FF2B5EF4-FFF2-40B4-BE49-F238E27FC236}">
                <a16:creationId xmlns:a16="http://schemas.microsoft.com/office/drawing/2014/main" id="{1D04A5F5-0E4E-E783-A066-B874BD7CC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08128" y="657635"/>
            <a:ext cx="487363" cy="487363"/>
          </a:xfrm>
          <a:prstGeom prst="rect">
            <a:avLst/>
          </a:prstGeom>
        </p:spPr>
      </p:pic>
      <p:pic>
        <p:nvPicPr>
          <p:cNvPr id="9" name="Picture 14" descr="Đánh dấu X dấu chéo, sai, đồ thị, Đánh dấu png | PNGEgg">
            <a:extLst>
              <a:ext uri="{FF2B5EF4-FFF2-40B4-BE49-F238E27FC236}">
                <a16:creationId xmlns:a16="http://schemas.microsoft.com/office/drawing/2014/main" id="{D8BEC6C5-E55A-4691-4EB8-6C1202E0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25" y="4570857"/>
            <a:ext cx="432825" cy="322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CB6AB7-825E-9B40-7B6E-3A1E04FE4D45}"/>
              </a:ext>
            </a:extLst>
          </p:cNvPr>
          <p:cNvSpPr/>
          <p:nvPr/>
        </p:nvSpPr>
        <p:spPr>
          <a:xfrm>
            <a:off x="8784537" y="657635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398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"/>
            <a:ext cx="4667250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300"/>
            <a:ext cx="6029325" cy="4295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5" y="1259323"/>
            <a:ext cx="6029325" cy="43624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043986" y="4780333"/>
            <a:ext cx="3148013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 yellow jacket</a:t>
            </a:r>
          </a:p>
        </p:txBody>
      </p:sp>
    </p:spTree>
    <p:extLst>
      <p:ext uri="{BB962C8B-B14F-4D97-AF65-F5344CB8AC3E}">
        <p14:creationId xmlns:p14="http://schemas.microsoft.com/office/powerpoint/2010/main" val="3528941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"/>
            <a:ext cx="4667250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686"/>
            <a:ext cx="5876925" cy="40957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86645" y="4371771"/>
            <a:ext cx="271780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you wearing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38462" y="5199636"/>
            <a:ext cx="271780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blue jeans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455" y="1626141"/>
            <a:ext cx="6000750" cy="4267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712087" y="4371771"/>
            <a:ext cx="4805462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are you wearing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12086" y="5207541"/>
            <a:ext cx="5022714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I’m wearing black boots</a:t>
            </a:r>
          </a:p>
        </p:txBody>
      </p:sp>
    </p:spTree>
    <p:extLst>
      <p:ext uri="{BB962C8B-B14F-4D97-AF65-F5344CB8AC3E}">
        <p14:creationId xmlns:p14="http://schemas.microsoft.com/office/powerpoint/2010/main" val="7112542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1020881" y="303925"/>
            <a:ext cx="5238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Chain Spelling Activity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82583" y="2223259"/>
            <a:ext cx="6273244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Students have to spell it out, letter by letter.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82174" y="1130938"/>
            <a:ext cx="6282341" cy="953196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The students stand up and you say a word (</a:t>
            </a:r>
            <a:r>
              <a:rPr lang="en-US" sz="3200" dirty="0">
                <a:solidFill>
                  <a:srgbClr val="FF0000"/>
                </a:solidFill>
              </a:rPr>
              <a:t>Jacket</a:t>
            </a:r>
            <a:r>
              <a:rPr lang="en-US" sz="3200" dirty="0"/>
              <a:t>).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83975" y="3494822"/>
            <a:ext cx="6242179" cy="1534378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If someone misses a letter, they sit down and are out of the game.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63F031-7B1E-FB2B-9A03-091E8F03EC90}"/>
              </a:ext>
            </a:extLst>
          </p:cNvPr>
          <p:cNvSpPr/>
          <p:nvPr/>
        </p:nvSpPr>
        <p:spPr>
          <a:xfrm>
            <a:off x="82174" y="5153361"/>
            <a:ext cx="6282341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The last person left standing is the winner.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7FFFA-1815-834F-A1ED-D84B9DBCA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61513" y="118676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50" y="1751893"/>
            <a:ext cx="9607059" cy="4254397"/>
          </a:xfrm>
          <a:prstGeom prst="rect">
            <a:avLst/>
          </a:prstGeom>
        </p:spPr>
      </p:pic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2230721" y="591624"/>
            <a:ext cx="858345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</p:spTree>
    <p:extLst>
      <p:ext uri="{BB962C8B-B14F-4D97-AF65-F5344CB8AC3E}">
        <p14:creationId xmlns:p14="http://schemas.microsoft.com/office/powerpoint/2010/main" val="3526651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23"/>
            <a:ext cx="9088864" cy="61969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jacket, jeans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/</a:t>
            </a:r>
            <a:r>
              <a:rPr lang="en-US" sz="3600" i="1" dirty="0" err="1">
                <a:solidFill>
                  <a:srgbClr val="FF0000"/>
                </a:solidFill>
              </a:rPr>
              <a:t>dʒ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2092292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you wearing?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- I’m wearing blue jeans.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you wearing?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- I’m wearing a red jacket.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66668" y="2984010"/>
            <a:ext cx="2667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61454" y="3015622"/>
            <a:ext cx="2667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595" y="445633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07E12-C40A-8AA5-1643-2BDFFB7C2028}"/>
              </a:ext>
            </a:extLst>
          </p:cNvPr>
          <p:cNvSpPr/>
          <p:nvPr/>
        </p:nvSpPr>
        <p:spPr>
          <a:xfrm>
            <a:off x="130627" y="1285458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</a:t>
            </a:r>
            <a:r>
              <a:rPr lang="en-US" sz="3600" i="1">
                <a:solidFill>
                  <a:srgbClr val="0070C0"/>
                </a:solidFill>
              </a:rPr>
              <a:t>and structure,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61).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061" y="970986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399" y="2000904"/>
            <a:ext cx="1083283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 /</a:t>
            </a:r>
            <a:r>
              <a:rPr lang="en-US" sz="3600" i="1" dirty="0" err="1">
                <a:solidFill>
                  <a:srgbClr val="0070C0"/>
                </a:solidFill>
              </a:rPr>
              <a:t>dʒ</a:t>
            </a:r>
            <a:r>
              <a:rPr lang="en-US" sz="3600" dirty="0">
                <a:solidFill>
                  <a:srgbClr val="FF0000"/>
                </a:solidFill>
              </a:rPr>
              <a:t>/ and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talk about what they are wearing.</a:t>
            </a:r>
          </a:p>
          <a:p>
            <a:endParaRPr lang="en-US" sz="2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jacket, jeans.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are you wearing?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I’m wearing blue jeans./I’m wearing a red jacket.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04881" y="4568465"/>
            <a:ext cx="2667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28954" y="4568465"/>
            <a:ext cx="2667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63682"/>
            <a:ext cx="8991600" cy="6130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9155219" y="3832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06408" y="44696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-64981" y="36797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4446" y="23097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-13792" y="44544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9" y="197329"/>
            <a:ext cx="2435810" cy="18888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24" y="2309727"/>
            <a:ext cx="2410169" cy="18802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8" y="4501187"/>
            <a:ext cx="2521277" cy="1940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1314" y="459004"/>
            <a:ext cx="2375983" cy="1940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868" y="4361354"/>
            <a:ext cx="2256329" cy="19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652468"/>
            <a:ext cx="2074572" cy="1608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6" y="3850079"/>
            <a:ext cx="2052734" cy="1601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857" y="1634950"/>
            <a:ext cx="2147363" cy="1652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510" y="1652468"/>
            <a:ext cx="2023617" cy="1652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517" y="1735586"/>
            <a:ext cx="1921709" cy="1637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822" y="4067712"/>
            <a:ext cx="2074572" cy="1608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510" y="3835401"/>
            <a:ext cx="2052734" cy="160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318" y="3850079"/>
            <a:ext cx="2147363" cy="1652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978" y="1926129"/>
            <a:ext cx="2023617" cy="1652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259" y="4016758"/>
            <a:ext cx="1921709" cy="1637820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411140" y="1597893"/>
            <a:ext cx="1941467" cy="16123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13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035980" y="2817530"/>
            <a:ext cx="367462" cy="378597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2669045" y="1617253"/>
            <a:ext cx="1995545" cy="17081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15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4293775" y="2873430"/>
            <a:ext cx="367060" cy="378182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5007762" y="1634950"/>
            <a:ext cx="2045333" cy="1736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17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6671428" y="2965452"/>
            <a:ext cx="376218" cy="384373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7104582" y="1607658"/>
            <a:ext cx="2033896" cy="18213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19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8545208" y="3027639"/>
            <a:ext cx="349915" cy="380087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9373218" y="1617253"/>
            <a:ext cx="2174369" cy="18117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21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10890855" y="2958592"/>
            <a:ext cx="399952" cy="40110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293974" y="3835401"/>
            <a:ext cx="2023986" cy="19805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</a:t>
            </a:r>
          </a:p>
        </p:txBody>
      </p:sp>
      <p:sp>
        <p:nvSpPr>
          <p:cNvPr id="23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1926210" y="5340324"/>
            <a:ext cx="372291" cy="438472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2579270" y="3835401"/>
            <a:ext cx="2034857" cy="19086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7</a:t>
            </a:r>
          </a:p>
        </p:txBody>
      </p:sp>
      <p:sp>
        <p:nvSpPr>
          <p:cNvPr id="2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4209743" y="5211088"/>
            <a:ext cx="374291" cy="422555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4981750" y="3871353"/>
            <a:ext cx="2091812" cy="18470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8</a:t>
            </a:r>
          </a:p>
        </p:txBody>
      </p:sp>
      <p:sp>
        <p:nvSpPr>
          <p:cNvPr id="27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6318643" y="5246330"/>
            <a:ext cx="384767" cy="403355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9">
            <a:extLst>
              <a:ext uri="{FF2B5EF4-FFF2-40B4-BE49-F238E27FC236}">
                <a16:creationId xmlns:a16="http://schemas.microsoft.com/office/drawing/2014/main" id="{32733CBB-7622-DD53-64CB-B193D895EB66}"/>
              </a:ext>
            </a:extLst>
          </p:cNvPr>
          <p:cNvSpPr/>
          <p:nvPr/>
        </p:nvSpPr>
        <p:spPr>
          <a:xfrm>
            <a:off x="7252387" y="3978999"/>
            <a:ext cx="2039489" cy="17650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9</a:t>
            </a:r>
          </a:p>
        </p:txBody>
      </p:sp>
      <p:sp>
        <p:nvSpPr>
          <p:cNvPr id="29" name="x 9">
            <a:extLst>
              <a:ext uri="{FF2B5EF4-FFF2-40B4-BE49-F238E27FC236}">
                <a16:creationId xmlns:a16="http://schemas.microsoft.com/office/drawing/2014/main" id="{C6C3FA21-2D2E-EDD7-2F63-496CF14B1CB1}"/>
              </a:ext>
            </a:extLst>
          </p:cNvPr>
          <p:cNvSpPr/>
          <p:nvPr/>
        </p:nvSpPr>
        <p:spPr>
          <a:xfrm>
            <a:off x="8679835" y="5192658"/>
            <a:ext cx="332572" cy="390763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10">
            <a:extLst>
              <a:ext uri="{FF2B5EF4-FFF2-40B4-BE49-F238E27FC236}">
                <a16:creationId xmlns:a16="http://schemas.microsoft.com/office/drawing/2014/main" id="{99F9F333-FB31-CE6F-A1E9-AA50EB885C6C}"/>
              </a:ext>
            </a:extLst>
          </p:cNvPr>
          <p:cNvSpPr/>
          <p:nvPr/>
        </p:nvSpPr>
        <p:spPr>
          <a:xfrm>
            <a:off x="9612172" y="3982436"/>
            <a:ext cx="1895698" cy="17064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10</a:t>
            </a:r>
          </a:p>
        </p:txBody>
      </p:sp>
      <p:sp>
        <p:nvSpPr>
          <p:cNvPr id="31" name="x 10">
            <a:extLst>
              <a:ext uri="{FF2B5EF4-FFF2-40B4-BE49-F238E27FC236}">
                <a16:creationId xmlns:a16="http://schemas.microsoft.com/office/drawing/2014/main" id="{91E51282-B695-7975-E7BC-E3870F8B54D1}"/>
              </a:ext>
            </a:extLst>
          </p:cNvPr>
          <p:cNvSpPr/>
          <p:nvPr/>
        </p:nvSpPr>
        <p:spPr>
          <a:xfrm>
            <a:off x="11104325" y="5253532"/>
            <a:ext cx="323893" cy="367118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0178AD-DD6C-4A62-8BFD-1E3339112E93}"/>
              </a:ext>
            </a:extLst>
          </p:cNvPr>
          <p:cNvSpPr txBox="1"/>
          <p:nvPr/>
        </p:nvSpPr>
        <p:spPr>
          <a:xfrm>
            <a:off x="646846" y="498421"/>
            <a:ext cx="364692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AC7F50-1209-400D-AFAE-85E992E31A19}"/>
              </a:ext>
            </a:extLst>
          </p:cNvPr>
          <p:cNvSpPr txBox="1"/>
          <p:nvPr/>
        </p:nvSpPr>
        <p:spPr>
          <a:xfrm>
            <a:off x="4758938" y="447640"/>
            <a:ext cx="4379540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button          to close the picture.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DFD1138-35A2-4375-BB0E-265190EB5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351" y="398270"/>
            <a:ext cx="402371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48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89" y="267547"/>
            <a:ext cx="9238602" cy="6159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3176" y="3860805"/>
            <a:ext cx="354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Listening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irt 1"/>
          <p:cNvSpPr txBox="1"/>
          <p:nvPr/>
        </p:nvSpPr>
        <p:spPr>
          <a:xfrm>
            <a:off x="1935364" y="521921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jacket </a:t>
            </a:r>
          </a:p>
        </p:txBody>
      </p:sp>
      <p:sp>
        <p:nvSpPr>
          <p:cNvPr id="10" name="shorts 1"/>
          <p:cNvSpPr txBox="1"/>
          <p:nvPr/>
        </p:nvSpPr>
        <p:spPr>
          <a:xfrm>
            <a:off x="8347420" y="521921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jeans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40561" y="5962642"/>
            <a:ext cx="350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word to hear the sound.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2060"/>
              </a:solidFill>
            </a:endParaRPr>
          </a:p>
        </p:txBody>
      </p:sp>
      <p:pic>
        <p:nvPicPr>
          <p:cNvPr id="50" name="CD3-TRACK 1">
            <a:hlinkClick r:id="" action="ppaction://media"/>
            <a:extLst>
              <a:ext uri="{FF2B5EF4-FFF2-40B4-BE49-F238E27FC236}">
                <a16:creationId xmlns:a16="http://schemas.microsoft.com/office/drawing/2014/main" id="{D6CE9507-AA52-857F-6FF7-167D9539A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5889" y="625726"/>
            <a:ext cx="487363" cy="487363"/>
          </a:xfrm>
          <a:prstGeom prst="rect">
            <a:avLst/>
          </a:prstGeom>
        </p:spPr>
      </p:pic>
      <p:pic>
        <p:nvPicPr>
          <p:cNvPr id="51" name="CD3-TRACK 1">
            <a:hlinkClick r:id="" action="ppaction://media"/>
            <a:extLst>
              <a:ext uri="{FF2B5EF4-FFF2-40B4-BE49-F238E27FC236}">
                <a16:creationId xmlns:a16="http://schemas.microsoft.com/office/drawing/2014/main" id="{C67874C8-6007-ECE2-0BE9-306ADBEB8D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0023" y="572914"/>
            <a:ext cx="487363" cy="487363"/>
          </a:xfrm>
          <a:prstGeom prst="rect">
            <a:avLst/>
          </a:prstGeom>
        </p:spPr>
      </p:pic>
      <p:pic>
        <p:nvPicPr>
          <p:cNvPr id="52" name="CD3-TRACK 1">
            <a:hlinkClick r:id="" action="ppaction://media"/>
            <a:extLst>
              <a:ext uri="{FF2B5EF4-FFF2-40B4-BE49-F238E27FC236}">
                <a16:creationId xmlns:a16="http://schemas.microsoft.com/office/drawing/2014/main" id="{41D0023C-F4B4-35FA-B4AD-F59A1746EA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04541" y="585251"/>
            <a:ext cx="487363" cy="487363"/>
          </a:xfrm>
          <a:prstGeom prst="rect">
            <a:avLst/>
          </a:prstGeom>
        </p:spPr>
      </p:pic>
      <p:pic>
        <p:nvPicPr>
          <p:cNvPr id="53" name="CD3-TRACK 1">
            <a:hlinkClick r:id="" action="ppaction://media"/>
            <a:extLst>
              <a:ext uri="{FF2B5EF4-FFF2-40B4-BE49-F238E27FC236}">
                <a16:creationId xmlns:a16="http://schemas.microsoft.com/office/drawing/2014/main" id="{AC8A7D36-3E4E-D214-A6D9-BDA088637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2282" y="580841"/>
            <a:ext cx="487363" cy="487363"/>
          </a:xfrm>
          <a:prstGeom prst="rect">
            <a:avLst/>
          </a:prstGeom>
        </p:spPr>
      </p:pic>
      <p:pic>
        <p:nvPicPr>
          <p:cNvPr id="54" name="CD3-TRACK 1">
            <a:hlinkClick r:id="" action="ppaction://media"/>
            <a:extLst>
              <a:ext uri="{FF2B5EF4-FFF2-40B4-BE49-F238E27FC236}">
                <a16:creationId xmlns:a16="http://schemas.microsoft.com/office/drawing/2014/main" id="{A1503960-AE55-B0E6-7D8C-63E3B9ED5D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3630" y="603099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78DCE-4A84-B0A3-A4BD-005F75E56AEB}"/>
              </a:ext>
            </a:extLst>
          </p:cNvPr>
          <p:cNvSpPr/>
          <p:nvPr/>
        </p:nvSpPr>
        <p:spPr>
          <a:xfrm>
            <a:off x="10986573" y="488641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74514" y="384284"/>
            <a:ext cx="6401383" cy="7699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C. 1.Listen and repeat.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2014438" y="5840146"/>
            <a:ext cx="320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564699" y="5840146"/>
            <a:ext cx="2874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897" y="345116"/>
            <a:ext cx="1107945" cy="904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25" y="1734174"/>
            <a:ext cx="3629025" cy="2905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7542" y="1553198"/>
            <a:ext cx="2962275" cy="3267075"/>
          </a:xfrm>
          <a:prstGeom prst="rect">
            <a:avLst/>
          </a:prstGeom>
        </p:spPr>
      </p:pic>
      <p:pic>
        <p:nvPicPr>
          <p:cNvPr id="2" name="jacket">
            <a:hlinkClick r:id="" action="ppaction://media"/>
            <a:extLst>
              <a:ext uri="{FF2B5EF4-FFF2-40B4-BE49-F238E27FC236}">
                <a16:creationId xmlns:a16="http://schemas.microsoft.com/office/drawing/2014/main" id="{DEA93A54-EE2E-A0A6-7EEB-639D2F2463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jeans">
            <a:hlinkClick r:id="" action="ppaction://media"/>
            <a:extLst>
              <a:ext uri="{FF2B5EF4-FFF2-40B4-BE49-F238E27FC236}">
                <a16:creationId xmlns:a16="http://schemas.microsoft.com/office/drawing/2014/main" id="{A76B6CA6-A8ED-C5CE-BF5F-2718E16B92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F40AC6-EA7C-785C-FB2C-D683CE49CD95}"/>
              </a:ext>
            </a:extLst>
          </p:cNvPr>
          <p:cNvSpPr/>
          <p:nvPr/>
        </p:nvSpPr>
        <p:spPr>
          <a:xfrm>
            <a:off x="5515897" y="2959510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7933</TotalTime>
  <Words>615</Words>
  <Application>Microsoft Office PowerPoint</Application>
  <PresentationFormat>Widescreen</PresentationFormat>
  <Paragraphs>124</Paragraphs>
  <Slides>30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240</cp:revision>
  <dcterms:created xsi:type="dcterms:W3CDTF">2020-12-08T03:17:05Z</dcterms:created>
  <dcterms:modified xsi:type="dcterms:W3CDTF">2023-08-08T16:15:54Z</dcterms:modified>
</cp:coreProperties>
</file>