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Lst>
  <p:notesMasterIdLst>
    <p:notesMasterId r:id="rId23"/>
  </p:notesMasterIdLst>
  <p:sldIdLst>
    <p:sldId id="307" r:id="rId5"/>
    <p:sldId id="315" r:id="rId6"/>
    <p:sldId id="308" r:id="rId7"/>
    <p:sldId id="295" r:id="rId8"/>
    <p:sldId id="296" r:id="rId9"/>
    <p:sldId id="281" r:id="rId10"/>
    <p:sldId id="297" r:id="rId11"/>
    <p:sldId id="298" r:id="rId12"/>
    <p:sldId id="299" r:id="rId13"/>
    <p:sldId id="300" r:id="rId14"/>
    <p:sldId id="301" r:id="rId15"/>
    <p:sldId id="302" r:id="rId16"/>
    <p:sldId id="303" r:id="rId17"/>
    <p:sldId id="305" r:id="rId18"/>
    <p:sldId id="311" r:id="rId19"/>
    <p:sldId id="313" r:id="rId20"/>
    <p:sldId id="316"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CE6AC-30D0-4FB0-8C68-7C7074817D1F}" type="datetimeFigureOut">
              <a:rPr lang="en-US" smtClean="0"/>
              <a:t>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8DC87D-F427-4EA9-ACD2-2ADE67047D78}" type="slidenum">
              <a:rPr lang="en-US" smtClean="0"/>
              <a:t>‹#›</a:t>
            </a:fld>
            <a:endParaRPr lang="en-US"/>
          </a:p>
        </p:txBody>
      </p:sp>
    </p:spTree>
    <p:extLst>
      <p:ext uri="{BB962C8B-B14F-4D97-AF65-F5344CB8AC3E}">
        <p14:creationId xmlns:p14="http://schemas.microsoft.com/office/powerpoint/2010/main" val="752479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88544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7</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353688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2023/2/18</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713733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2023/2/18</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035341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2023/2/18</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336693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3118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2/18/2023</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02675458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2/18/2023</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90921622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74858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24239973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17330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18660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8894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2023/2/18</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618568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33333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2023/2/18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83427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2023/2/18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38261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2023/2/18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46832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96010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2023/2/18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50471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3133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2023/2/18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12938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2639321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9238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2023/2/18</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5182981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7113622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1460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11418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746104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48820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56090512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34594743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10074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0514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2023/2/18</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85448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2023/2/18</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697019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2023/2/18</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037670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2023/2/18</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15273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2023/2/18</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58940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2023/2/18</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507499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2023/2/18</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777466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3315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2023/2/18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992409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43881884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31.png"/><Relationship Id="rId11" Type="http://schemas.openxmlformats.org/officeDocument/2006/relationships/image" Target="../media/image44.GIF"/><Relationship Id="rId5" Type="http://schemas.openxmlformats.org/officeDocument/2006/relationships/image" Target="../media/image30.png"/><Relationship Id="rId15" Type="http://schemas.openxmlformats.org/officeDocument/2006/relationships/slide" Target="slide9.xml"/><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11.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image" Target="../media/image44.GIF"/><Relationship Id="rId5" Type="http://schemas.openxmlformats.org/officeDocument/2006/relationships/image" Target="../media/image32.png"/><Relationship Id="rId15" Type="http://schemas.openxmlformats.org/officeDocument/2006/relationships/slide" Target="slide8.xml"/><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12.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35.png"/><Relationship Id="rId11" Type="http://schemas.openxmlformats.org/officeDocument/2006/relationships/image" Target="../media/image44.GIF"/><Relationship Id="rId5" Type="http://schemas.openxmlformats.org/officeDocument/2006/relationships/image" Target="../media/image34.png"/><Relationship Id="rId15" Type="http://schemas.openxmlformats.org/officeDocument/2006/relationships/slide" Target="slide9.xml"/><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8.png"/><Relationship Id="rId14" Type="http://schemas.openxmlformats.org/officeDocument/2006/relationships/image" Target="../media/image47.GIF"/></Relationships>
</file>

<file path=ppt/slides/_rels/slide13.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37.png"/><Relationship Id="rId11" Type="http://schemas.openxmlformats.org/officeDocument/2006/relationships/image" Target="../media/image44.GIF"/><Relationship Id="rId5" Type="http://schemas.openxmlformats.org/officeDocument/2006/relationships/image" Target="../media/image36.png"/><Relationship Id="rId15" Type="http://schemas.openxmlformats.org/officeDocument/2006/relationships/slide" Target="slide9.xml"/><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49.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image" Target="../media/image22.emf"/><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5.png"/><Relationship Id="rId18" Type="http://schemas.openxmlformats.org/officeDocument/2006/relationships/audio" Target="../media/audio3.wav"/><Relationship Id="rId3" Type="http://schemas.openxmlformats.org/officeDocument/2006/relationships/image" Target="../media/image29.jpeg"/><Relationship Id="rId7" Type="http://schemas.openxmlformats.org/officeDocument/2006/relationships/image" Target="../media/image31.png"/><Relationship Id="rId12" Type="http://schemas.openxmlformats.org/officeDocument/2006/relationships/image" Target="../media/image34.png"/><Relationship Id="rId17" Type="http://schemas.openxmlformats.org/officeDocument/2006/relationships/image" Target="../media/image38.GIF"/><Relationship Id="rId2" Type="http://schemas.openxmlformats.org/officeDocument/2006/relationships/notesSlide" Target="../notesSlides/notesSlide5.xml"/><Relationship Id="rId16" Type="http://schemas.openxmlformats.org/officeDocument/2006/relationships/image" Target="../media/image37.png"/><Relationship Id="rId1" Type="http://schemas.openxmlformats.org/officeDocument/2006/relationships/slideLayout" Target="../slideLayouts/slideLayout34.xml"/><Relationship Id="rId6" Type="http://schemas.openxmlformats.org/officeDocument/2006/relationships/image" Target="../media/image30.png"/><Relationship Id="rId11" Type="http://schemas.openxmlformats.org/officeDocument/2006/relationships/slide" Target="slide12.xml"/><Relationship Id="rId5" Type="http://schemas.openxmlformats.org/officeDocument/2006/relationships/audio" Target="../media/audio1.wav"/><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slide" Target="slide10.xml"/><Relationship Id="rId9" Type="http://schemas.openxmlformats.org/officeDocument/2006/relationships/image" Target="../media/image32.png"/><Relationship Id="rId1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文本框 22">
            <a:extLst>
              <a:ext uri="{FF2B5EF4-FFF2-40B4-BE49-F238E27FC236}">
                <a16:creationId xmlns:a16="http://schemas.microsoft.com/office/drawing/2014/main"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Bài</a:t>
            </a:r>
            <a:endPar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altLang="zh-CN"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9</a:t>
            </a:r>
            <a:r>
              <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4" name="文本框 22">
            <a:extLst>
              <a:ext uri="{FF2B5EF4-FFF2-40B4-BE49-F238E27FC236}">
                <a16:creationId xmlns:a16="http://schemas.microsoft.com/office/drawing/2014/main" id="{45B103D2-C1B2-4858-9DE1-957197353ADC}"/>
              </a:ext>
            </a:extLst>
          </p:cNvPr>
          <p:cNvSpPr txBox="1"/>
          <p:nvPr/>
        </p:nvSpPr>
        <p:spPr>
          <a:xfrm>
            <a:off x="5077232" y="1365944"/>
            <a:ext cx="3825467" cy="923330"/>
          </a:xfrm>
          <a:prstGeom prst="rect">
            <a:avLst/>
          </a:prstGeom>
          <a:noFill/>
        </p:spPr>
        <p:txBody>
          <a:bodyPr wrap="square" rtlCol="0">
            <a:spAutoFit/>
          </a:bodyPr>
          <a:lstStyle/>
          <a:p>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Nói</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và</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nghe</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2186903" y="3582150"/>
            <a:ext cx="8916526" cy="1754326"/>
          </a:xfrm>
          <a:prstGeom prst="rect">
            <a:avLst/>
          </a:prstGeom>
          <a:noFill/>
        </p:spPr>
        <p:txBody>
          <a:bodyPr wrap="square" rtlCol="0">
            <a:spAutoFit/>
          </a:bodyPr>
          <a:lstStyle/>
          <a:p>
            <a:pPr algn="ct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Kể</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chuyện</a:t>
            </a:r>
            <a:endPar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a:p>
            <a:pPr algn="ct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CẢM ƠN HỌA MI</a:t>
            </a: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val="125912624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childTnLst>
                          </p:cTn>
                        </p:par>
                        <p:par>
                          <p:cTn id="17" fill="hold">
                            <p:stCondLst>
                              <p:cond delay="1060"/>
                            </p:stCondLst>
                            <p:childTnLst>
                              <p:par>
                                <p:cTn id="18" presetID="16" presetClass="entr" presetSubtype="37"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1" end="1"/>
                                            </p:txEl>
                                          </p:spTgt>
                                        </p:tgtEl>
                                        <p:attrNameLst>
                                          <p:attrName>ppt_w</p:attrName>
                                        </p:attrNameLst>
                                      </p:cBhvr>
                                    </p:anim>
                                    <p:anim by="(#ppt_w*0.50)" calcmode="lin" valueType="num">
                                      <p:cBhvr>
                                        <p:cTn id="36" dur="500" decel="50000" autoRev="1" fill="hold">
                                          <p:stCondLst>
                                            <p:cond delay="0"/>
                                          </p:stCondLst>
                                        </p:cTn>
                                        <p:tgtEl>
                                          <p:spTgt spid="15">
                                            <p:txEl>
                                              <p:pRg st="1" end="1"/>
                                            </p:txEl>
                                          </p:spTgt>
                                        </p:tgtEl>
                                        <p:attrNameLst>
                                          <p:attrName>ppt_x</p:attrName>
                                        </p:attrNameLst>
                                      </p:cBhvr>
                                    </p:anim>
                                    <p:anim from="(-#ppt_h/2)" to="(#ppt_y)" calcmode="lin" valueType="num">
                                      <p:cBhvr>
                                        <p:cTn id="37" dur="1000" fill="hold">
                                          <p:stCondLst>
                                            <p:cond delay="0"/>
                                          </p:stCondLst>
                                        </p:cTn>
                                        <p:tgtEl>
                                          <p:spTgt spid="15">
                                            <p:txEl>
                                              <p:pRg st="1" end="1"/>
                                            </p:txEl>
                                          </p:spTgt>
                                        </p:tgtEl>
                                        <p:attrNameLst>
                                          <p:attrName>ppt_y</p:attrName>
                                        </p:attrNameLst>
                                      </p:cBhvr>
                                    </p:anim>
                                    <p:animRot by="21600000">
                                      <p:cBhvr>
                                        <p:cTn id="38"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5"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Chúc</a:t>
            </a:r>
            <a:r>
              <a:rPr kumimoji="0" lang="en-US" sz="1865"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mừng</a:t>
            </a:r>
            <a:r>
              <a:rPr kumimoji="0" lang="en-US" sz="1865"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1865"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1865"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1865"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r>
              <a:rPr kumimoji="0" lang="en-US" sz="1865"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endParaRPr kumimoji="0" sz="1865"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vương</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quốc</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khiến</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vua</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hào</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nhất</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vua</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hào</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quý</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5"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1865"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tràng</a:t>
            </a:r>
            <a:r>
              <a:rPr kumimoji="0" lang="en-US" sz="1865"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vỗ</a:t>
            </a:r>
            <a:r>
              <a:rPr kumimoji="0" lang="en-US" sz="1865"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endPar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vua</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tặng</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họa</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mi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vi-VN" altLang="vi-VN"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Nhà vua được tặng chim máy.</a:t>
            </a:r>
          </a:p>
          <a:p>
            <a:pPr lvl="0" algn="ctr" defTabSz="685800">
              <a:defRPr/>
            </a:pPr>
            <a:r>
              <a:rPr lang="vi-VN" altLang="vi-VN"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Vì nhà vua không để ý đến chim họa mi nữa.</a:t>
            </a: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5"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Chúc</a:t>
            </a:r>
            <a:r>
              <a:rPr kumimoji="0" lang="en-US" sz="1865"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1865"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may </a:t>
            </a:r>
            <a:r>
              <a:rPr kumimoji="0" lang="en-US" sz="1865"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mắn</a:t>
            </a:r>
            <a:r>
              <a:rPr kumimoji="0" lang="en-US" sz="1865"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1865"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endPar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Điều</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gì</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xảy</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ra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với</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món</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quà</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nhà</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vua</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được</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tặng</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a:t>
            </a:r>
            <a:endParaRPr kumimoji="0"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vi-VN" altLang="vi-VN"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Chim đồ chơi hỏng, mọi người không ai sửa được.</a:t>
            </a: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5"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Chúc</a:t>
            </a:r>
            <a:r>
              <a:rPr kumimoji="0" lang="en-US" sz="1865"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mừng</a:t>
            </a:r>
            <a:r>
              <a:rPr kumimoji="0" lang="en-US" sz="1865"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1865"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1865"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5 </a:t>
            </a:r>
            <a:r>
              <a:rPr kumimoji="0" lang="en-US" sz="1865"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endPar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Vì</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sao</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họa</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mi quay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trở</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về</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hoàng</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cung</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cất</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tiếng</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hót</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đầy</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xúc</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cảm</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Vua</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ốm</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mi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trở</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cất</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hót</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khiến</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vua</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khỏi</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bệnh</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282261" y="-527564"/>
            <a:ext cx="12324270" cy="6926248"/>
          </a:xfrm>
          <a:prstGeom prst="rect">
            <a:avLst/>
          </a:prstGeom>
          <a:noFill/>
          <a:ln w="9525">
            <a:noFill/>
          </a:ln>
        </p:spPr>
      </p:pic>
      <p:sp>
        <p:nvSpPr>
          <p:cNvPr id="53252" name="Rectangle 4"/>
          <p:cNvSpPr/>
          <p:nvPr/>
        </p:nvSpPr>
        <p:spPr>
          <a:xfrm>
            <a:off x="2730500" y="2193998"/>
            <a:ext cx="7191655" cy="140500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65"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Qua câu chuyện, em học được điều gì?</a:t>
            </a:r>
          </a:p>
        </p:txBody>
      </p:sp>
      <p:sp>
        <p:nvSpPr>
          <p:cNvPr id="53253" name="Text Box 5"/>
          <p:cNvSpPr txBox="1"/>
          <p:nvPr/>
        </p:nvSpPr>
        <p:spPr>
          <a:xfrm>
            <a:off x="1305011" y="2120900"/>
            <a:ext cx="9451889" cy="60261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mj-lt"/>
              <a:ea typeface="+mn-ea"/>
              <a:cs typeface="+mn-cs"/>
            </a:endParaRPr>
          </a:p>
        </p:txBody>
      </p:sp>
      <p:sp>
        <p:nvSpPr>
          <p:cNvPr id="53254" name="Text Box 6"/>
          <p:cNvSpPr txBox="1"/>
          <p:nvPr/>
        </p:nvSpPr>
        <p:spPr>
          <a:xfrm>
            <a:off x="1220955" y="3594100"/>
            <a:ext cx="9554627" cy="60261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mj-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1474839" y="1312479"/>
            <a:ext cx="9556955" cy="1651001"/>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1C6249FF-40ED-4813-9521-BA7C63C23B84}"/>
              </a:ext>
            </a:extLst>
          </p:cNvPr>
          <p:cNvSpPr/>
          <p:nvPr/>
        </p:nvSpPr>
        <p:spPr>
          <a:xfrm>
            <a:off x="2394283" y="1461703"/>
            <a:ext cx="8534271" cy="1200329"/>
          </a:xfrm>
          <a:prstGeom prst="rect">
            <a:avLst/>
          </a:prstGeom>
        </p:spPr>
        <p:txBody>
          <a:bodyPr wrap="square">
            <a:spAutoFit/>
          </a:bodyPr>
          <a:lstStyle/>
          <a:p>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Đóng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vai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mi,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4BB6FCE6-B2E6-4DE9-B59D-948A8C80FD58}"/>
              </a:ext>
            </a:extLst>
          </p:cNvPr>
          <p:cNvSpPr txBox="1"/>
          <p:nvPr/>
        </p:nvSpPr>
        <p:spPr>
          <a:xfrm>
            <a:off x="182667" y="2763275"/>
            <a:ext cx="11826665" cy="1569660"/>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 </a:t>
            </a:r>
          </a:p>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HS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vai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mi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4B4E6A23-6C9F-46AB-91C1-C6EA47F21058}"/>
              </a:ext>
            </a:extLst>
          </p:cNvPr>
          <p:cNvSpPr txBox="1"/>
          <p:nvPr/>
        </p:nvSpPr>
        <p:spPr>
          <a:xfrm>
            <a:off x="-9339" y="328290"/>
            <a:ext cx="3991404"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780409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 calcmode="lin" valueType="num">
                                      <p:cBhvr additive="base">
                                        <p:cTn id="1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anim calcmode="lin" valueType="num">
                                      <p:cBhvr additive="base">
                                        <p:cTn id="24"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4"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Củng</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cố</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dặn</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dò</a:t>
            </a:r>
            <a:endPar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2DA03E-49DD-41F8-B79F-FB60F57AF135}"/>
              </a:ext>
            </a:extLst>
          </p:cNvPr>
          <p:cNvSpPr txBox="1"/>
          <p:nvPr/>
        </p:nvSpPr>
        <p:spPr>
          <a:xfrm>
            <a:off x="1585477" y="2655010"/>
            <a:ext cx="10084415" cy="2219838"/>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nSpc>
                <a:spcPct val="150000"/>
              </a:lnSpc>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tích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Tree>
    <p:extLst>
      <p:ext uri="{BB962C8B-B14F-4D97-AF65-F5344CB8AC3E}">
        <p14:creationId xmlns:p14="http://schemas.microsoft.com/office/powerpoint/2010/main" val="47871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445952" y="404445"/>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266585" y="667604"/>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413014" y="428319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109792" y="241425"/>
            <a:ext cx="6128476" cy="923330"/>
          </a:xfrm>
          <a:prstGeom prst="rect">
            <a:avLst/>
          </a:prstGeom>
          <a:noFill/>
        </p:spPr>
        <p:txBody>
          <a:bodyPr wrap="square" rtlCol="0">
            <a:spAutoFit/>
          </a:bodyPr>
          <a:lstStyle/>
          <a:p>
            <a:r>
              <a:rPr lang="vi-VN" altLang="zh-CN" sz="540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cần cần đạt</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621929" cy="714672"/>
            <a:chOff x="774356" y="888444"/>
            <a:chExt cx="10187293"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Nghe</a:t>
              </a:r>
              <a:r>
                <a:rPr lang="en-US" sz="2400" b="1" dirty="0">
                  <a:solidFill>
                    <a:srgbClr val="002060"/>
                  </a:solidFill>
                  <a:latin typeface="Times New Roman" panose="02020603050405020304" pitchFamily="18" charset="0"/>
                  <a:cs typeface="Times New Roman" panose="02020603050405020304" pitchFamily="18" charset="0"/>
                </a:rPr>
                <a:t> – </a:t>
              </a:r>
              <a:r>
                <a:rPr lang="en-US" sz="2400" b="1" dirty="0" err="1">
                  <a:solidFill>
                    <a:srgbClr val="002060"/>
                  </a:solidFill>
                  <a:latin typeface="Times New Roman" panose="02020603050405020304" pitchFamily="18" charset="0"/>
                  <a:cs typeface="Times New Roman" panose="02020603050405020304" pitchFamily="18" charset="0"/>
                </a:rPr>
                <a:t>kể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họa</a:t>
              </a:r>
              <a:r>
                <a:rPr lang="en-US" sz="2400" b="1" dirty="0">
                  <a:solidFill>
                    <a:srgbClr val="002060"/>
                  </a:solidFill>
                  <a:latin typeface="Times New Roman" panose="02020603050405020304" pitchFamily="18" charset="0"/>
                  <a:cs typeface="Times New Roman" panose="02020603050405020304" pitchFamily="18" charset="0"/>
                </a:rPr>
                <a:t> mi.</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9500934" cy="1063263"/>
            <a:chOff x="752655" y="2065203"/>
            <a:chExt cx="9500934" cy="106326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197013" cy="830997"/>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Kể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được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đoạn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dựa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hỏi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gợi</a:t>
              </a:r>
              <a:r>
                <a:rPr lang="en-US" sz="2400" b="1" dirty="0">
                  <a:solidFill>
                    <a:srgbClr val="002060"/>
                  </a:solidFill>
                  <a:latin typeface="Times New Roman" panose="02020603050405020304" pitchFamily="18" charset="0"/>
                  <a:cs typeface="Times New Roman" panose="02020603050405020304" pitchFamily="18" charset="0"/>
                </a:rPr>
                <a:t> ý </a:t>
              </a:r>
              <a:r>
                <a:rPr lang="en-US" sz="2400" b="1" dirty="0" err="1">
                  <a:solidFill>
                    <a:srgbClr val="002060"/>
                  </a:solidFill>
                  <a:latin typeface="Times New Roman" panose="02020603050405020304" pitchFamily="18" charset="0"/>
                  <a:cs typeface="Times New Roman" panose="02020603050405020304" pitchFamily="18" charset="0"/>
                </a:rPr>
                <a:t>dưới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tranh</a:t>
              </a:r>
              <a:r>
                <a:rPr lang="en-US" sz="2400" b="1" dirty="0">
                  <a:solidFill>
                    <a:srgbClr val="002060"/>
                  </a:solidFill>
                  <a:latin typeface="Times New Roman" panose="02020603050405020304" pitchFamily="18" charset="0"/>
                  <a:cs typeface="Times New Roman" panose="02020603050405020304" pitchFamily="18" charset="0"/>
                </a:rPr>
                <a:t>.</a:t>
              </a:r>
            </a:p>
          </p:txBody>
        </p:sp>
      </p:grpSp>
      <p:sp>
        <p:nvSpPr>
          <p:cNvPr id="4" name="Rectangle 3"/>
          <p:cNvSpPr/>
          <p:nvPr/>
        </p:nvSpPr>
        <p:spPr>
          <a:xfrm>
            <a:off x="9766300" y="6489700"/>
            <a:ext cx="1674570" cy="2411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p:cNvSpPr/>
          <p:nvPr/>
        </p:nvSpPr>
        <p:spPr>
          <a:xfrm>
            <a:off x="10413014" y="56882"/>
            <a:ext cx="1677386" cy="364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190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996048" y="282449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59483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445952" y="404445"/>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266585" y="667604"/>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413014" y="428319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109792" y="241425"/>
            <a:ext cx="6128476" cy="923330"/>
          </a:xfrm>
          <a:prstGeom prst="rect">
            <a:avLst/>
          </a:prstGeom>
          <a:noFill/>
        </p:spPr>
        <p:txBody>
          <a:bodyPr wrap="square" rtlCol="0">
            <a:spAutoFit/>
          </a:bodyPr>
          <a:lstStyle/>
          <a:p>
            <a:r>
              <a:rPr lang="vi-VN" altLang="zh-CN" sz="540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cần cần đạt</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621929" cy="714672"/>
            <a:chOff x="774356" y="888444"/>
            <a:chExt cx="10187293"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Nghe</a:t>
              </a:r>
              <a:r>
                <a:rPr lang="en-US" sz="2400" b="1" dirty="0">
                  <a:solidFill>
                    <a:srgbClr val="002060"/>
                  </a:solidFill>
                  <a:latin typeface="Times New Roman" panose="02020603050405020304" pitchFamily="18" charset="0"/>
                  <a:cs typeface="Times New Roman" panose="02020603050405020304" pitchFamily="18" charset="0"/>
                </a:rPr>
                <a:t> – </a:t>
              </a:r>
              <a:r>
                <a:rPr lang="en-US" sz="2400" b="1" dirty="0" err="1">
                  <a:solidFill>
                    <a:srgbClr val="002060"/>
                  </a:solidFill>
                  <a:latin typeface="Times New Roman" panose="02020603050405020304" pitchFamily="18" charset="0"/>
                  <a:cs typeface="Times New Roman" panose="02020603050405020304" pitchFamily="18" charset="0"/>
                </a:rPr>
                <a:t>kể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họa</a:t>
              </a:r>
              <a:r>
                <a:rPr lang="en-US" sz="2400" b="1" dirty="0">
                  <a:solidFill>
                    <a:srgbClr val="002060"/>
                  </a:solidFill>
                  <a:latin typeface="Times New Roman" panose="02020603050405020304" pitchFamily="18" charset="0"/>
                  <a:cs typeface="Times New Roman" panose="02020603050405020304" pitchFamily="18" charset="0"/>
                </a:rPr>
                <a:t> mi.</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9500934" cy="1063263"/>
            <a:chOff x="752655" y="2065203"/>
            <a:chExt cx="9500934" cy="106326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197013" cy="830997"/>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Kể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được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đoạn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dựa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hỏi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gợi</a:t>
              </a:r>
              <a:r>
                <a:rPr lang="en-US" sz="2400" b="1" dirty="0">
                  <a:solidFill>
                    <a:srgbClr val="002060"/>
                  </a:solidFill>
                  <a:latin typeface="Times New Roman" panose="02020603050405020304" pitchFamily="18" charset="0"/>
                  <a:cs typeface="Times New Roman" panose="02020603050405020304" pitchFamily="18" charset="0"/>
                </a:rPr>
                <a:t> ý </a:t>
              </a:r>
              <a:r>
                <a:rPr lang="en-US" sz="2400" b="1" dirty="0" err="1">
                  <a:solidFill>
                    <a:srgbClr val="002060"/>
                  </a:solidFill>
                  <a:latin typeface="Times New Roman" panose="02020603050405020304" pitchFamily="18" charset="0"/>
                  <a:cs typeface="Times New Roman" panose="02020603050405020304" pitchFamily="18" charset="0"/>
                </a:rPr>
                <a:t>dưới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tranh</a:t>
              </a:r>
              <a:r>
                <a:rPr lang="en-US" sz="2400" b="1" dirty="0">
                  <a:solidFill>
                    <a:srgbClr val="002060"/>
                  </a:solidFill>
                  <a:latin typeface="Times New Roman" panose="02020603050405020304" pitchFamily="18" charset="0"/>
                  <a:cs typeface="Times New Roman" panose="02020603050405020304" pitchFamily="18" charset="0"/>
                </a:rPr>
                <a:t>.</a:t>
              </a:r>
            </a:p>
          </p:txBody>
        </p:sp>
      </p:grpSp>
      <p:sp>
        <p:nvSpPr>
          <p:cNvPr id="4" name="Rectangle 3"/>
          <p:cNvSpPr/>
          <p:nvPr/>
        </p:nvSpPr>
        <p:spPr>
          <a:xfrm>
            <a:off x="9766300" y="6489700"/>
            <a:ext cx="1674570" cy="2411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p:cNvSpPr/>
          <p:nvPr/>
        </p:nvSpPr>
        <p:spPr>
          <a:xfrm>
            <a:off x="10413014" y="56882"/>
            <a:ext cx="1677386" cy="364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44649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2272" y="-53588"/>
          <a:ext cx="12204271" cy="6771887"/>
        </p:xfrm>
        <a:graphic>
          <a:graphicData uri="http://schemas.openxmlformats.org/presentationml/2006/ole">
            <mc:AlternateContent xmlns:mc="http://schemas.openxmlformats.org/markup-compatibility/2006">
              <mc:Choice xmlns:v="urn:schemas-microsoft-com:vml" Requires="v">
                <p:oleObj name="Slide" r:id="rId2" imgW="4154276" imgH="3116662" progId="PowerPoint.Slide.8">
                  <p:embed/>
                </p:oleObj>
              </mc:Choice>
              <mc:Fallback>
                <p:oleObj name="Slide" r:id="rId2" imgW="4154276" imgH="3116662" progId="PowerPoint.Slide.8">
                  <p:embed/>
                  <p:pic>
                    <p:nvPicPr>
                      <p:cNvPr id="2"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2" y="-53588"/>
                        <a:ext cx="12204271" cy="6771887"/>
                      </a:xfrm>
                      <a:prstGeom prst="rect">
                        <a:avLst/>
                      </a:prstGeom>
                      <a:noFill/>
                      <a:ln>
                        <a:noFill/>
                      </a:ln>
                    </p:spPr>
                  </p:pic>
                </p:oleObj>
              </mc:Fallback>
            </mc:AlternateContent>
          </a:graphicData>
        </a:graphic>
      </p:graphicFrame>
      <p:sp>
        <p:nvSpPr>
          <p:cNvPr id="3" name="TextBox 2"/>
          <p:cNvSpPr txBox="1"/>
          <p:nvPr/>
        </p:nvSpPr>
        <p:spPr>
          <a:xfrm>
            <a:off x="730102" y="255182"/>
            <a:ext cx="11461898" cy="646331"/>
          </a:xfrm>
          <a:prstGeom prst="rect">
            <a:avLst/>
          </a:prstGeom>
          <a:noFill/>
        </p:spPr>
        <p:txBody>
          <a:bodyPr wrap="square" rtlCol="0">
            <a:spAutoFit/>
          </a:bodyPr>
          <a:lstStyle/>
          <a:p>
            <a:r>
              <a:rPr lang="en-US" sz="3600" b="1" dirty="0" err="1">
                <a:latin typeface="HP001 4 hàng" panose="020B0603050302020204" pitchFamily="34" charset="0"/>
              </a:rPr>
              <a:t>Thứ</a:t>
            </a:r>
            <a:r>
              <a:rPr lang="en-US" sz="3600" b="1" dirty="0">
                <a:latin typeface="HP001 4 hàng" panose="020B0603050302020204" pitchFamily="34" charset="0"/>
              </a:rPr>
              <a:t> </a:t>
            </a:r>
            <a:r>
              <a:rPr lang="en-US" sz="3600" b="1" dirty="0" err="1">
                <a:latin typeface="HP001 4 hàng" panose="020B0603050302020204" pitchFamily="34" charset="0"/>
              </a:rPr>
              <a:t>ba</a:t>
            </a:r>
            <a:r>
              <a:rPr lang="en-US" sz="3600" b="1" dirty="0">
                <a:latin typeface="HP001 4 hàng" panose="020B0603050302020204" pitchFamily="34" charset="0"/>
              </a:rPr>
              <a:t> </a:t>
            </a:r>
            <a:r>
              <a:rPr lang="en-US" sz="3600" b="1" err="1">
                <a:latin typeface="HP001 4 hàng" panose="020B0603050302020204" pitchFamily="34" charset="0"/>
              </a:rPr>
              <a:t>ngày</a:t>
            </a:r>
            <a:r>
              <a:rPr lang="en-US" sz="3600" b="1">
                <a:latin typeface="HP001 4 hàng" panose="020B0603050302020204" pitchFamily="34" charset="0"/>
              </a:rPr>
              <a:t> 21 </a:t>
            </a:r>
            <a:r>
              <a:rPr lang="en-US" sz="3600" b="1" dirty="0" err="1">
                <a:latin typeface="HP001 4 hàng" panose="020B0603050302020204" pitchFamily="34" charset="0"/>
              </a:rPr>
              <a:t>tháng</a:t>
            </a:r>
            <a:r>
              <a:rPr lang="en-US" sz="3600" b="1" dirty="0">
                <a:latin typeface="HP001 4 hàng" panose="020B0603050302020204" pitchFamily="34" charset="0"/>
              </a:rPr>
              <a:t> 2 </a:t>
            </a:r>
            <a:r>
              <a:rPr lang="en-US" sz="3600" b="1" err="1">
                <a:latin typeface="HP001 4 hàng" panose="020B0603050302020204" pitchFamily="34" charset="0"/>
              </a:rPr>
              <a:t>năm</a:t>
            </a:r>
            <a:r>
              <a:rPr lang="en-US" sz="3600" b="1">
                <a:latin typeface="HP001 4 hàng" panose="020B0603050302020204" pitchFamily="34" charset="0"/>
              </a:rPr>
              <a:t> 2023</a:t>
            </a:r>
            <a:endParaRPr lang="en-US" sz="3600" b="1" dirty="0">
              <a:latin typeface="HP001 4 hàng" panose="020B0603050302020204" pitchFamily="34" charset="0"/>
            </a:endParaRPr>
          </a:p>
        </p:txBody>
      </p:sp>
      <p:sp>
        <p:nvSpPr>
          <p:cNvPr id="4" name="TextBox 3"/>
          <p:cNvSpPr txBox="1"/>
          <p:nvPr/>
        </p:nvSpPr>
        <p:spPr>
          <a:xfrm>
            <a:off x="3399395" y="901513"/>
            <a:ext cx="8594651" cy="646331"/>
          </a:xfrm>
          <a:prstGeom prst="rect">
            <a:avLst/>
          </a:prstGeom>
          <a:noFill/>
        </p:spPr>
        <p:txBody>
          <a:bodyPr wrap="square" rtlCol="0">
            <a:spAutoFit/>
          </a:bodyPr>
          <a:lstStyle/>
          <a:p>
            <a:r>
              <a:rPr lang="en-US" sz="3600" b="1" dirty="0" err="1">
                <a:latin typeface="HP001 4 hàng" panose="020B0603050302020204" pitchFamily="34" charset="0"/>
              </a:rPr>
              <a:t>Tiếng</a:t>
            </a:r>
            <a:r>
              <a:rPr lang="en-US" sz="3600" b="1" dirty="0">
                <a:latin typeface="HP001 4 hàng" panose="020B0603050302020204" pitchFamily="34" charset="0"/>
              </a:rPr>
              <a:t> </a:t>
            </a:r>
            <a:r>
              <a:rPr lang="en-US" sz="3600" b="1" dirty="0" err="1">
                <a:latin typeface="HP001 4 hàng" panose="020B0603050302020204" pitchFamily="34" charset="0"/>
              </a:rPr>
              <a:t>Việt</a:t>
            </a:r>
            <a:endParaRPr lang="en-US" sz="3600" b="1" dirty="0">
              <a:latin typeface="HP001 4 hàng" panose="020B0603050302020204" pitchFamily="34" charset="0"/>
            </a:endParaRPr>
          </a:p>
        </p:txBody>
      </p:sp>
      <p:sp>
        <p:nvSpPr>
          <p:cNvPr id="6" name="Rectangle 5"/>
          <p:cNvSpPr/>
          <p:nvPr/>
        </p:nvSpPr>
        <p:spPr>
          <a:xfrm>
            <a:off x="1700020" y="1576419"/>
            <a:ext cx="6263125" cy="646331"/>
          </a:xfrm>
          <a:prstGeom prst="rect">
            <a:avLst/>
          </a:prstGeom>
        </p:spPr>
        <p:txBody>
          <a:bodyPr wrap="none">
            <a:spAutoFit/>
          </a:bodyPr>
          <a:lstStyle/>
          <a:p>
            <a:r>
              <a:rPr lang="en-US" sz="3600" b="1" dirty="0" err="1">
                <a:latin typeface="HP001 4 hàng" panose="020B0603050302020204" pitchFamily="34" charset="0"/>
              </a:rPr>
              <a:t>Nói</a:t>
            </a:r>
            <a:r>
              <a:rPr lang="en-US" sz="3600" b="1" dirty="0">
                <a:latin typeface="HP001 4 hàng" panose="020B0603050302020204" pitchFamily="34" charset="0"/>
              </a:rPr>
              <a:t> </a:t>
            </a:r>
            <a:r>
              <a:rPr lang="en-US" sz="3600" b="1" dirty="0" err="1">
                <a:latin typeface="HP001 4 hàng" panose="020B0603050302020204" pitchFamily="34" charset="0"/>
              </a:rPr>
              <a:t>và</a:t>
            </a:r>
            <a:r>
              <a:rPr lang="en-US" sz="3600" b="1" dirty="0">
                <a:latin typeface="HP001 4 hàng" panose="020B0603050302020204" pitchFamily="34" charset="0"/>
              </a:rPr>
              <a:t> </a:t>
            </a:r>
            <a:r>
              <a:rPr lang="en-US" sz="3600" b="1" dirty="0" err="1">
                <a:latin typeface="HP001 4 hàng" panose="020B0603050302020204" pitchFamily="34" charset="0"/>
              </a:rPr>
              <a:t>nghe</a:t>
            </a:r>
            <a:r>
              <a:rPr lang="en-US" sz="3600" b="1" dirty="0">
                <a:latin typeface="HP001 4 hàng" panose="020B0603050302020204" pitchFamily="34" charset="0"/>
              </a:rPr>
              <a:t>: </a:t>
            </a:r>
            <a:r>
              <a:rPr lang="en-US" sz="3600" b="1" dirty="0" err="1">
                <a:latin typeface="HP001 4 hàng" panose="020B0603050302020204" pitchFamily="34" charset="0"/>
              </a:rPr>
              <a:t>Cảm</a:t>
            </a:r>
            <a:r>
              <a:rPr lang="en-US" sz="3600" b="1" dirty="0">
                <a:latin typeface="HP001 4 hàng" panose="020B0603050302020204" pitchFamily="34" charset="0"/>
              </a:rPr>
              <a:t> </a:t>
            </a:r>
            <a:r>
              <a:rPr lang="en-US" sz="3600" b="1" dirty="0" err="1">
                <a:latin typeface="HP001 4 hàng" panose="020B0603050302020204" pitchFamily="34" charset="0"/>
              </a:rPr>
              <a:t>ơn</a:t>
            </a:r>
            <a:r>
              <a:rPr lang="en-US" sz="3600" b="1" dirty="0">
                <a:latin typeface="HP001 4 hàng" panose="020B0603050302020204" pitchFamily="34" charset="0"/>
              </a:rPr>
              <a:t> </a:t>
            </a:r>
            <a:r>
              <a:rPr lang="en-US" sz="3600" b="1" dirty="0" err="1">
                <a:latin typeface="HP001 4 hàng" panose="020B0603050302020204" pitchFamily="34" charset="0"/>
              </a:rPr>
              <a:t>họa</a:t>
            </a:r>
            <a:r>
              <a:rPr lang="en-US" sz="3600" b="1" dirty="0">
                <a:latin typeface="HP001 4 hàng" panose="020B0603050302020204" pitchFamily="34" charset="0"/>
              </a:rPr>
              <a:t> mi</a:t>
            </a:r>
            <a:endParaRPr lang="vi-VN" sz="3600" b="1" dirty="0">
              <a:latin typeface="HP001 4 hàng" panose="020B0603050302020204" pitchFamily="34" charset="0"/>
            </a:endParaRPr>
          </a:p>
        </p:txBody>
      </p:sp>
    </p:spTree>
    <p:extLst>
      <p:ext uri="{BB962C8B-B14F-4D97-AF65-F5344CB8AC3E}">
        <p14:creationId xmlns:p14="http://schemas.microsoft.com/office/powerpoint/2010/main" val="3428589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Nghe kể chuyện</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_ CẢM ƠN HOẠ MI _ Tuần 23 Tiếng Việt Lớp 2 _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383" y="0"/>
            <a:ext cx="11639006"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2"/>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3"/>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4"/>
          <a:srcRect l="46256" t="-41660" r="-22977" b="41660"/>
          <a:stretch>
            <a:fillRect/>
          </a:stretch>
        </p:blipFill>
        <p:spPr>
          <a:xfrm>
            <a:off x="247650" y="5041900"/>
            <a:ext cx="1512570" cy="1569085"/>
          </a:xfrm>
          <a:prstGeom prst="rect">
            <a:avLst/>
          </a:prstGeom>
        </p:spPr>
      </p:pic>
      <p:pic>
        <p:nvPicPr>
          <p:cNvPr id="11" name="Content Placeholder 10" descr="logo"/>
          <p:cNvPicPr>
            <a:picLocks noGrp="1" noChangeAspect="1"/>
          </p:cNvPicPr>
          <p:nvPr>
            <p:ph sz="half" idx="2"/>
          </p:nvPr>
        </p:nvPicPr>
        <p:blipFill>
          <a:blip r:embed="rId5"/>
          <a:stretch>
            <a:fillRect/>
          </a:stretch>
        </p:blipFill>
        <p:spPr>
          <a:xfrm>
            <a:off x="10654665" y="-182880"/>
            <a:ext cx="1656080" cy="1691640"/>
          </a:xfrm>
          <a:prstGeom prst="rect">
            <a:avLst/>
          </a:prstGeom>
        </p:spPr>
      </p:pic>
      <p:pic>
        <p:nvPicPr>
          <p:cNvPr id="4" name="Picture 3">
            <a:extLst>
              <a:ext uri="{FF2B5EF4-FFF2-40B4-BE49-F238E27FC236}">
                <a16:creationId xmlns:a16="http://schemas.microsoft.com/office/drawing/2014/main" id="{C2F28322-7722-48C7-9C42-76632EBCBB2D}"/>
              </a:ext>
            </a:extLst>
          </p:cNvPr>
          <p:cNvPicPr>
            <a:picLocks noChangeAspect="1"/>
          </p:cNvPicPr>
          <p:nvPr/>
        </p:nvPicPr>
        <p:blipFill>
          <a:blip r:embed="rId6"/>
          <a:stretch>
            <a:fillRect/>
          </a:stretch>
        </p:blipFill>
        <p:spPr>
          <a:xfrm>
            <a:off x="2376227" y="346229"/>
            <a:ext cx="7588634" cy="6139787"/>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5171" y="254000"/>
            <a:ext cx="1102202" cy="1054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233386" y="3456577"/>
            <a:ext cx="8647974" cy="1107992"/>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774761" cy="6697133"/>
          </a:xfrm>
          <a:prstGeom prst="rect">
            <a:avLst/>
          </a:prstGeom>
          <a:noFill/>
          <a:ln w="9525">
            <a:noFill/>
          </a:ln>
        </p:spPr>
      </p:pic>
      <p:sp>
        <p:nvSpPr>
          <p:cNvPr id="8198" name="文本框 8197"/>
          <p:cNvSpPr txBox="1"/>
          <p:nvPr/>
        </p:nvSpPr>
        <p:spPr>
          <a:xfrm>
            <a:off x="5283199" y="2514600"/>
            <a:ext cx="5689601" cy="1051881"/>
          </a:xfrm>
          <a:prstGeom prst="rect">
            <a:avLst/>
          </a:prstGeom>
          <a:noFill/>
          <a:ln w="9525">
            <a:noFill/>
          </a:ln>
        </p:spPr>
        <p:txBody>
          <a:bodyPr wrap="square"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Trả lời câu hỏi kể chuyện theo tranh qua trò chơi “Hộp quà bí ẩn”</a:t>
            </a:r>
          </a:p>
        </p:txBody>
      </p:sp>
      <p:sp>
        <p:nvSpPr>
          <p:cNvPr id="8200" name="文本框 8199"/>
          <p:cNvSpPr txBox="1"/>
          <p:nvPr/>
        </p:nvSpPr>
        <p:spPr>
          <a:xfrm>
            <a:off x="406400" y="2209800"/>
            <a:ext cx="3453290" cy="640715"/>
          </a:xfrm>
          <a:prstGeom prst="rect">
            <a:avLst/>
          </a:prstGeom>
          <a:noFill/>
          <a:ln w="9525">
            <a:noFill/>
          </a:ln>
        </p:spPr>
        <p:txBody>
          <a:bodyPr wrap="square"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477</Words>
  <Application>Microsoft Office PowerPoint</Application>
  <PresentationFormat>Widescreen</PresentationFormat>
  <Paragraphs>57</Paragraphs>
  <Slides>18</Slides>
  <Notes>7</Notes>
  <HiddenSlides>0</HiddenSlides>
  <MMClips>1</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18</vt:i4>
      </vt:variant>
    </vt:vector>
  </HeadingPairs>
  <TitlesOfParts>
    <vt:vector size="29" baseType="lpstr">
      <vt:lpstr>Arial</vt:lpstr>
      <vt:lpstr>Calibri</vt:lpstr>
      <vt:lpstr>Calibri Light</vt:lpstr>
      <vt:lpstr>HP001 4 hàng</vt:lpstr>
      <vt:lpstr>Times New Roman</vt:lpstr>
      <vt:lpstr>华康少女文字W5(P)</vt:lpstr>
      <vt:lpstr>2_Office 主题​​</vt:lpstr>
      <vt:lpstr>Office 主题</vt:lpstr>
      <vt:lpstr>3_Office 主题​​</vt:lpstr>
      <vt:lpstr>2_Office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Thu Hường</cp:lastModifiedBy>
  <cp:revision>14</cp:revision>
  <dcterms:created xsi:type="dcterms:W3CDTF">2021-07-31T08:07:51Z</dcterms:created>
  <dcterms:modified xsi:type="dcterms:W3CDTF">2023-02-18T11:17:15Z</dcterms:modified>
</cp:coreProperties>
</file>