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318" r:id="rId3"/>
    <p:sldId id="270" r:id="rId4"/>
    <p:sldId id="340" r:id="rId5"/>
    <p:sldId id="337" r:id="rId6"/>
    <p:sldId id="319" r:id="rId7"/>
    <p:sldId id="2007577135" r:id="rId8"/>
    <p:sldId id="2007577138" r:id="rId9"/>
    <p:sldId id="2007577133" r:id="rId10"/>
    <p:sldId id="2007577134" r:id="rId11"/>
    <p:sldId id="2007577137" r:id="rId12"/>
    <p:sldId id="2007577136" r:id="rId13"/>
    <p:sldId id="264"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23/2/2023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31050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13</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8955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9288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318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8778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282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6" name="页脚占位符 5">
            <a:extLst>
              <a:ext uri="{FF2B5EF4-FFF2-40B4-BE49-F238E27FC236}">
                <a16:creationId xmlns=""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68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8" name="页脚占位符 7">
            <a:extLst>
              <a:ext uri="{FF2B5EF4-FFF2-40B4-BE49-F238E27FC236}">
                <a16:creationId xmlns=""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73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4" name="页脚占位符 3">
            <a:extLst>
              <a:ext uri="{FF2B5EF4-FFF2-40B4-BE49-F238E27FC236}">
                <a16:creationId xmlns=""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739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3" name="页脚占位符 2">
            <a:extLst>
              <a:ext uri="{FF2B5EF4-FFF2-40B4-BE49-F238E27FC236}">
                <a16:creationId xmlns=""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9172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6" name="页脚占位符 5">
            <a:extLst>
              <a:ext uri="{FF2B5EF4-FFF2-40B4-BE49-F238E27FC236}">
                <a16:creationId xmlns=""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88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2023/2/23</a:t>
            </a:fld>
            <a:endParaRPr lang="zh-CN" altLang="en-US"/>
          </a:p>
        </p:txBody>
      </p:sp>
      <p:sp>
        <p:nvSpPr>
          <p:cNvPr id="6" name="页脚占位符 5">
            <a:extLst>
              <a:ext uri="{FF2B5EF4-FFF2-40B4-BE49-F238E27FC236}">
                <a16:creationId xmlns=""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9488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2023/2/23</a:t>
            </a:fld>
            <a:endParaRPr lang="zh-CN" altLang="en-US"/>
          </a:p>
        </p:txBody>
      </p:sp>
      <p:sp>
        <p:nvSpPr>
          <p:cNvPr id="5" name="页脚占位符 4">
            <a:extLst>
              <a:ext uri="{FF2B5EF4-FFF2-40B4-BE49-F238E27FC236}">
                <a16:creationId xmlns=""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Rectangle 6">
            <a:extLst>
              <a:ext uri="{FF2B5EF4-FFF2-40B4-BE49-F238E27FC236}">
                <a16:creationId xmlns="" xmlns:a16="http://schemas.microsoft.com/office/drawing/2014/main" id="{021BE73F-70CA-4081-81F5-EEAF53069118}"/>
              </a:ext>
            </a:extLst>
          </p:cNvPr>
          <p:cNvSpPr/>
          <p:nvPr userDrawn="1"/>
        </p:nvSpPr>
        <p:spPr>
          <a:xfrm>
            <a:off x="10311357" y="8252"/>
            <a:ext cx="1675459" cy="276999"/>
          </a:xfrm>
          <a:prstGeom prst="rect">
            <a:avLst/>
          </a:prstGeom>
        </p:spPr>
        <p:txBody>
          <a:bodyPr wrap="none">
            <a:spAutoFit/>
          </a:bodyPr>
          <a:lstStyle/>
          <a:p>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Design by: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Thảo</a:t>
            </a:r>
            <a:endParaRPr lang="x-none" sz="1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89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2023/2/23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0.emf"/><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12.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 xmlns:a16="http://schemas.microsoft.com/office/drawing/2014/main" id="{EEC9C8C1-0C79-413E-BAA9-97ED57DE33F1}"/>
              </a:ext>
            </a:extLst>
          </p:cNvPr>
          <p:cNvSpPr txBox="1"/>
          <p:nvPr/>
        </p:nvSpPr>
        <p:spPr>
          <a:xfrm>
            <a:off x="404014" y="3252035"/>
            <a:ext cx="11165343" cy="1754326"/>
          </a:xfrm>
          <a:prstGeom prst="rect">
            <a:avLst/>
          </a:prstGeom>
          <a:noFill/>
        </p:spPr>
        <p:txBody>
          <a:bodyPr wrap="square" rtlCol="0">
            <a:spAutoFit/>
          </a:bodyPr>
          <a:lstStyle/>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Khủng</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long</a:t>
            </a: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uya</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uyu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iêu</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ươu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uôt</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uôc</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23</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926554" y="5165814"/>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tr 44</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C9BEF65-CCDE-46B1-6129-F6FD558A0562}"/>
              </a:ext>
            </a:extLst>
          </p:cNvPr>
          <p:cNvPicPr>
            <a:picLocks noChangeAspect="1"/>
          </p:cNvPicPr>
          <p:nvPr/>
        </p:nvPicPr>
        <p:blipFill>
          <a:blip r:embed="rId2"/>
          <a:stretch>
            <a:fillRect/>
          </a:stretch>
        </p:blipFill>
        <p:spPr>
          <a:xfrm>
            <a:off x="1718651" y="2161998"/>
            <a:ext cx="8754697" cy="2534004"/>
          </a:xfrm>
          <a:prstGeom prst="rect">
            <a:avLst/>
          </a:prstGeom>
        </p:spPr>
      </p:pic>
      <p:sp>
        <p:nvSpPr>
          <p:cNvPr id="5" name="TextBox 4">
            <a:extLst>
              <a:ext uri="{FF2B5EF4-FFF2-40B4-BE49-F238E27FC236}">
                <a16:creationId xmlns="" xmlns:a16="http://schemas.microsoft.com/office/drawing/2014/main" id="{003DDD43-9C0D-96B3-DD77-E22FDA2E30DF}"/>
              </a:ext>
            </a:extLst>
          </p:cNvPr>
          <p:cNvSpPr txBox="1"/>
          <p:nvPr/>
        </p:nvSpPr>
        <p:spPr>
          <a:xfrm>
            <a:off x="1133474" y="666394"/>
            <a:ext cx="977265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t>
            </a: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Nhìn hình, tìm t</a:t>
            </a:r>
            <a:r>
              <a:rPr lang="en-US"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ừ ngữ chứa </a:t>
            </a:r>
            <a:r>
              <a:rPr lang="en-US" sz="3600" i="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uôc</a:t>
            </a:r>
            <a:r>
              <a:rPr lang="en-US"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hoặc </a:t>
            </a:r>
            <a:r>
              <a:rPr lang="en-US" sz="3600" i="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uôt </a:t>
            </a:r>
            <a:r>
              <a:rPr lang="en-US"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gọi tên loài vật.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CFE7C8EE-9F77-9FA2-9F6C-41AE2ED66E7F}"/>
              </a:ext>
            </a:extLst>
          </p:cNvPr>
          <p:cNvSpPr txBox="1"/>
          <p:nvPr/>
        </p:nvSpPr>
        <p:spPr>
          <a:xfrm>
            <a:off x="2739002" y="4787830"/>
            <a:ext cx="2093596" cy="584775"/>
          </a:xfrm>
          <a:prstGeom prst="rect">
            <a:avLst/>
          </a:prstGeom>
          <a:noFill/>
        </p:spPr>
        <p:txBody>
          <a:bodyPr wrap="square" rtlCol="0">
            <a:spAutoFit/>
          </a:bodyPr>
          <a:lstStyle/>
          <a:p>
            <a:r>
              <a:rPr lang="en-US" sz="320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a:t>
            </a:r>
            <a:r>
              <a:rPr lang="en-US" sz="32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uột</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0945F8DE-F682-9E17-7A9D-0AB20520F7F9}"/>
              </a:ext>
            </a:extLst>
          </p:cNvPr>
          <p:cNvSpPr txBox="1"/>
          <p:nvPr/>
        </p:nvSpPr>
        <p:spPr>
          <a:xfrm>
            <a:off x="5049201" y="4787829"/>
            <a:ext cx="2093596" cy="584775"/>
          </a:xfrm>
          <a:prstGeom prst="rect">
            <a:avLst/>
          </a:prstGeom>
          <a:noFill/>
        </p:spPr>
        <p:txBody>
          <a:bodyPr wrap="square" rtlCol="0">
            <a:spAutoFit/>
          </a:bodyPr>
          <a:lstStyle/>
          <a:p>
            <a:r>
              <a:rPr lang="en-US" sz="320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Bạch t</a:t>
            </a:r>
            <a:r>
              <a:rPr lang="en-US" sz="32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uộc</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14CA7AD2-4CD5-71AA-2F71-3B725B0E3E7E}"/>
              </a:ext>
            </a:extLst>
          </p:cNvPr>
          <p:cNvSpPr txBox="1"/>
          <p:nvPr/>
        </p:nvSpPr>
        <p:spPr>
          <a:xfrm>
            <a:off x="7840026" y="4787829"/>
            <a:ext cx="2093596" cy="584775"/>
          </a:xfrm>
          <a:prstGeom prst="rect">
            <a:avLst/>
          </a:prstGeom>
          <a:noFill/>
        </p:spPr>
        <p:txBody>
          <a:bodyPr wrap="square" rtlCol="0">
            <a:spAutoFit/>
          </a:bodyPr>
          <a:lstStyle/>
          <a:p>
            <a:r>
              <a:rPr lang="en-US" sz="320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Chim c</a:t>
            </a:r>
            <a:r>
              <a:rPr lang="en-US" sz="32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uốc</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186851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70093" y="742454"/>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3200" dirty="0" err="1">
                <a:solidFill>
                  <a:srgbClr val="002060"/>
                </a:solidFill>
                <a:latin typeface="Times New Roman" pitchFamily="18" charset="0"/>
                <a:ea typeface="Arial-Rounded" panose="020B0500000000000000" pitchFamily="34" charset="0"/>
                <a:cs typeface="Times New Roman" pitchFamily="18" charset="0"/>
              </a:rPr>
              <a:t>tả</a:t>
            </a:r>
            <a:r>
              <a:rPr lang="en-US" sz="3200" dirty="0">
                <a:solidFill>
                  <a:srgbClr val="002060"/>
                </a:solidFill>
                <a:latin typeface="Times New Roman" pitchFamily="18" charset="0"/>
                <a:ea typeface="Arial-Rounded" panose="020B0500000000000000" pitchFamily="34" charset="0"/>
                <a:cs typeface="Times New Roman" pitchFamily="18" charset="0"/>
              </a:rPr>
              <a:t> 1 </a:t>
            </a:r>
            <a:r>
              <a:rPr lang="en-US" sz="3200" dirty="0" err="1">
                <a:solidFill>
                  <a:srgbClr val="002060"/>
                </a:solidFill>
                <a:latin typeface="Times New Roman" pitchFamily="18" charset="0"/>
                <a:ea typeface="Arial-Rounded" panose="020B0500000000000000" pitchFamily="34" charset="0"/>
                <a:cs typeface="Times New Roman" pitchFamily="18" charset="0"/>
              </a:rPr>
              <a:t>đoạn</a:t>
            </a:r>
            <a:r>
              <a:rPr lang="en-US" sz="3200" dirty="0">
                <a:solidFill>
                  <a:srgbClr val="002060"/>
                </a:solidFill>
                <a:latin typeface="Times New Roman" pitchFamily="18" charset="0"/>
                <a:ea typeface="Arial-Rounded" panose="020B0500000000000000" pitchFamily="34" charset="0"/>
                <a:cs typeface="Times New Roman" pitchFamily="18" charset="0"/>
              </a:rPr>
              <a:t> </a:t>
            </a:r>
            <a:r>
              <a:rPr lang="en-US" sz="3200" dirty="0" err="1">
                <a:solidFill>
                  <a:srgbClr val="002060"/>
                </a:solidFill>
                <a:latin typeface="Times New Roman" pitchFamily="18" charset="0"/>
                <a:ea typeface="Arial-Rounded" panose="020B0500000000000000" pitchFamily="34" charset="0"/>
                <a:cs typeface="Times New Roman" pitchFamily="18" charset="0"/>
              </a:rPr>
              <a:t>văn</a:t>
            </a:r>
            <a:r>
              <a:rPr lang="en-US" sz="3200" dirty="0">
                <a:solidFill>
                  <a:srgbClr val="002060"/>
                </a:solidFill>
                <a:latin typeface="Times New Roman" pitchFamily="18" charset="0"/>
                <a:ea typeface="Arial-Rounded" panose="020B0500000000000000" pitchFamily="34" charset="0"/>
                <a:cs typeface="Times New Roman" pitchFamily="18" charset="0"/>
              </a:rPr>
              <a:t>.</a:t>
            </a:r>
          </a:p>
        </p:txBody>
      </p:sp>
      <p:sp>
        <p:nvSpPr>
          <p:cNvPr id="9" name="TextBox 8"/>
          <p:cNvSpPr txBox="1"/>
          <p:nvPr/>
        </p:nvSpPr>
        <p:spPr>
          <a:xfrm>
            <a:off x="4926818" y="2302357"/>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098427" y="3985353"/>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 xmlns:a16="http://schemas.microsoft.com/office/drawing/2014/main" id="{0C9928D3-15CE-463A-8DD4-D2BDB8DB2C15}"/>
              </a:ext>
            </a:extLst>
          </p:cNvPr>
          <p:cNvSpPr txBox="1"/>
          <p:nvPr/>
        </p:nvSpPr>
        <p:spPr>
          <a:xfrm>
            <a:off x="849653" y="1523401"/>
            <a:ext cx="2016325" cy="341632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221830019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431AFA33-AE91-4A61-A807-3A28EC760284}"/>
              </a:ext>
            </a:extLst>
          </p:cNvPr>
          <p:cNvPicPr>
            <a:picLocks noChangeAspect="1"/>
          </p:cNvPicPr>
          <p:nvPr/>
        </p:nvPicPr>
        <p:blipFill rotWithShape="1">
          <a:blip r:embed="rId3"/>
          <a:srcRect l="45559" t="6591" b="4038"/>
          <a:stretch/>
        </p:blipFill>
        <p:spPr>
          <a:xfrm>
            <a:off x="-704850" y="-30864"/>
            <a:ext cx="5694353" cy="6888864"/>
          </a:xfrm>
          <a:prstGeom prst="rect">
            <a:avLst/>
          </a:prstGeom>
        </p:spPr>
      </p:pic>
      <p:pic>
        <p:nvPicPr>
          <p:cNvPr id="14" name="图片 13">
            <a:extLst>
              <a:ext uri="{FF2B5EF4-FFF2-40B4-BE49-F238E27FC236}">
                <a16:creationId xmlns=""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70093" y="742454"/>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3200" dirty="0" err="1">
                <a:solidFill>
                  <a:srgbClr val="002060"/>
                </a:solidFill>
                <a:latin typeface="Times New Roman" pitchFamily="18" charset="0"/>
                <a:ea typeface="Arial-Rounded" panose="020B0500000000000000" pitchFamily="34" charset="0"/>
                <a:cs typeface="Times New Roman" pitchFamily="18" charset="0"/>
              </a:rPr>
              <a:t>tả</a:t>
            </a:r>
            <a:r>
              <a:rPr lang="en-US" sz="3200" dirty="0">
                <a:solidFill>
                  <a:srgbClr val="002060"/>
                </a:solidFill>
                <a:latin typeface="Times New Roman" pitchFamily="18" charset="0"/>
                <a:ea typeface="Arial-Rounded" panose="020B0500000000000000" pitchFamily="34" charset="0"/>
                <a:cs typeface="Times New Roman" pitchFamily="18" charset="0"/>
              </a:rPr>
              <a:t> 1 </a:t>
            </a:r>
            <a:r>
              <a:rPr lang="en-US" sz="3200" dirty="0" err="1">
                <a:solidFill>
                  <a:srgbClr val="002060"/>
                </a:solidFill>
                <a:latin typeface="Times New Roman" pitchFamily="18" charset="0"/>
                <a:ea typeface="Arial-Rounded" panose="020B0500000000000000" pitchFamily="34" charset="0"/>
                <a:cs typeface="Times New Roman" pitchFamily="18" charset="0"/>
              </a:rPr>
              <a:t>đoạn</a:t>
            </a:r>
            <a:r>
              <a:rPr lang="en-US" sz="3200" dirty="0">
                <a:solidFill>
                  <a:srgbClr val="002060"/>
                </a:solidFill>
                <a:latin typeface="Times New Roman" pitchFamily="18" charset="0"/>
                <a:ea typeface="Arial-Rounded" panose="020B0500000000000000" pitchFamily="34" charset="0"/>
                <a:cs typeface="Times New Roman" pitchFamily="18" charset="0"/>
              </a:rPr>
              <a:t> </a:t>
            </a:r>
            <a:r>
              <a:rPr lang="en-US" sz="3200" dirty="0" err="1">
                <a:solidFill>
                  <a:srgbClr val="002060"/>
                </a:solidFill>
                <a:latin typeface="Times New Roman" pitchFamily="18" charset="0"/>
                <a:ea typeface="Arial-Rounded" panose="020B0500000000000000" pitchFamily="34" charset="0"/>
                <a:cs typeface="Times New Roman" pitchFamily="18" charset="0"/>
              </a:rPr>
              <a:t>văn</a:t>
            </a:r>
            <a:r>
              <a:rPr lang="en-US" sz="3200" dirty="0">
                <a:solidFill>
                  <a:srgbClr val="002060"/>
                </a:solidFill>
                <a:latin typeface="Times New Roman" pitchFamily="18" charset="0"/>
                <a:ea typeface="Arial-Rounded" panose="020B0500000000000000" pitchFamily="34" charset="0"/>
                <a:cs typeface="Times New Roman" pitchFamily="18" charset="0"/>
              </a:rPr>
              <a:t>.</a:t>
            </a:r>
          </a:p>
        </p:txBody>
      </p:sp>
      <p:sp>
        <p:nvSpPr>
          <p:cNvPr id="9" name="TextBox 8"/>
          <p:cNvSpPr txBox="1"/>
          <p:nvPr/>
        </p:nvSpPr>
        <p:spPr>
          <a:xfrm>
            <a:off x="4926818" y="2302357"/>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098427" y="3985353"/>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 xmlns:a16="http://schemas.microsoft.com/office/drawing/2014/main" id="{0C9928D3-15CE-463A-8DD4-D2BDB8DB2C15}"/>
              </a:ext>
            </a:extLst>
          </p:cNvPr>
          <p:cNvSpPr txBox="1"/>
          <p:nvPr/>
        </p:nvSpPr>
        <p:spPr>
          <a:xfrm>
            <a:off x="872546" y="1503752"/>
            <a:ext cx="2016325" cy="341632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892051"/>
            <a:ext cx="10963068" cy="3277733"/>
          </a:xfrm>
          <a:prstGeom prst="rect">
            <a:avLst/>
          </a:prstGeom>
        </p:spPr>
      </p:pic>
      <p:pic>
        <p:nvPicPr>
          <p:cNvPr id="12" name="图片 6">
            <a:extLst>
              <a:ext uri="{FF2B5EF4-FFF2-40B4-BE49-F238E27FC236}">
                <a16:creationId xmlns=""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4359930" y="843630"/>
            <a:ext cx="3099071"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grpSp>
        <p:nvGrpSpPr>
          <p:cNvPr id="15" name="Group 14">
            <a:extLst>
              <a:ext uri="{FF2B5EF4-FFF2-40B4-BE49-F238E27FC236}">
                <a16:creationId xmlns="" xmlns:a16="http://schemas.microsoft.com/office/drawing/2014/main" id="{8EB64A4F-2F51-48FB-A24A-ED66D4B41848}"/>
              </a:ext>
            </a:extLst>
          </p:cNvPr>
          <p:cNvGrpSpPr/>
          <p:nvPr/>
        </p:nvGrpSpPr>
        <p:grpSpPr>
          <a:xfrm>
            <a:off x="1469557" y="4371059"/>
            <a:ext cx="6623690" cy="712532"/>
            <a:chOff x="1216338" y="4241756"/>
            <a:chExt cx="6623690" cy="712532"/>
          </a:xfrm>
        </p:grpSpPr>
        <p:grpSp>
          <p:nvGrpSpPr>
            <p:cNvPr id="16" name="Group 15">
              <a:extLst>
                <a:ext uri="{FF2B5EF4-FFF2-40B4-BE49-F238E27FC236}">
                  <a16:creationId xmlns="" xmlns:a16="http://schemas.microsoft.com/office/drawing/2014/main"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 xmlns:a16="http://schemas.microsoft.com/office/drawing/2014/main" id="{D824CF9C-C197-4BC0-B1B2-5B75A5B8957D}"/>
                </a:ext>
              </a:extLst>
            </p:cNvPr>
            <p:cNvSpPr/>
            <p:nvPr/>
          </p:nvSpPr>
          <p:spPr>
            <a:xfrm>
              <a:off x="2136222" y="4334857"/>
              <a:ext cx="5703806" cy="584775"/>
            </a:xfrm>
            <a:prstGeom prst="rect">
              <a:avLst/>
            </a:prstGeom>
          </p:spPr>
          <p:txBody>
            <a:bodyPr wrap="none">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Chân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22" name="Group 21">
            <a:extLst>
              <a:ext uri="{FF2B5EF4-FFF2-40B4-BE49-F238E27FC236}">
                <a16:creationId xmlns="" xmlns:a16="http://schemas.microsoft.com/office/drawing/2014/main" id="{8C6DAE3C-3092-4792-A3CB-422B2BFEA4DF}"/>
              </a:ext>
            </a:extLst>
          </p:cNvPr>
          <p:cNvGrpSpPr/>
          <p:nvPr/>
        </p:nvGrpSpPr>
        <p:grpSpPr>
          <a:xfrm>
            <a:off x="1667682" y="5218145"/>
            <a:ext cx="9459865" cy="742405"/>
            <a:chOff x="1555138" y="5106976"/>
            <a:chExt cx="8995633" cy="742405"/>
          </a:xfrm>
        </p:grpSpPr>
        <p:grpSp>
          <p:nvGrpSpPr>
            <p:cNvPr id="23" name="Group 22">
              <a:extLst>
                <a:ext uri="{FF2B5EF4-FFF2-40B4-BE49-F238E27FC236}">
                  <a16:creationId xmlns=""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 xmlns:a16="http://schemas.microsoft.com/office/drawing/2014/main"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 xmlns:a16="http://schemas.microsoft.com/office/drawing/2014/main"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 xmlns:a16="http://schemas.microsoft.com/office/drawing/2014/main"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 xmlns:a16="http://schemas.microsoft.com/office/drawing/2014/main" id="{050CE124-A425-4075-8399-F8C02C4B7958}"/>
                </a:ext>
              </a:extLst>
            </p:cNvPr>
            <p:cNvSpPr txBox="1"/>
            <p:nvPr/>
          </p:nvSpPr>
          <p:spPr>
            <a:xfrm>
              <a:off x="2477435" y="5170850"/>
              <a:ext cx="8073336"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phận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mồi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itle 4">
            <a:extLst>
              <a:ext uri="{FF2B5EF4-FFF2-40B4-BE49-F238E27FC236}">
                <a16:creationId xmlns="" xmlns:a16="http://schemas.microsoft.com/office/drawing/2014/main" id="{C50CB3FE-1661-4B16-A20C-17975D24D53A}"/>
              </a:ext>
            </a:extLst>
          </p:cNvPr>
          <p:cNvSpPr>
            <a:spLocks noGrp="1"/>
          </p:cNvSpPr>
          <p:nvPr>
            <p:ph type="title"/>
          </p:nvPr>
        </p:nvSpPr>
        <p:spPr>
          <a:xfrm>
            <a:off x="1139687" y="1528477"/>
            <a:ext cx="10151166" cy="2378810"/>
          </a:xfrm>
        </p:spPr>
        <p:txBody>
          <a:bodyPr>
            <a:normAutofit fontScale="90000"/>
          </a:bodyPr>
          <a:lstStyle/>
          <a:p>
            <a:pPr algn="just"/>
            <a:r>
              <a:rPr lang="en-US" sz="3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khủng</a:t>
            </a:r>
            <a:r>
              <a:rPr lang="en-US" sz="4000" dirty="0">
                <a:latin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cs typeface="Times New Roman" panose="02020603050405020304" pitchFamily="18" charset="0"/>
              </a:rPr>
              <a:t>thẳng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Khủng</a:t>
            </a:r>
            <a:r>
              <a:rPr lang="en-US" sz="4000" dirty="0">
                <a:latin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mũi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r>
              <a:rPr lang="en-US" sz="4000" dirty="0">
                <a:latin typeface="Times New Roman" panose="02020603050405020304" pitchFamily="18" charset="0"/>
                <a:cs typeface="Times New Roman" panose="02020603050405020304" pitchFamily="18" charset="0"/>
              </a:rPr>
              <a:t> tai </a:t>
            </a:r>
            <a:r>
              <a:rPr lang="en-US" sz="4000" dirty="0" err="1">
                <a:latin typeface="Times New Roman" panose="02020603050405020304" pitchFamily="18" charset="0"/>
                <a:cs typeface="Times New Roman" panose="02020603050405020304" pitchFamily="18" charset="0"/>
              </a:rPr>
              <a:t>thính</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3337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khoẻ</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rộng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kiếm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săn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tường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13319" y="4794513"/>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gồm có 3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9" name="TextBox 38"/>
          <p:cNvSpPr txBox="1"/>
          <p:nvPr/>
        </p:nvSpPr>
        <p:spPr>
          <a:xfrm>
            <a:off x="1459351" y="3120276"/>
            <a:ext cx="10429913"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Khi viết chú ý viết đúng chính tả, các dấu ngắt nghỉ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805409" y="309281"/>
            <a:ext cx="10629833" cy="6387353"/>
          </a:xfrm>
          <a:prstGeom prst="rect">
            <a:avLst/>
          </a:prstGeom>
        </p:spPr>
      </p:pic>
      <p:sp>
        <p:nvSpPr>
          <p:cNvPr id="3" name="TextBox 2">
            <a:extLst>
              <a:ext uri="{FF2B5EF4-FFF2-40B4-BE49-F238E27FC236}">
                <a16:creationId xmlns="" xmlns:a16="http://schemas.microsoft.com/office/drawing/2014/main" id="{F45A7CFF-CB3B-46DA-8FDD-4EEAF4E513FF}"/>
              </a:ext>
            </a:extLst>
          </p:cNvPr>
          <p:cNvSpPr txBox="1"/>
          <p:nvPr/>
        </p:nvSpPr>
        <p:spPr>
          <a:xfrm>
            <a:off x="2246888" y="808068"/>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ngày</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smtClean="0">
                <a:latin typeface="HP001 4 hàng" pitchFamily="34" charset="0"/>
                <a:ea typeface="Arial-Rounded" panose="020B0500000000000000" pitchFamily="34" charset="0"/>
                <a:cs typeface="Arial-Rounded" panose="020B0500000000000000" pitchFamily="34" charset="0"/>
              </a:rPr>
              <a:t>23 </a:t>
            </a:r>
            <a:r>
              <a:rPr lang="en-US" sz="3000" b="1" dirty="0" err="1">
                <a:latin typeface="HP001 4 hàng" pitchFamily="34" charset="0"/>
                <a:ea typeface="Arial-Rounded" panose="020B0500000000000000" pitchFamily="34" charset="0"/>
                <a:cs typeface="Arial-Rounded" panose="020B0500000000000000" pitchFamily="34" charset="0"/>
              </a:rPr>
              <a:t>tháng</a:t>
            </a:r>
            <a:r>
              <a:rPr lang="en-US" sz="3000" b="1" dirty="0">
                <a:latin typeface="HP001 4 hàng" pitchFamily="34" charset="0"/>
                <a:ea typeface="Arial-Rounded" panose="020B0500000000000000" pitchFamily="34" charset="0"/>
                <a:cs typeface="Arial-Rounded" panose="020B0500000000000000" pitchFamily="34" charset="0"/>
              </a:rPr>
              <a:t> 2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2023</a:t>
            </a:r>
          </a:p>
        </p:txBody>
      </p:sp>
      <p:sp>
        <p:nvSpPr>
          <p:cNvPr id="4" name="TextBox 3">
            <a:extLst>
              <a:ext uri="{FF2B5EF4-FFF2-40B4-BE49-F238E27FC236}">
                <a16:creationId xmlns="" xmlns:a16="http://schemas.microsoft.com/office/drawing/2014/main" id="{7B615F29-536A-4E0C-AA52-9F2DEBDED88B}"/>
              </a:ext>
            </a:extLst>
          </p:cNvPr>
          <p:cNvSpPr txBox="1"/>
          <p:nvPr/>
        </p:nvSpPr>
        <p:spPr>
          <a:xfrm>
            <a:off x="4792914" y="1409756"/>
            <a:ext cx="3378632" cy="584711"/>
          </a:xfrm>
          <a:prstGeom prst="rect">
            <a:avLst/>
          </a:prstGeom>
          <a:noFill/>
        </p:spPr>
        <p:txBody>
          <a:bodyPr wrap="square" lIns="121855" tIns="60928" rIns="121855" bIns="60928" rtlCol="0">
            <a:spAutoFit/>
          </a:bodyPr>
          <a:lstStyle/>
          <a:p>
            <a:r>
              <a:rPr lang="en-US" sz="3000" b="1">
                <a:latin typeface="HP001 4 hàng" pitchFamily="34" charset="0"/>
                <a:ea typeface="Arial-Rounded" panose="020B0500000000000000" pitchFamily="34" charset="0"/>
                <a:cs typeface="Arial-Rounded" panose="020B0500000000000000" pitchFamily="34" charset="0"/>
              </a:rPr>
              <a:t>Nghe viết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 xmlns:a16="http://schemas.microsoft.com/office/drawing/2014/main" id="{B3DE068F-2A72-4662-B2BE-53A8DD593F61}"/>
              </a:ext>
            </a:extLst>
          </p:cNvPr>
          <p:cNvSpPr txBox="1"/>
          <p:nvPr/>
        </p:nvSpPr>
        <p:spPr>
          <a:xfrm>
            <a:off x="4636846" y="1973096"/>
            <a:ext cx="3880691" cy="646266"/>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Khủng</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long</a:t>
            </a:r>
          </a:p>
        </p:txBody>
      </p:sp>
      <p:sp>
        <p:nvSpPr>
          <p:cNvPr id="6" name="TextBox 5">
            <a:extLst>
              <a:ext uri="{FF2B5EF4-FFF2-40B4-BE49-F238E27FC236}">
                <a16:creationId xmlns="" xmlns:a16="http://schemas.microsoft.com/office/drawing/2014/main" id="{E756D133-C24C-45C5-ABA9-CEBE29DA1F92}"/>
              </a:ext>
            </a:extLst>
          </p:cNvPr>
          <p:cNvSpPr txBox="1"/>
          <p:nvPr/>
        </p:nvSpPr>
        <p:spPr>
          <a:xfrm>
            <a:off x="2246888" y="3193366"/>
            <a:ext cx="9176479" cy="615489"/>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Chân khủng long thẳng và </a:t>
            </a:r>
            <a:r>
              <a:rPr lang="vi-VN" sz="3200" b="1" dirty="0">
                <a:latin typeface="HP001 4 hàng" panose="020B0603050302020204" pitchFamily="34" charset="0"/>
              </a:rPr>
              <a:t>ǟ</a:t>
            </a:r>
            <a:r>
              <a:rPr lang="en-US" sz="3000" b="1" dirty="0">
                <a:latin typeface="HP001 4 hàng" pitchFamily="34" charset="0"/>
                <a:ea typeface="Arial-Rounded" panose="020B0500000000000000" pitchFamily="34" charset="0"/>
                <a:cs typeface="Arial-Rounded" panose="020B0500000000000000" pitchFamily="34" charset="0"/>
              </a:rPr>
              <a:t>ất </a:t>
            </a:r>
            <a:r>
              <a:rPr lang="en-US" sz="3000" b="1" dirty="0" err="1">
                <a:latin typeface="HP001 4 hàng" pitchFamily="34" charset="0"/>
                <a:ea typeface="Arial-Rounded" panose="020B0500000000000000" pitchFamily="34" charset="0"/>
                <a:cs typeface="Arial-Rounded" panose="020B0500000000000000" pitchFamily="34" charset="0"/>
              </a:rPr>
              <a:t>kh</a:t>
            </a:r>
            <a:r>
              <a:rPr lang="en-US" sz="2800" b="1" dirty="0" err="1">
                <a:latin typeface="HP001 4 hàng" panose="020B0603050302020204" pitchFamily="34" charset="-93"/>
              </a:rPr>
              <a:t>Ťϊ</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Vì</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thế</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chúng</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 xmlns:a16="http://schemas.microsoft.com/office/drawing/2014/main" id="{21EC03FC-043B-430C-B766-71D7D23EA8DF}"/>
              </a:ext>
            </a:extLst>
          </p:cNvPr>
          <p:cNvSpPr txBox="1"/>
          <p:nvPr/>
        </p:nvSpPr>
        <p:spPr>
          <a:xfrm>
            <a:off x="1601957" y="3791134"/>
            <a:ext cx="9821410" cy="584711"/>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có thể đi khắp </a:t>
            </a:r>
            <a:r>
              <a:rPr lang="en-US" sz="3000" b="1" dirty="0" err="1">
                <a:latin typeface="HP001 4 hàng" pitchFamily="34" charset="0"/>
                <a:ea typeface="Arial-Rounded" panose="020B0500000000000000" pitchFamily="34" charset="0"/>
                <a:cs typeface="Arial-Rounded" panose="020B0500000000000000" pitchFamily="34" charset="0"/>
              </a:rPr>
              <a:t>m</a:t>
            </a:r>
            <a:r>
              <a:rPr lang="en-US" sz="2800" b="1" dirty="0" err="1">
                <a:latin typeface="HP001 4 hàng" panose="020B0603050302020204" pitchFamily="34" charset="-93"/>
              </a:rPr>
              <a:t>Ŏ</a:t>
            </a:r>
            <a:r>
              <a:rPr lang="en-US" sz="3000" b="1" dirty="0">
                <a:latin typeface="HP001 4 hàng" pitchFamily="34" charset="0"/>
                <a:ea typeface="Arial-Rounded" panose="020B0500000000000000" pitchFamily="34" charset="0"/>
                <a:cs typeface="Arial-Rounded" panose="020B0500000000000000" pitchFamily="34" charset="0"/>
              </a:rPr>
              <a:t> vùng </a:t>
            </a:r>
            <a:r>
              <a:rPr lang="vi-VN" sz="2800" b="1" dirty="0">
                <a:latin typeface="HP001 4 hàng" panose="020B0603050302020204" pitchFamily="34" charset="0"/>
              </a:rPr>
              <a:t>ǟ</a:t>
            </a:r>
            <a:r>
              <a:rPr lang="en-US" sz="3000" b="1" dirty="0" err="1">
                <a:latin typeface="HP001 4 hàng" pitchFamily="34" charset="0"/>
                <a:ea typeface="Arial-Rounded" panose="020B0500000000000000" pitchFamily="34" charset="0"/>
                <a:cs typeface="Arial-Rounded" panose="020B0500000000000000" pitchFamily="34" charset="0"/>
              </a:rPr>
              <a:t>ộng</a:t>
            </a:r>
            <a:r>
              <a:rPr lang="en-US" sz="3000" b="1" dirty="0">
                <a:latin typeface="HP001 4 hàng" pitchFamily="34" charset="0"/>
                <a:ea typeface="Arial-Rounded" panose="020B0500000000000000" pitchFamily="34" charset="0"/>
                <a:cs typeface="Arial-Rounded" panose="020B0500000000000000" pitchFamily="34" charset="0"/>
              </a:rPr>
              <a:t> lớn để kiếm ăn. </a:t>
            </a:r>
            <a:r>
              <a:rPr lang="en-US" sz="3000" b="1" dirty="0" err="1">
                <a:latin typeface="HP001 4 hàng" pitchFamily="34" charset="0"/>
                <a:ea typeface="Arial-Rounded" panose="020B0500000000000000" pitchFamily="34" charset="0"/>
                <a:cs typeface="Arial-Rounded" panose="020B0500000000000000" pitchFamily="34" charset="0"/>
              </a:rPr>
              <a:t>Khủng</a:t>
            </a:r>
            <a:r>
              <a:rPr lang="en-US" sz="3000" b="1" dirty="0">
                <a:latin typeface="HP001 4 hàng" pitchFamily="34" charset="0"/>
                <a:ea typeface="Arial-Rounded" panose="020B0500000000000000" pitchFamily="34" charset="0"/>
                <a:cs typeface="Arial-Rounded" panose="020B0500000000000000" pitchFamily="34" charset="0"/>
              </a:rPr>
              <a:t> </a:t>
            </a:r>
          </a:p>
        </p:txBody>
      </p:sp>
      <p:sp>
        <p:nvSpPr>
          <p:cNvPr id="8" name="TextBox 7">
            <a:extLst>
              <a:ext uri="{FF2B5EF4-FFF2-40B4-BE49-F238E27FC236}">
                <a16:creationId xmlns="" xmlns:a16="http://schemas.microsoft.com/office/drawing/2014/main" id="{994BC323-C605-4181-9B30-0A2517CADAC5}"/>
              </a:ext>
            </a:extLst>
          </p:cNvPr>
          <p:cNvSpPr txBox="1"/>
          <p:nvPr/>
        </p:nvSpPr>
        <p:spPr>
          <a:xfrm>
            <a:off x="1592993" y="4400732"/>
            <a:ext cx="9830374" cy="584711"/>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long có khả năng săn </a:t>
            </a:r>
            <a:r>
              <a:rPr lang="en-US" sz="3000" b="1" dirty="0" err="1">
                <a:latin typeface="HP001 4 hàng" pitchFamily="34" charset="0"/>
                <a:ea typeface="Arial-Rounded" panose="020B0500000000000000" pitchFamily="34" charset="0"/>
                <a:cs typeface="Arial-Rounded" panose="020B0500000000000000" pitchFamily="34" charset="0"/>
              </a:rPr>
              <a:t>m</a:t>
            </a:r>
            <a:r>
              <a:rPr lang="en-US" sz="2800" b="1" dirty="0" err="1">
                <a:latin typeface="HP001 4 hàng" panose="020B0603050302020204" pitchFamily="34" charset="-93"/>
              </a:rPr>
              <a:t>ē</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t</a:t>
            </a:r>
            <a:r>
              <a:rPr lang="en-US" sz="2800" b="1" dirty="0" err="1">
                <a:latin typeface="HP001 4 hàng" panose="020B0603050302020204" pitchFamily="34" charset="-93"/>
              </a:rPr>
              <a:t>ō</a:t>
            </a:r>
            <a:r>
              <a:rPr lang="en-US" sz="3000" b="1" dirty="0">
                <a:latin typeface="HP001 4 hàng" pitchFamily="34" charset="0"/>
                <a:ea typeface="Arial-Rounded" panose="020B0500000000000000" pitchFamily="34" charset="0"/>
                <a:cs typeface="Arial-Rounded" panose="020B0500000000000000" pitchFamily="34" charset="0"/>
              </a:rPr>
              <a:t> nhờ có </a:t>
            </a:r>
            <a:r>
              <a:rPr lang="en-US" sz="3000" b="1" dirty="0" err="1">
                <a:latin typeface="HP001 4 hàng" pitchFamily="34" charset="0"/>
                <a:ea typeface="Arial-Rounded" panose="020B0500000000000000" pitchFamily="34" charset="0"/>
                <a:cs typeface="Arial-Rounded" panose="020B0500000000000000" pitchFamily="34" charset="0"/>
              </a:rPr>
              <a:t>đ</a:t>
            </a:r>
            <a:r>
              <a:rPr lang="en-US" sz="2800" b="1" dirty="0" err="1">
                <a:latin typeface="HP001 4 hàng" panose="020B0603050302020204" pitchFamily="34" charset="-93"/>
              </a:rPr>
              <a:t>ċ</a:t>
            </a:r>
            <a:r>
              <a:rPr lang="en-US" sz="3000" b="1" dirty="0">
                <a:latin typeface="HP001 4 hàng" pitchFamily="34" charset="0"/>
                <a:ea typeface="Arial-Rounded" panose="020B0500000000000000" pitchFamily="34" charset="0"/>
                <a:cs typeface="Arial-Rounded" panose="020B0500000000000000" pitchFamily="34" charset="0"/>
              </a:rPr>
              <a:t> mắt tinh tường </a:t>
            </a:r>
          </a:p>
        </p:txBody>
      </p:sp>
      <p:sp>
        <p:nvSpPr>
          <p:cNvPr id="9" name="TextBox 8">
            <a:extLst>
              <a:ext uri="{FF2B5EF4-FFF2-40B4-BE49-F238E27FC236}">
                <a16:creationId xmlns="" xmlns:a16="http://schemas.microsoft.com/office/drawing/2014/main" id="{DDBA8892-665F-4AC8-BAF1-4142CE5D8D76}"/>
              </a:ext>
            </a:extLst>
          </p:cNvPr>
          <p:cNvSpPr txBox="1"/>
          <p:nvPr/>
        </p:nvSpPr>
        <p:spPr>
          <a:xfrm>
            <a:off x="1594884" y="4994288"/>
            <a:ext cx="5845322" cy="615489"/>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cùng cái mũi và </a:t>
            </a:r>
            <a:r>
              <a:rPr lang="en-US" sz="3000" b="1" dirty="0" err="1">
                <a:latin typeface="HP001 4 hàng" pitchFamily="34" charset="0"/>
                <a:ea typeface="Arial-Rounded" panose="020B0500000000000000" pitchFamily="34" charset="0"/>
                <a:cs typeface="Arial-Rounded" panose="020B0500000000000000" pitchFamily="34" charset="0"/>
              </a:rPr>
              <a:t>đ</a:t>
            </a:r>
            <a:r>
              <a:rPr lang="en-US" sz="3200" b="1" dirty="0" err="1">
                <a:latin typeface="HP001 4 hàng" panose="020B0603050302020204" pitchFamily="34" charset="-93"/>
              </a:rPr>
              <a:t>ċ</a:t>
            </a:r>
            <a:r>
              <a:rPr lang="en-US" sz="3000" b="1" dirty="0">
                <a:latin typeface="HP001 4 hàng" pitchFamily="34" charset="0"/>
                <a:ea typeface="Arial-Rounded" panose="020B0500000000000000" pitchFamily="34" charset="0"/>
                <a:cs typeface="Arial-Rounded" panose="020B0500000000000000" pitchFamily="34" charset="0"/>
              </a:rPr>
              <a:t> tai thính.</a:t>
            </a:r>
          </a:p>
        </p:txBody>
      </p:sp>
    </p:spTree>
    <p:extLst>
      <p:ext uri="{BB962C8B-B14F-4D97-AF65-F5344CB8AC3E}">
        <p14:creationId xmlns:p14="http://schemas.microsoft.com/office/powerpoint/2010/main" val="3813570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805409" y="309281"/>
            <a:ext cx="10629833" cy="6387353"/>
          </a:xfrm>
          <a:prstGeom prst="rect">
            <a:avLst/>
          </a:prstGeom>
        </p:spPr>
      </p:pic>
      <p:sp>
        <p:nvSpPr>
          <p:cNvPr id="4" name="TextBox 3">
            <a:extLst>
              <a:ext uri="{FF2B5EF4-FFF2-40B4-BE49-F238E27FC236}">
                <a16:creationId xmlns="" xmlns:a16="http://schemas.microsoft.com/office/drawing/2014/main" id="{7B615F29-536A-4E0C-AA52-9F2DEBDED88B}"/>
              </a:ext>
            </a:extLst>
          </p:cNvPr>
          <p:cNvSpPr txBox="1"/>
          <p:nvPr/>
        </p:nvSpPr>
        <p:spPr>
          <a:xfrm>
            <a:off x="4792914" y="1409756"/>
            <a:ext cx="3378632" cy="584711"/>
          </a:xfrm>
          <a:prstGeom prst="rect">
            <a:avLst/>
          </a:prstGeom>
          <a:noFill/>
        </p:spPr>
        <p:txBody>
          <a:bodyPr wrap="square" lIns="121855" tIns="60928" rIns="121855" bIns="60928" rtlCol="0">
            <a:spAutoFit/>
          </a:bodyPr>
          <a:lstStyle/>
          <a:p>
            <a:r>
              <a:rPr lang="en-US" sz="3000" b="1" dirty="0" err="1" smtClean="0">
                <a:solidFill>
                  <a:prstClr val="black"/>
                </a:solidFill>
                <a:latin typeface="HP001 4 hàng" pitchFamily="34" charset="0"/>
                <a:ea typeface="Arial-Rounded" panose="020B0500000000000000" pitchFamily="34" charset="0"/>
                <a:cs typeface="Arial-Rounded" panose="020B0500000000000000" pitchFamily="34" charset="0"/>
              </a:rPr>
              <a:t>Luyện</a:t>
            </a:r>
            <a:r>
              <a:rPr lang="en-US" sz="3000" b="1" dirty="0" smtClean="0">
                <a:solidFill>
                  <a:prstClr val="black"/>
                </a:solidFill>
                <a:latin typeface="HP001 4 hàng" pitchFamily="34" charset="0"/>
                <a:ea typeface="Arial-Rounded" panose="020B0500000000000000" pitchFamily="34" charset="0"/>
                <a:cs typeface="Arial-Rounded" panose="020B0500000000000000" pitchFamily="34" charset="0"/>
              </a:rPr>
              <a:t> </a:t>
            </a:r>
            <a:r>
              <a:rPr lang="en-US" sz="3000" b="1" smtClean="0">
                <a:solidFill>
                  <a:prstClr val="black"/>
                </a:solidFill>
                <a:latin typeface="HP001 4 hàng" pitchFamily="34" charset="0"/>
                <a:ea typeface="Arial-Rounded" panose="020B0500000000000000" pitchFamily="34" charset="0"/>
                <a:cs typeface="Arial-Rounded" panose="020B0500000000000000" pitchFamily="34" charset="0"/>
              </a:rPr>
              <a:t>chữ</a:t>
            </a:r>
            <a:endParaRPr lang="en-US" sz="3000" b="1" dirty="0">
              <a:solidFill>
                <a:prstClr val="black"/>
              </a:solidFill>
              <a:latin typeface="HP001 4 hàng"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 xmlns:a16="http://schemas.microsoft.com/office/drawing/2014/main" id="{B3DE068F-2A72-4662-B2BE-53A8DD593F61}"/>
              </a:ext>
            </a:extLst>
          </p:cNvPr>
          <p:cNvSpPr txBox="1"/>
          <p:nvPr/>
        </p:nvSpPr>
        <p:spPr>
          <a:xfrm>
            <a:off x="4636846" y="1973096"/>
            <a:ext cx="3880691" cy="646266"/>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Khủng</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long</a:t>
            </a:r>
          </a:p>
        </p:txBody>
      </p:sp>
      <p:sp>
        <p:nvSpPr>
          <p:cNvPr id="6" name="TextBox 5">
            <a:extLst>
              <a:ext uri="{FF2B5EF4-FFF2-40B4-BE49-F238E27FC236}">
                <a16:creationId xmlns="" xmlns:a16="http://schemas.microsoft.com/office/drawing/2014/main" id="{E756D133-C24C-45C5-ABA9-CEBE29DA1F92}"/>
              </a:ext>
            </a:extLst>
          </p:cNvPr>
          <p:cNvSpPr txBox="1"/>
          <p:nvPr/>
        </p:nvSpPr>
        <p:spPr>
          <a:xfrm>
            <a:off x="2246888" y="2595958"/>
            <a:ext cx="9176479" cy="615489"/>
          </a:xfrm>
          <a:prstGeom prst="rect">
            <a:avLst/>
          </a:prstGeom>
          <a:noFill/>
        </p:spPr>
        <p:txBody>
          <a:bodyPr wrap="square" lIns="121855" tIns="60928" rIns="121855" bIns="60928" rtlCol="0">
            <a:spAutoFit/>
          </a:bodyPr>
          <a:lstStyle/>
          <a:p>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Chân khủng long thẳng và </a:t>
            </a:r>
            <a:r>
              <a:rPr lang="vi-VN" sz="3200" b="1" dirty="0">
                <a:solidFill>
                  <a:prstClr val="black"/>
                </a:solidFill>
                <a:latin typeface="HP001 4 hàng" panose="020B0603050302020204" pitchFamily="34" charset="0"/>
              </a:rPr>
              <a:t>ǟ</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ất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kh</a:t>
            </a:r>
            <a:r>
              <a:rPr lang="en-US" sz="2800" b="1" dirty="0" err="1">
                <a:solidFill>
                  <a:prstClr val="black"/>
                </a:solidFill>
                <a:latin typeface="HP001 4 hàng" panose="020B0603050302020204" pitchFamily="34" charset="-93"/>
              </a:rPr>
              <a:t>Ťϊ</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Vì</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thế</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chúng</a:t>
            </a:r>
            <a:endParaRPr lang="en-US" sz="3000" b="1" dirty="0">
              <a:solidFill>
                <a:prstClr val="black"/>
              </a:solidFill>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 xmlns:a16="http://schemas.microsoft.com/office/drawing/2014/main" id="{21EC03FC-043B-430C-B766-71D7D23EA8DF}"/>
              </a:ext>
            </a:extLst>
          </p:cNvPr>
          <p:cNvSpPr txBox="1"/>
          <p:nvPr/>
        </p:nvSpPr>
        <p:spPr>
          <a:xfrm>
            <a:off x="1601957" y="3193726"/>
            <a:ext cx="9821410" cy="584711"/>
          </a:xfrm>
          <a:prstGeom prst="rect">
            <a:avLst/>
          </a:prstGeom>
          <a:noFill/>
        </p:spPr>
        <p:txBody>
          <a:bodyPr wrap="square" lIns="121855" tIns="60928" rIns="121855" bIns="60928" rtlCol="0">
            <a:spAutoFit/>
          </a:bodyPr>
          <a:lstStyle/>
          <a:p>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có thể đi khắp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m</a:t>
            </a:r>
            <a:r>
              <a:rPr lang="en-US" sz="2800" b="1" dirty="0" err="1">
                <a:solidFill>
                  <a:prstClr val="black"/>
                </a:solidFill>
                <a:latin typeface="HP001 4 hàng" panose="020B0603050302020204" pitchFamily="34" charset="-93"/>
              </a:rPr>
              <a:t>Ŏ</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vùng </a:t>
            </a:r>
            <a:r>
              <a:rPr lang="vi-VN" sz="2800" b="1" dirty="0">
                <a:solidFill>
                  <a:prstClr val="black"/>
                </a:solidFill>
                <a:latin typeface="HP001 4 hàng" panose="020B0603050302020204" pitchFamily="34" charset="0"/>
              </a:rPr>
              <a:t>ǟ</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ộng</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lớn để kiếm ăn.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Khủng</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a:t>
            </a:r>
          </a:p>
        </p:txBody>
      </p:sp>
      <p:sp>
        <p:nvSpPr>
          <p:cNvPr id="8" name="TextBox 7">
            <a:extLst>
              <a:ext uri="{FF2B5EF4-FFF2-40B4-BE49-F238E27FC236}">
                <a16:creationId xmlns="" xmlns:a16="http://schemas.microsoft.com/office/drawing/2014/main" id="{994BC323-C605-4181-9B30-0A2517CADAC5}"/>
              </a:ext>
            </a:extLst>
          </p:cNvPr>
          <p:cNvSpPr txBox="1"/>
          <p:nvPr/>
        </p:nvSpPr>
        <p:spPr>
          <a:xfrm>
            <a:off x="1592993" y="3803324"/>
            <a:ext cx="9830374" cy="584711"/>
          </a:xfrm>
          <a:prstGeom prst="rect">
            <a:avLst/>
          </a:prstGeom>
          <a:noFill/>
        </p:spPr>
        <p:txBody>
          <a:bodyPr wrap="square" lIns="121855" tIns="60928" rIns="121855" bIns="60928" rtlCol="0">
            <a:spAutoFit/>
          </a:bodyPr>
          <a:lstStyle/>
          <a:p>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long có khả năng săn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m</a:t>
            </a:r>
            <a:r>
              <a:rPr lang="en-US" sz="2800" b="1" dirty="0" err="1">
                <a:solidFill>
                  <a:prstClr val="black"/>
                </a:solidFill>
                <a:latin typeface="HP001 4 hàng" panose="020B0603050302020204" pitchFamily="34" charset="-93"/>
              </a:rPr>
              <a:t>ē</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t</a:t>
            </a:r>
            <a:r>
              <a:rPr lang="en-US" sz="2800" b="1" dirty="0" err="1">
                <a:solidFill>
                  <a:prstClr val="black"/>
                </a:solidFill>
                <a:latin typeface="HP001 4 hàng" panose="020B0603050302020204" pitchFamily="34" charset="-93"/>
              </a:rPr>
              <a:t>ō</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nhờ có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đ</a:t>
            </a:r>
            <a:r>
              <a:rPr lang="en-US" sz="2800" b="1" dirty="0" err="1">
                <a:solidFill>
                  <a:prstClr val="black"/>
                </a:solidFill>
                <a:latin typeface="HP001 4 hàng" panose="020B0603050302020204" pitchFamily="34" charset="-93"/>
              </a:rPr>
              <a:t>ċ</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mắt tinh tường </a:t>
            </a:r>
          </a:p>
        </p:txBody>
      </p:sp>
      <p:sp>
        <p:nvSpPr>
          <p:cNvPr id="9" name="TextBox 8">
            <a:extLst>
              <a:ext uri="{FF2B5EF4-FFF2-40B4-BE49-F238E27FC236}">
                <a16:creationId xmlns="" xmlns:a16="http://schemas.microsoft.com/office/drawing/2014/main" id="{DDBA8892-665F-4AC8-BAF1-4142CE5D8D76}"/>
              </a:ext>
            </a:extLst>
          </p:cNvPr>
          <p:cNvSpPr txBox="1"/>
          <p:nvPr/>
        </p:nvSpPr>
        <p:spPr>
          <a:xfrm>
            <a:off x="1594884" y="4396880"/>
            <a:ext cx="5845322" cy="615489"/>
          </a:xfrm>
          <a:prstGeom prst="rect">
            <a:avLst/>
          </a:prstGeom>
          <a:noFill/>
        </p:spPr>
        <p:txBody>
          <a:bodyPr wrap="square" lIns="121855" tIns="60928" rIns="121855" bIns="60928" rtlCol="0">
            <a:spAutoFit/>
          </a:bodyPr>
          <a:lstStyle/>
          <a:p>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cùng cái mũi và </a:t>
            </a:r>
            <a:r>
              <a:rPr lang="en-US" sz="3000" b="1" dirty="0" err="1">
                <a:solidFill>
                  <a:prstClr val="black"/>
                </a:solidFill>
                <a:latin typeface="HP001 4 hàng" pitchFamily="34" charset="0"/>
                <a:ea typeface="Arial-Rounded" panose="020B0500000000000000" pitchFamily="34" charset="0"/>
                <a:cs typeface="Arial-Rounded" panose="020B0500000000000000" pitchFamily="34" charset="0"/>
              </a:rPr>
              <a:t>đ</a:t>
            </a:r>
            <a:r>
              <a:rPr lang="en-US" sz="3200" b="1" dirty="0" err="1">
                <a:solidFill>
                  <a:prstClr val="black"/>
                </a:solidFill>
                <a:latin typeface="HP001 4 hàng" panose="020B0603050302020204" pitchFamily="34" charset="-93"/>
              </a:rPr>
              <a:t>ċ</a:t>
            </a:r>
            <a:r>
              <a:rPr lang="en-US" sz="3000" b="1" dirty="0">
                <a:solidFill>
                  <a:prstClr val="black"/>
                </a:solidFill>
                <a:latin typeface="HP001 4 hàng" pitchFamily="34" charset="0"/>
                <a:ea typeface="Arial-Rounded" panose="020B0500000000000000" pitchFamily="34" charset="0"/>
                <a:cs typeface="Arial-Rounded" panose="020B0500000000000000" pitchFamily="34" charset="0"/>
              </a:rPr>
              <a:t> tai thính.</a:t>
            </a:r>
          </a:p>
        </p:txBody>
      </p:sp>
    </p:spTree>
    <p:extLst>
      <p:ext uri="{BB962C8B-B14F-4D97-AF65-F5344CB8AC3E}">
        <p14:creationId xmlns:p14="http://schemas.microsoft.com/office/powerpoint/2010/main" val="10462053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DD557E-BBEE-4CBD-A131-CB44A653E88C}"/>
              </a:ext>
            </a:extLst>
          </p:cNvPr>
          <p:cNvSpPr txBox="1"/>
          <p:nvPr/>
        </p:nvSpPr>
        <p:spPr>
          <a:xfrm>
            <a:off x="2060295" y="162046"/>
            <a:ext cx="9911572" cy="1938992"/>
          </a:xfrm>
          <a:prstGeom prst="rect">
            <a:avLst/>
          </a:prstGeom>
          <a:noFill/>
        </p:spPr>
        <p:txBody>
          <a:bodyPr wrap="square" rtlCol="0">
            <a:spAutoFit/>
          </a:bodyPr>
          <a:lstStyle/>
          <a:p>
            <a:pPr>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uya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uyu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ô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vuông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a:defRPr/>
            </a:pP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4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23 VBTTV)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CB86B53E-C761-48FD-B2C3-620965A299FA}"/>
              </a:ext>
            </a:extLst>
          </p:cNvPr>
          <p:cNvSpPr txBox="1"/>
          <p:nvPr/>
        </p:nvSpPr>
        <p:spPr>
          <a:xfrm>
            <a:off x="1725803" y="1585125"/>
            <a:ext cx="925857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Đ</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ư</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ờng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ên</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núi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co,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uỷu</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0F5A8231-3793-4301-8192-206C7CCB2F4B}"/>
              </a:ext>
            </a:extLst>
          </p:cNvPr>
          <p:cNvSpPr txBox="1"/>
          <p:nvPr/>
        </p:nvSpPr>
        <p:spPr>
          <a:xfrm>
            <a:off x="1604211" y="3008205"/>
            <a:ext cx="10028346"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ức</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uya</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dậy</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sớm</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việc</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Picture 4" descr="Premium Vector | Happy kid boy train run marathon jogging">
            <a:extLst>
              <a:ext uri="{FF2B5EF4-FFF2-40B4-BE49-F238E27FC236}">
                <a16:creationId xmlns="" xmlns:a16="http://schemas.microsoft.com/office/drawing/2014/main" id="{00F0E163-D42F-4EEB-B68C-ADAAC1F24853}"/>
              </a:ext>
            </a:extLst>
          </p:cNvPr>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37616" y="4426082"/>
            <a:ext cx="2146758" cy="21467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remium Vector | Happy kid girl train run marathon jogging">
            <a:extLst>
              <a:ext uri="{FF2B5EF4-FFF2-40B4-BE49-F238E27FC236}">
                <a16:creationId xmlns="" xmlns:a16="http://schemas.microsoft.com/office/drawing/2014/main" id="{E810CB6D-5B22-4224-AC4B-52C97E07801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595" y="4452514"/>
            <a:ext cx="2017390" cy="201739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18">
            <a:extLst>
              <a:ext uri="{FF2B5EF4-FFF2-40B4-BE49-F238E27FC236}">
                <a16:creationId xmlns="" xmlns:a16="http://schemas.microsoft.com/office/drawing/2014/main" id="{04AD2A83-D01E-2637-27ED-E60105D10E19}"/>
              </a:ext>
            </a:extLst>
          </p:cNvPr>
          <p:cNvSpPr/>
          <p:nvPr/>
        </p:nvSpPr>
        <p:spPr>
          <a:xfrm>
            <a:off x="9126184" y="1714500"/>
            <a:ext cx="779815" cy="578511"/>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ounded Rectangle 18">
            <a:extLst>
              <a:ext uri="{FF2B5EF4-FFF2-40B4-BE49-F238E27FC236}">
                <a16:creationId xmlns="" xmlns:a16="http://schemas.microsoft.com/office/drawing/2014/main" id="{66FB9703-0BA5-58FE-B201-845108B847C3}"/>
              </a:ext>
            </a:extLst>
          </p:cNvPr>
          <p:cNvSpPr/>
          <p:nvPr/>
        </p:nvSpPr>
        <p:spPr>
          <a:xfrm>
            <a:off x="5392385" y="3129516"/>
            <a:ext cx="779815" cy="578511"/>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204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C3A33DF-D310-49A8-940B-7C603510C9B2}"/>
              </a:ext>
            </a:extLst>
          </p:cNvPr>
          <p:cNvSpPr txBox="1"/>
          <p:nvPr/>
        </p:nvSpPr>
        <p:spPr>
          <a:xfrm>
            <a:off x="1551742" y="344526"/>
            <a:ext cx="9694127" cy="1323439"/>
          </a:xfrm>
          <a:prstGeom prst="rect">
            <a:avLst/>
          </a:prstGeom>
          <a:noFill/>
        </p:spPr>
        <p:txBody>
          <a:bodyPr wrap="square" rtlCol="0">
            <a:spAutoFit/>
          </a:bodyPr>
          <a:lstStyle/>
          <a:p>
            <a:pPr>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 </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5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23 VBTTV)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370057C9-3F54-4F2D-AC88-29E37D9D3EB4}"/>
              </a:ext>
            </a:extLst>
          </p:cNvPr>
          <p:cNvSpPr txBox="1"/>
          <p:nvPr/>
        </p:nvSpPr>
        <p:spPr>
          <a:xfrm>
            <a:off x="1551742" y="1032307"/>
            <a:ext cx="93106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ừ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chứa</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iêu</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ư</a:t>
            </a:r>
            <a:r>
              <a:rPr lang="en-US" sz="3600" i="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ơu</a:t>
            </a:r>
            <a:r>
              <a:rPr lang="en-US" sz="36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descr="Screen Clipping">
            <a:extLst>
              <a:ext uri="{FF2B5EF4-FFF2-40B4-BE49-F238E27FC236}">
                <a16:creationId xmlns="" xmlns:a16="http://schemas.microsoft.com/office/drawing/2014/main" id="{D3A0DBB2-8FEB-4EAF-9C59-0B6176CAEFA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2"/>
          <a:stretch/>
        </p:blipFill>
        <p:spPr>
          <a:xfrm>
            <a:off x="2113570" y="2232636"/>
            <a:ext cx="8570472" cy="2521787"/>
          </a:xfrm>
          <a:prstGeom prst="rect">
            <a:avLst/>
          </a:prstGeom>
        </p:spPr>
      </p:pic>
      <p:sp>
        <p:nvSpPr>
          <p:cNvPr id="21" name="TextBox 20">
            <a:extLst>
              <a:ext uri="{FF2B5EF4-FFF2-40B4-BE49-F238E27FC236}">
                <a16:creationId xmlns="" xmlns:a16="http://schemas.microsoft.com/office/drawing/2014/main" id="{F89EAE85-44D2-4A67-8175-1BEB4E5818E4}"/>
              </a:ext>
            </a:extLst>
          </p:cNvPr>
          <p:cNvSpPr txBox="1"/>
          <p:nvPr/>
        </p:nvSpPr>
        <p:spPr>
          <a:xfrm>
            <a:off x="2939027" y="4949755"/>
            <a:ext cx="2093596"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iều</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hâu</a:t>
            </a:r>
            <a:endPar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Box 21">
            <a:extLst>
              <a:ext uri="{FF2B5EF4-FFF2-40B4-BE49-F238E27FC236}">
                <a16:creationId xmlns="" xmlns:a16="http://schemas.microsoft.com/office/drawing/2014/main" id="{AFCD1907-2CDF-4221-A277-94146886BFBA}"/>
              </a:ext>
            </a:extLst>
          </p:cNvPr>
          <p:cNvSpPr txBox="1"/>
          <p:nvPr/>
        </p:nvSpPr>
        <p:spPr>
          <a:xfrm>
            <a:off x="5797742" y="4937409"/>
            <a:ext cx="1595261"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đà</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iểu</a:t>
            </a:r>
            <a:endParaRPr lang="en-US" sz="32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a:extLst>
              <a:ext uri="{FF2B5EF4-FFF2-40B4-BE49-F238E27FC236}">
                <a16:creationId xmlns="" xmlns:a16="http://schemas.microsoft.com/office/drawing/2014/main" id="{2DCBDEA3-22ED-4FA1-9735-5F36C2136922}"/>
              </a:ext>
            </a:extLst>
          </p:cNvPr>
          <p:cNvSpPr txBox="1"/>
          <p:nvPr/>
        </p:nvSpPr>
        <p:spPr>
          <a:xfrm>
            <a:off x="8428374" y="4937408"/>
            <a:ext cx="1872364"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a:t>
            </a:r>
            <a:r>
              <a:rPr lang="en-US" sz="32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ươu</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nai</a:t>
            </a:r>
            <a:endPar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0944957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547</Words>
  <Application>Microsoft Office PowerPoint</Application>
  <PresentationFormat>Custom</PresentationFormat>
  <Paragraphs>73</Paragraphs>
  <Slides>13</Slides>
  <Notes>5</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千图网拥有20W+精美PPT模板 更多PPT模板下载至：www.58pic.com/office/ppt​​</vt:lpstr>
      <vt:lpstr>Office 主题​​</vt:lpstr>
      <vt:lpstr>PowerPoint Presentation</vt:lpstr>
      <vt:lpstr>PowerPoint Presentation</vt:lpstr>
      <vt:lpstr>     Chân khủng long thẳng và rất khoẻ. Vì thế chúng có thể đi khắp một vùng rộng lớn để kiếm ăn. Khủng long có khả năng săn mồi tốt nhờ có đôi mắt tinh tường cùng cái mũi và đôi tai thính.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27</cp:revision>
  <dcterms:created xsi:type="dcterms:W3CDTF">2021-08-01T08:27:13Z</dcterms:created>
  <dcterms:modified xsi:type="dcterms:W3CDTF">2023-02-23T03:59:22Z</dcterms:modified>
</cp:coreProperties>
</file>