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40" r:id="rId3"/>
    <p:sldId id="258" r:id="rId4"/>
    <p:sldId id="259" r:id="rId5"/>
    <p:sldId id="260" r:id="rId6"/>
    <p:sldId id="261" r:id="rId7"/>
    <p:sldId id="274" r:id="rId8"/>
    <p:sldId id="262" r:id="rId9"/>
    <p:sldId id="267" r:id="rId10"/>
    <p:sldId id="269" r:id="rId11"/>
    <p:sldId id="270" r:id="rId12"/>
    <p:sldId id="341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7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22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30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25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58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52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36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543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05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28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895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833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83" y="258928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6"/>
            <a:ext cx="11443219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5" y="341100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670332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42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2272608" y="1684358"/>
            <a:ext cx="7646789" cy="4424362"/>
            <a:chOff x="1990923" y="1136673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990923" y="1136673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2862212" y="3222722"/>
              <a:ext cx="3041009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altLang="zh-CN" sz="4000" b="1" dirty="0">
                  <a:solidFill>
                    <a:srgbClr val="FF0000"/>
                  </a:solidFill>
                  <a:latin typeface="iCiel Cadena" panose="02000503000000020004" pitchFamily="2" charset="0"/>
                  <a:ea typeface="思源黑体 CN Bold" panose="020B0800000000000000" pitchFamily="34" charset="-122"/>
                </a:rPr>
                <a:t>TẬP VIẾT: CHỮ HOA </a:t>
              </a:r>
              <a:r>
                <a:rPr lang="en-US" altLang="zh-CN" sz="4000" b="1" dirty="0">
                  <a:solidFill>
                    <a:srgbClr val="FF0000"/>
                  </a:solidFill>
                  <a:latin typeface="HP001 4 hàng" panose="020B0603050302020204" pitchFamily="34" charset="0"/>
                  <a:ea typeface="思源黑体 CN Bold" panose="020B0800000000000000" pitchFamily="34" charset="-122"/>
                </a:rPr>
                <a:t>O</a:t>
              </a:r>
              <a:endParaRPr lang="zh-CN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思源黑体 CN Bold" panose="020B0800000000000000" pitchFamily="34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2673383" y="2477284"/>
              <a:ext cx="3041009" cy="637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50000"/>
                </a:lnSpc>
              </a:pPr>
              <a:r>
                <a:rPr lang="vi-VN" sz="3734" b="1" dirty="0">
                  <a:solidFill>
                    <a:srgbClr val="4472C4">
                      <a:lumMod val="50000"/>
                    </a:srgb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3734" b="1" dirty="0">
                  <a:solidFill>
                    <a:srgbClr val="4472C4">
                      <a:lumMod val="50000"/>
                    </a:srgbClr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264" y="5173642"/>
            <a:ext cx="1416534" cy="141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1BA16C-7EA5-48F4-8346-56A3175E0110}"/>
              </a:ext>
            </a:extLst>
          </p:cNvPr>
          <p:cNvSpPr txBox="1"/>
          <p:nvPr/>
        </p:nvSpPr>
        <p:spPr>
          <a:xfrm>
            <a:off x="1341200" y="640567"/>
            <a:ext cx="1336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000" dirty="0">
                <a:solidFill>
                  <a:prstClr val="white"/>
                </a:solidFill>
                <a:latin typeface="UTM Cookies" panose="02040603050506020204" pitchFamily="18" charset="0"/>
              </a:rPr>
              <a:t>BÀI 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4120964" y="541185"/>
            <a:ext cx="5525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 dirty="0">
                <a:solidFill>
                  <a:prstClr val="white"/>
                </a:solidFill>
                <a:latin typeface="UTM Cookies" panose="02040603050506020204" pitchFamily="18" charset="0"/>
              </a:rPr>
              <a:t>NIỀM VUI TUỔI TH</a:t>
            </a:r>
            <a:r>
              <a:rPr lang="vi-VN" sz="4800" dirty="0">
                <a:solidFill>
                  <a:prstClr val="white"/>
                </a:solidFill>
                <a:latin typeface="UTM Cookies" panose="02040603050506020204" pitchFamily="18" charset="0"/>
              </a:rPr>
              <a:t>Ơ</a:t>
            </a:r>
            <a:endParaRPr lang="en-US" sz="4800" dirty="0">
              <a:solidFill>
                <a:prstClr val="white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48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9446131" y="3490998"/>
            <a:ext cx="2425815" cy="2193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9446132" y="955741"/>
            <a:ext cx="2425815" cy="21932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24" name="Picture 7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21447" r="10831" b="22639"/>
          <a:stretch/>
        </p:blipFill>
        <p:spPr bwMode="auto">
          <a:xfrm>
            <a:off x="5435808" y="2216635"/>
            <a:ext cx="1928867" cy="192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Group 150">
            <a:extLst>
              <a:ext uri="{FF2B5EF4-FFF2-40B4-BE49-F238E27FC236}">
                <a16:creationId xmlns:a16="http://schemas.microsoft.com/office/drawing/2014/main" id="{1CF3D138-8F19-45F0-B6EB-F3F0372F08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817474"/>
              </p:ext>
            </p:extLst>
          </p:nvPr>
        </p:nvGraphicFramePr>
        <p:xfrm>
          <a:off x="387418" y="4367491"/>
          <a:ext cx="8468170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733D7B50-1562-4B4D-870C-2B7740D6B52A}"/>
              </a:ext>
            </a:extLst>
          </p:cNvPr>
          <p:cNvGrpSpPr/>
          <p:nvPr/>
        </p:nvGrpSpPr>
        <p:grpSpPr>
          <a:xfrm>
            <a:off x="326667" y="4221728"/>
            <a:ext cx="8427888" cy="1287555"/>
            <a:chOff x="1462347" y="723031"/>
            <a:chExt cx="8427888" cy="1287555"/>
          </a:xfrm>
        </p:grpSpPr>
        <p:sp>
          <p:nvSpPr>
            <p:cNvPr id="25" name="Rectangle 115">
              <a:extLst>
                <a:ext uri="{FF2B5EF4-FFF2-40B4-BE49-F238E27FC236}">
                  <a16:creationId xmlns:a16="http://schemas.microsoft.com/office/drawing/2014/main" id="{CA66A719-81B2-445B-A1AC-165603B19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7619" y="723031"/>
              <a:ext cx="8022616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 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ăm 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ỉ Ǉìm h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Ξ 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 jật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  <p:sp>
          <p:nvSpPr>
            <p:cNvPr id="26" name="Rectangle 115">
              <a:extLst>
                <a:ext uri="{FF2B5EF4-FFF2-40B4-BE49-F238E27FC236}">
                  <a16:creationId xmlns:a16="http://schemas.microsoft.com/office/drawing/2014/main" id="{2B381D85-AA21-44FB-B849-92EB15309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2347" y="733313"/>
              <a:ext cx="883052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</p:grpSp>
      <p:pic>
        <p:nvPicPr>
          <p:cNvPr id="27" name="Picture 4" descr="o">
            <a:extLst>
              <a:ext uri="{FF2B5EF4-FFF2-40B4-BE49-F238E27FC236}">
                <a16:creationId xmlns:a16="http://schemas.microsoft.com/office/drawing/2014/main" id="{7EFE2497-E437-4B64-9B36-C80DAB48F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8" t="3432" r="9890" b="6387"/>
          <a:stretch/>
        </p:blipFill>
        <p:spPr bwMode="auto">
          <a:xfrm>
            <a:off x="1904759" y="315408"/>
            <a:ext cx="2817532" cy="373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kumimoji="0" lang="vi-V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Ong </a:t>
            </a:r>
            <a:r>
              <a:rPr kumimoji="0" lang="el-GR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ε</a:t>
            </a:r>
            <a:r>
              <a:rPr kumimoji="0" lang="vi-V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ăm </a:t>
            </a:r>
            <a:r>
              <a:rPr kumimoji="0" lang="el-GR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ε</a:t>
            </a:r>
            <a:r>
              <a:rPr kumimoji="0" lang="vi-V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ỉ Ǉìm h</a:t>
            </a:r>
            <a:r>
              <a:rPr kumimoji="0" lang="el-GR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Ξ </a:t>
            </a:r>
            <a:r>
              <a:rPr kumimoji="0" lang="vi-V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jật.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69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66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66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4216195" y="589964"/>
            <a:ext cx="5261180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CẦU CẦN ĐẠT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30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Ong </a:t>
            </a:r>
            <a:r>
              <a:rPr lang="el-GR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ε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ăm </a:t>
            </a:r>
            <a:r>
              <a:rPr lang="el-GR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ε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ỉ Ǉìm h</a:t>
            </a:r>
            <a:r>
              <a:rPr lang="el-GR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Ξ </a:t>
            </a:r>
            <a:r>
              <a:rPr lang="vi-VN" altLang="en-US" sz="3200" b="1" i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jật.</a:t>
            </a:r>
            <a:endParaRPr lang="en-US" altLang="en-US" sz="3200" b="1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69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66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66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4216195" y="589964"/>
            <a:ext cx="5261180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650274" y="2041452"/>
            <a:ext cx="178526" cy="3967964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2192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702" y="3032945"/>
            <a:ext cx="1806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6798365" y="1842126"/>
            <a:ext cx="4571188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609594" y="2452068"/>
            <a:ext cx="5227023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ét cong kín, phần cuối nét lượn vào trong bụng chữ.</a:t>
            </a:r>
            <a:endParaRPr lang="en-US" alt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2270936" y="928618"/>
            <a:ext cx="3469464" cy="230852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8767" y="283240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</a:t>
            </a:r>
          </a:p>
        </p:txBody>
      </p:sp>
      <p:pic>
        <p:nvPicPr>
          <p:cNvPr id="24" name="Picture 4" descr="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8" t="3432" r="9890" b="6387"/>
          <a:stretch/>
        </p:blipFill>
        <p:spPr bwMode="auto">
          <a:xfrm>
            <a:off x="2199753" y="1159470"/>
            <a:ext cx="3662319" cy="484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D4C512-5B64-4C3B-854F-C755707938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973629" y="1683459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46 L -0.03021 0.01158 L -0.05729 0.03287 L -0.07656 0.05972 L -0.09531 0.09028 L -0.1125 0.13195 L -0.12708 0.19491 L -0.13333 0.24584 L -0.13385 0.29861 L -0.13073 0.34491 L -0.12135 0.40787 L -0.09948 0.46713 L -0.07656 0.5088 L -0.04635 0.54121 L -0.01771 0.56065 L 0.00885 0.56065 L 0.04062 0.55139 L 0.04531 0.54954 L 0.07656 0.51713 L 0.11146 0.45509 L 0.13125 0.39028 L 0.14167 0.30139 L 0.1401 0.22917 L 0.13229 0.15139 L 0.11354 0.08472 L 0.09375 0.03843 L 0.07083 0.01065 L 0.04062 -0.00046 L 0.01719 0.00417 L -0.00625 0.02639 L -0.02135 0.0588 L -0.02969 0.09213 L -0.03125 0.13009 L -0.02552 0.16158 L -0.01146 0.18935 L 0.00833 0.20972 L 0.02969 0.21435 L 0.05417 0.20232 L 0.07396 0.16435 " pathEditMode="relative" rAng="0" ptsTypes="AAAAAAAAAAAAAAAAAAAAAAAAAAAAAAAAAAAAAAA">
                                      <p:cBhvr>
                                        <p:cTn id="3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2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</a:p>
        </p:txBody>
      </p:sp>
      <p:pic>
        <p:nvPicPr>
          <p:cNvPr id="4" name="chữ hoa O">
            <a:hlinkClick r:id="" action="ppaction://media"/>
            <a:extLst>
              <a:ext uri="{FF2B5EF4-FFF2-40B4-BE49-F238E27FC236}">
                <a16:creationId xmlns:a16="http://schemas.microsoft.com/office/drawing/2014/main" id="{9E0148A2-3E1E-4003-8D36-614E9BEB98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7573" y="997204"/>
            <a:ext cx="7436853" cy="548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59" y="407266"/>
            <a:ext cx="4027541" cy="472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7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21447" r="10831" b="22639"/>
          <a:stretch/>
        </p:blipFill>
        <p:spPr bwMode="auto">
          <a:xfrm>
            <a:off x="7038757" y="2230213"/>
            <a:ext cx="2514065" cy="251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DA98C64B-F6DA-4A02-A141-2C96ACF60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096" y="5313168"/>
            <a:ext cx="106202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O">
            <a:hlinkClick r:id="" action="ppaction://media"/>
            <a:extLst>
              <a:ext uri="{FF2B5EF4-FFF2-40B4-BE49-F238E27FC236}">
                <a16:creationId xmlns:a16="http://schemas.microsoft.com/office/drawing/2014/main" id="{195919AD-3D42-42D6-A1C7-91802ABCAF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2337"/>
          <a:stretch/>
        </p:blipFill>
        <p:spPr>
          <a:xfrm>
            <a:off x="2667000" y="451944"/>
            <a:ext cx="6858000" cy="601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211566" y="4443347"/>
            <a:ext cx="1649531" cy="2079355"/>
          </a:xfrm>
          <a:prstGeom prst="rect">
            <a:avLst/>
          </a:prstGeom>
        </p:spPr>
      </p:pic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162512"/>
              </p:ext>
            </p:extLst>
          </p:nvPr>
        </p:nvGraphicFramePr>
        <p:xfrm>
          <a:off x="2101603" y="881494"/>
          <a:ext cx="8468170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0FA87372-18DE-4346-AB8E-93C4329FBDBF}"/>
              </a:ext>
            </a:extLst>
          </p:cNvPr>
          <p:cNvGrpSpPr/>
          <p:nvPr/>
        </p:nvGrpSpPr>
        <p:grpSpPr>
          <a:xfrm>
            <a:off x="2040852" y="735731"/>
            <a:ext cx="8427888" cy="1287555"/>
            <a:chOff x="1462347" y="723031"/>
            <a:chExt cx="8427888" cy="1287555"/>
          </a:xfrm>
        </p:grpSpPr>
        <p:sp>
          <p:nvSpPr>
            <p:cNvPr id="15" name="Rectangle 115">
              <a:extLst>
                <a:ext uri="{FF2B5EF4-FFF2-40B4-BE49-F238E27FC236}">
                  <a16:creationId xmlns:a16="http://schemas.microsoft.com/office/drawing/2014/main" id="{62DAD514-EBBF-414C-B60D-E165C45B29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7619" y="723031"/>
              <a:ext cx="8022616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 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ăm 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ỉ Ǉìm h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Ξ 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 jật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  <p:sp>
          <p:nvSpPr>
            <p:cNvPr id="9" name="Rectangle 115">
              <a:extLst>
                <a:ext uri="{FF2B5EF4-FFF2-40B4-BE49-F238E27FC236}">
                  <a16:creationId xmlns:a16="http://schemas.microsoft.com/office/drawing/2014/main" id="{C9E5A6E3-75FC-42E1-A742-F131A6CF2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2347" y="733313"/>
              <a:ext cx="883052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FEC9E03-5BFE-416A-8C9B-9201F2B8B369}"/>
              </a:ext>
            </a:extLst>
          </p:cNvPr>
          <p:cNvSpPr txBox="1"/>
          <p:nvPr/>
        </p:nvSpPr>
        <p:spPr>
          <a:xfrm>
            <a:off x="1171271" y="2482594"/>
            <a:ext cx="9104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AEC40C-4032-44D7-B8CB-2BC27F836C3A}"/>
              </a:ext>
            </a:extLst>
          </p:cNvPr>
          <p:cNvSpPr txBox="1"/>
          <p:nvPr/>
        </p:nvSpPr>
        <p:spPr>
          <a:xfrm>
            <a:off x="1136750" y="2519776"/>
            <a:ext cx="10397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27EFD5-87CF-48EE-9457-975DB695DD1B}"/>
              </a:ext>
            </a:extLst>
          </p:cNvPr>
          <p:cNvSpPr txBox="1"/>
          <p:nvPr/>
        </p:nvSpPr>
        <p:spPr>
          <a:xfrm>
            <a:off x="1258494" y="3150684"/>
            <a:ext cx="6480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đức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6" grpId="0"/>
      <p:bldP spid="20" grpId="0"/>
      <p:bldP spid="2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146" y="2445811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146" y="3658703"/>
            <a:ext cx="44982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146" y="2437651"/>
            <a:ext cx="79479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146" y="2881929"/>
            <a:ext cx="11802285" cy="24275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altLang="en-US" sz="34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3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en-US" sz="34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),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altLang="en-US" sz="34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4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sz="3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vi-VN" altLang="en-US" sz="34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),</a:t>
            </a:r>
            <a:r>
              <a:rPr lang="en-US" altLang="en-US" sz="34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a (</a:t>
            </a:r>
            <a:r>
              <a:rPr lang="en-US" altLang="en-US" sz="3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34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â</a:t>
            </a:r>
            <a:r>
              <a:rPr lang="vi-VN" altLang="en-US" sz="34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34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mật</a:t>
            </a:r>
            <a:r>
              <a:rPr lang="vi-VN" altLang="en-US" sz="34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r>
              <a:rPr lang="en-US" altLang="en-US" sz="3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146" y="2865898"/>
            <a:ext cx="937189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O, h, g, l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146" y="3296916"/>
            <a:ext cx="10562496" cy="13088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  <a:buNone/>
            </a:pPr>
            <a:r>
              <a:rPr lang="vi-VN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các con chú ý khoảng cách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3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80" y="2919935"/>
            <a:ext cx="10562496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Group 150">
            <a:extLst>
              <a:ext uri="{FF2B5EF4-FFF2-40B4-BE49-F238E27FC236}">
                <a16:creationId xmlns:a16="http://schemas.microsoft.com/office/drawing/2014/main" id="{EAB4D3BF-DEEF-4F6C-97FD-7E84058F0C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936721"/>
              </p:ext>
            </p:extLst>
          </p:nvPr>
        </p:nvGraphicFramePr>
        <p:xfrm>
          <a:off x="2101603" y="881494"/>
          <a:ext cx="8468170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A404ECCD-DE42-4CA2-904D-FA670230B89C}"/>
              </a:ext>
            </a:extLst>
          </p:cNvPr>
          <p:cNvGrpSpPr/>
          <p:nvPr/>
        </p:nvGrpSpPr>
        <p:grpSpPr>
          <a:xfrm>
            <a:off x="2040852" y="735731"/>
            <a:ext cx="8427888" cy="1287555"/>
            <a:chOff x="1462347" y="723031"/>
            <a:chExt cx="8427888" cy="1287555"/>
          </a:xfrm>
        </p:grpSpPr>
        <p:sp>
          <p:nvSpPr>
            <p:cNvPr id="14" name="Rectangle 115">
              <a:extLst>
                <a:ext uri="{FF2B5EF4-FFF2-40B4-BE49-F238E27FC236}">
                  <a16:creationId xmlns:a16="http://schemas.microsoft.com/office/drawing/2014/main" id="{A200F748-0C90-443C-8481-7AD3D062C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7619" y="723031"/>
              <a:ext cx="8022616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 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ăm 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ỉ Ǉìm h</a:t>
              </a:r>
              <a:r>
                <a:rPr lang="el-GR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Ξ </a:t>
              </a:r>
              <a:r>
                <a:rPr lang="vi-VN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 jật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  <p:sp>
          <p:nvSpPr>
            <p:cNvPr id="15" name="Rectangle 115">
              <a:extLst>
                <a:ext uri="{FF2B5EF4-FFF2-40B4-BE49-F238E27FC236}">
                  <a16:creationId xmlns:a16="http://schemas.microsoft.com/office/drawing/2014/main" id="{EEB902C2-3803-4FF7-9060-E12901C6A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2347" y="733313"/>
              <a:ext cx="883052" cy="127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</a:t>
              </a:r>
              <a:endPara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1" grpId="0"/>
      <p:bldP spid="11" grpId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381</Words>
  <Application>Microsoft Office PowerPoint</Application>
  <PresentationFormat>Widescreen</PresentationFormat>
  <Paragraphs>45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iCiel Crocante</vt:lpstr>
      <vt:lpstr>Times New Roman</vt:lpstr>
      <vt:lpstr>UTM Avo</vt:lpstr>
      <vt:lpstr>UTM Cookies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Thu Hường</cp:lastModifiedBy>
  <cp:revision>179</cp:revision>
  <dcterms:created xsi:type="dcterms:W3CDTF">2021-05-29T04:52:35Z</dcterms:created>
  <dcterms:modified xsi:type="dcterms:W3CDTF">2022-12-11T10:48:32Z</dcterms:modified>
</cp:coreProperties>
</file>