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24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6"/>
  </p:notesMasterIdLst>
  <p:sldIdLst>
    <p:sldId id="256" r:id="rId5"/>
    <p:sldId id="281" r:id="rId6"/>
    <p:sldId id="264" r:id="rId7"/>
    <p:sldId id="271" r:id="rId8"/>
    <p:sldId id="282" r:id="rId9"/>
    <p:sldId id="276" r:id="rId10"/>
    <p:sldId id="277" r:id="rId11"/>
    <p:sldId id="278" r:id="rId12"/>
    <p:sldId id="279" r:id="rId13"/>
    <p:sldId id="284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3950" autoAdjust="0"/>
  </p:normalViewPr>
  <p:slideViewPr>
    <p:cSldViewPr snapToGrid="0">
      <p:cViewPr varScale="1">
        <p:scale>
          <a:sx n="71" d="100"/>
          <a:sy n="71" d="100"/>
        </p:scale>
        <p:origin x="44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3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1905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980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70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325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6995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71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354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753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654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26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236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9658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151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5517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050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829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644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131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733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969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9916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416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2" indent="0" algn="ctr">
              <a:buNone/>
              <a:defRPr sz="1800"/>
            </a:lvl3pPr>
            <a:lvl4pPr marL="1371573" indent="0" algn="ctr">
              <a:buNone/>
              <a:defRPr sz="1600"/>
            </a:lvl4pPr>
            <a:lvl5pPr marL="1828764" indent="0" algn="ctr">
              <a:buNone/>
              <a:defRPr sz="1600"/>
            </a:lvl5pPr>
            <a:lvl6pPr marL="2285955" indent="0" algn="ctr">
              <a:buNone/>
              <a:defRPr sz="1600"/>
            </a:lvl6pPr>
            <a:lvl7pPr marL="2743147" indent="0" algn="ctr">
              <a:buNone/>
              <a:defRPr sz="1600"/>
            </a:lvl7pPr>
            <a:lvl8pPr marL="3200337" indent="0" algn="ctr">
              <a:buNone/>
              <a:defRPr sz="1600"/>
            </a:lvl8pPr>
            <a:lvl9pPr marL="36575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324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5117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9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705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1" indent="0">
              <a:buNone/>
              <a:defRPr sz="2000" b="1"/>
            </a:lvl2pPr>
            <a:lvl3pPr marL="914382" indent="0">
              <a:buNone/>
              <a:defRPr sz="1800" b="1"/>
            </a:lvl3pPr>
            <a:lvl4pPr marL="1371573" indent="0">
              <a:buNone/>
              <a:defRPr sz="1600" b="1"/>
            </a:lvl4pPr>
            <a:lvl5pPr marL="1828764" indent="0">
              <a:buNone/>
              <a:defRPr sz="1600" b="1"/>
            </a:lvl5pPr>
            <a:lvl6pPr marL="2285955" indent="0">
              <a:buNone/>
              <a:defRPr sz="1600" b="1"/>
            </a:lvl6pPr>
            <a:lvl7pPr marL="2743147" indent="0">
              <a:buNone/>
              <a:defRPr sz="1600" b="1"/>
            </a:lvl7pPr>
            <a:lvl8pPr marL="3200337" indent="0">
              <a:buNone/>
              <a:defRPr sz="1600" b="1"/>
            </a:lvl8pPr>
            <a:lvl9pPr marL="365752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1" indent="0">
              <a:buNone/>
              <a:defRPr sz="2000" b="1"/>
            </a:lvl2pPr>
            <a:lvl3pPr marL="914382" indent="0">
              <a:buNone/>
              <a:defRPr sz="1800" b="1"/>
            </a:lvl3pPr>
            <a:lvl4pPr marL="1371573" indent="0">
              <a:buNone/>
              <a:defRPr sz="1600" b="1"/>
            </a:lvl4pPr>
            <a:lvl5pPr marL="1828764" indent="0">
              <a:buNone/>
              <a:defRPr sz="1600" b="1"/>
            </a:lvl5pPr>
            <a:lvl6pPr marL="2285955" indent="0">
              <a:buNone/>
              <a:defRPr sz="1600" b="1"/>
            </a:lvl6pPr>
            <a:lvl7pPr marL="2743147" indent="0">
              <a:buNone/>
              <a:defRPr sz="1600" b="1"/>
            </a:lvl7pPr>
            <a:lvl8pPr marL="3200337" indent="0">
              <a:buNone/>
              <a:defRPr sz="1600" b="1"/>
            </a:lvl8pPr>
            <a:lvl9pPr marL="365752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77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2669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8397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1" indent="0">
              <a:buNone/>
              <a:defRPr sz="1400"/>
            </a:lvl2pPr>
            <a:lvl3pPr marL="914382" indent="0">
              <a:buNone/>
              <a:defRPr sz="1200"/>
            </a:lvl3pPr>
            <a:lvl4pPr marL="1371573" indent="0">
              <a:buNone/>
              <a:defRPr sz="1000"/>
            </a:lvl4pPr>
            <a:lvl5pPr marL="1828764" indent="0">
              <a:buNone/>
              <a:defRPr sz="1000"/>
            </a:lvl5pPr>
            <a:lvl6pPr marL="2285955" indent="0">
              <a:buNone/>
              <a:defRPr sz="1000"/>
            </a:lvl6pPr>
            <a:lvl7pPr marL="2743147" indent="0">
              <a:buNone/>
              <a:defRPr sz="1000"/>
            </a:lvl7pPr>
            <a:lvl8pPr marL="3200337" indent="0">
              <a:buNone/>
              <a:defRPr sz="1000"/>
            </a:lvl8pPr>
            <a:lvl9pPr marL="365752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485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91" indent="0">
              <a:buNone/>
              <a:defRPr sz="2800"/>
            </a:lvl2pPr>
            <a:lvl3pPr marL="914382" indent="0">
              <a:buNone/>
              <a:defRPr sz="2400"/>
            </a:lvl3pPr>
            <a:lvl4pPr marL="1371573" indent="0">
              <a:buNone/>
              <a:defRPr sz="2000"/>
            </a:lvl4pPr>
            <a:lvl5pPr marL="1828764" indent="0">
              <a:buNone/>
              <a:defRPr sz="2000"/>
            </a:lvl5pPr>
            <a:lvl6pPr marL="2285955" indent="0">
              <a:buNone/>
              <a:defRPr sz="2000"/>
            </a:lvl6pPr>
            <a:lvl7pPr marL="2743147" indent="0">
              <a:buNone/>
              <a:defRPr sz="2000"/>
            </a:lvl7pPr>
            <a:lvl8pPr marL="3200337" indent="0">
              <a:buNone/>
              <a:defRPr sz="2000"/>
            </a:lvl8pPr>
            <a:lvl9pPr marL="365752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1" indent="0">
              <a:buNone/>
              <a:defRPr sz="1400"/>
            </a:lvl2pPr>
            <a:lvl3pPr marL="914382" indent="0">
              <a:buNone/>
              <a:defRPr sz="1200"/>
            </a:lvl3pPr>
            <a:lvl4pPr marL="1371573" indent="0">
              <a:buNone/>
              <a:defRPr sz="1000"/>
            </a:lvl4pPr>
            <a:lvl5pPr marL="1828764" indent="0">
              <a:buNone/>
              <a:defRPr sz="1000"/>
            </a:lvl5pPr>
            <a:lvl6pPr marL="2285955" indent="0">
              <a:buNone/>
              <a:defRPr sz="1000"/>
            </a:lvl6pPr>
            <a:lvl7pPr marL="2743147" indent="0">
              <a:buNone/>
              <a:defRPr sz="1000"/>
            </a:lvl7pPr>
            <a:lvl8pPr marL="3200337" indent="0">
              <a:buNone/>
              <a:defRPr sz="1000"/>
            </a:lvl8pPr>
            <a:lvl9pPr marL="365752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082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107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528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theme" Target="../theme/theme4.xml"/><Relationship Id="rId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50282"/>
            <a:fld id="{643E8CD5-E9E1-40E7-918E-48CF8A4D6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50282"/>
              <a:t>12/4/2022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5028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50282"/>
            <a:fld id="{4E745011-2E1A-47DA-B98E-7C0CC3AC06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5028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37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</p:sldLayoutIdLst>
  <p:txStyles>
    <p:titleStyle>
      <a:lvl1pPr algn="l" defTabSz="9143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7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8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9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0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1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42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33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24" indent="-228595" algn="l" defTabSz="9143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2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3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4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5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7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7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9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72362"/>
            <a:ext cx="10730204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556" y="-108335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196801" cy="321169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235237" y="1689410"/>
            <a:ext cx="103480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 đề 5 : LÀM QUEN VỚI HÌNH </a:t>
            </a:r>
            <a:r>
              <a:rPr lang="en-US" sz="40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endParaRPr lang="en-US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462129" y="2699397"/>
            <a:ext cx="10182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Bài 25: ĐIỂM, ĐOẠN THẲNG, ĐƯỜNG THẲNG,</a:t>
            </a:r>
          </a:p>
          <a:p>
            <a:pPr algn="ctr"/>
            <a:r>
              <a:rPr lang="en-US" altLang="zh-CN" sz="36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ĐƯỜNG CONG, BA ĐIỂM THẲNG HÀNG</a:t>
            </a:r>
            <a:endParaRPr lang="zh-CN" altLang="en-US" sz="36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8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5424311" y="4218619"/>
            <a:ext cx="2032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TIẾT 2</a:t>
            </a:r>
            <a:endParaRPr lang="zh-CN" altLang="en-US" sz="4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2434898" y="339188"/>
            <a:ext cx="7598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90747" y="1239652"/>
            <a:ext cx="10611621" cy="954107"/>
            <a:chOff x="849246" y="883880"/>
            <a:chExt cx="9944031" cy="954107"/>
          </a:xfrm>
        </p:grpSpPr>
        <p:grpSp>
          <p:nvGrpSpPr>
            <p:cNvPr id="6" name="Group 5"/>
            <p:cNvGrpSpPr/>
            <p:nvPr/>
          </p:nvGrpSpPr>
          <p:grpSpPr>
            <a:xfrm>
              <a:off x="849246" y="888444"/>
              <a:ext cx="1085297" cy="714672"/>
              <a:chOff x="2607797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7797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888197" y="883880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 biết đường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hàng. 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708967" y="2420174"/>
            <a:ext cx="10174566" cy="1004584"/>
            <a:chOff x="752655" y="2065203"/>
            <a:chExt cx="10174566" cy="1004584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22141" y="2115680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2362849" y="3806378"/>
            <a:ext cx="9829151" cy="954107"/>
            <a:chOff x="778314" y="3307702"/>
            <a:chExt cx="9829151" cy="954107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45524" y="3307702"/>
              <a:ext cx="85619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68849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7" name="Hình ảnh 16" descr="Ảnh có chứa tối&#10;&#10;Mô tả được tạo tự động">
            <a:extLst>
              <a:ext uri="{FF2B5EF4-FFF2-40B4-BE49-F238E27FC236}">
                <a16:creationId xmlns:a16="http://schemas.microsoft.com/office/drawing/2014/main" id="{3CF0374B-5501-43C2-B952-3B1389C76ED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1"/>
          <a:stretch/>
        </p:blipFill>
        <p:spPr>
          <a:xfrm rot="20814663">
            <a:off x="-279600" y="380860"/>
            <a:ext cx="3872205" cy="34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72EF94F-775F-4A96-BB1E-48D633F707FC}"/>
              </a:ext>
            </a:extLst>
          </p:cNvPr>
          <p:cNvSpPr txBox="1"/>
          <p:nvPr/>
        </p:nvSpPr>
        <p:spPr>
          <a:xfrm>
            <a:off x="234799" y="565368"/>
            <a:ext cx="8464115" cy="68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50282"/>
            <a:r>
              <a:rPr lang="vi-VN" sz="3821" b="1" dirty="0">
                <a:solidFill>
                  <a:prstClr val="white"/>
                </a:solidFill>
                <a:latin typeface="HP001 4 hàng" panose="020B0603050302020204" pitchFamily="34" charset="0"/>
              </a:rPr>
              <a:t>Thứ </a:t>
            </a:r>
            <a:r>
              <a:rPr lang="en-US" sz="3821" b="1" dirty="0">
                <a:solidFill>
                  <a:prstClr val="white"/>
                </a:solidFill>
                <a:latin typeface="HP001 4 hàng" panose="020B0603050302020204" pitchFamily="34" charset="0"/>
              </a:rPr>
              <a:t>tư</a:t>
            </a:r>
            <a:r>
              <a:rPr lang="vi-VN" sz="3821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821" b="1">
                <a:solidFill>
                  <a:prstClr val="white"/>
                </a:solidFill>
                <a:latin typeface="HP001 4 hàng" panose="020B0603050302020204" pitchFamily="34" charset="0"/>
              </a:rPr>
              <a:t>ngày </a:t>
            </a:r>
            <a:r>
              <a:rPr lang="en-US" sz="3821" b="1" dirty="0">
                <a:solidFill>
                  <a:prstClr val="white"/>
                </a:solidFill>
                <a:latin typeface="HP001 4 hàng" panose="020B0603050302020204" pitchFamily="34" charset="0"/>
              </a:rPr>
              <a:t>7</a:t>
            </a:r>
            <a:r>
              <a:rPr lang="en-US" sz="3821" b="1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3821" b="1" dirty="0">
                <a:solidFill>
                  <a:prstClr val="white"/>
                </a:solidFill>
                <a:latin typeface="HP001 4 hàng" panose="020B0603050302020204" pitchFamily="34" charset="0"/>
              </a:rPr>
              <a:t>tháng 12 </a:t>
            </a:r>
            <a:r>
              <a:rPr lang="vi-VN" sz="3821" b="1">
                <a:solidFill>
                  <a:prstClr val="white"/>
                </a:solidFill>
                <a:latin typeface="HP001 4 hàng" panose="020B0603050302020204" pitchFamily="34" charset="0"/>
              </a:rPr>
              <a:t>năm </a:t>
            </a:r>
            <a:r>
              <a:rPr lang="vi-VN" sz="3821" b="1" smtClean="0">
                <a:solidFill>
                  <a:prstClr val="white"/>
                </a:solidFill>
                <a:latin typeface="HP001 4 hàng" panose="020B0603050302020204" pitchFamily="34" charset="0"/>
              </a:rPr>
              <a:t>2022</a:t>
            </a:r>
            <a:endParaRPr lang="en-US" sz="3821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435" y="2068420"/>
            <a:ext cx="11394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82"/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Bài 25. Đường thẳng, đường cong, </a:t>
            </a:r>
          </a:p>
        </p:txBody>
      </p:sp>
      <p:sp>
        <p:nvSpPr>
          <p:cNvPr id="5" name="Hộp Văn bản 14">
            <a:extLst>
              <a:ext uri="{FF2B5EF4-FFF2-40B4-BE49-F238E27FC236}">
                <a16:creationId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2385940" y="1303108"/>
            <a:ext cx="6461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0"/>
              </a:rPr>
              <a:t>           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-93"/>
              </a:rPr>
              <a:t>Ǩ</a:t>
            </a:r>
            <a:r>
              <a:rPr lang="en-US" sz="4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</a:t>
            </a:r>
            <a:endParaRPr lang="en-US" sz="40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6136" y="2833731"/>
            <a:ext cx="11394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82"/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   ba điểm </a:t>
            </a:r>
            <a:r>
              <a:rPr lang="en-US" sz="4000" b="1">
                <a:solidFill>
                  <a:srgbClr val="FFFF00"/>
                </a:solidFill>
                <a:latin typeface="HP001 4 hàng" panose="020B0603050302020204" pitchFamily="34" charset="0"/>
              </a:rPr>
              <a:t>thẳng </a:t>
            </a:r>
            <a:r>
              <a:rPr lang="en-US" sz="40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hàng </a:t>
            </a:r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(</a:t>
            </a:r>
            <a:r>
              <a:rPr lang="en-US" sz="4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tr</a:t>
            </a:r>
            <a:r>
              <a:rPr lang="en-US" sz="4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100)</a:t>
            </a:r>
          </a:p>
        </p:txBody>
      </p:sp>
    </p:spTree>
    <p:extLst>
      <p:ext uri="{BB962C8B-B14F-4D97-AF65-F5344CB8AC3E}">
        <p14:creationId xmlns:p14="http://schemas.microsoft.com/office/powerpoint/2010/main" val="332064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2434898" y="339188"/>
            <a:ext cx="7598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90747" y="1239652"/>
            <a:ext cx="10611621" cy="954107"/>
            <a:chOff x="849246" y="883880"/>
            <a:chExt cx="9944031" cy="954107"/>
          </a:xfrm>
        </p:grpSpPr>
        <p:grpSp>
          <p:nvGrpSpPr>
            <p:cNvPr id="6" name="Group 5"/>
            <p:cNvGrpSpPr/>
            <p:nvPr/>
          </p:nvGrpSpPr>
          <p:grpSpPr>
            <a:xfrm>
              <a:off x="849246" y="888444"/>
              <a:ext cx="1085297" cy="714672"/>
              <a:chOff x="2607797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7797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888197" y="883880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 biết đường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hàng. 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708967" y="2420174"/>
            <a:ext cx="10174566" cy="1004584"/>
            <a:chOff x="752655" y="2065203"/>
            <a:chExt cx="10174566" cy="1004584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22141" y="2115680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2362849" y="3806378"/>
            <a:ext cx="9829151" cy="954107"/>
            <a:chOff x="778314" y="3307702"/>
            <a:chExt cx="9829151" cy="954107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45524" y="3307702"/>
              <a:ext cx="85619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853" y="343235"/>
            <a:ext cx="2451194" cy="9906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31458" r="18001" b="8266"/>
          <a:stretch/>
        </p:blipFill>
        <p:spPr bwMode="auto">
          <a:xfrm>
            <a:off x="1432824" y="1179455"/>
            <a:ext cx="10442501" cy="535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6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570" y="129904"/>
            <a:ext cx="2451194" cy="99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28" y="930424"/>
            <a:ext cx="10841139" cy="55754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39961" y="3018264"/>
            <a:ext cx="2948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Đoạn thẳng AB</a:t>
            </a:r>
            <a:endParaRPr lang="vi-VN" sz="28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2144" y="1441411"/>
            <a:ext cx="2422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Đường thẳng, </a:t>
            </a:r>
            <a:endParaRPr lang="vi-VN" sz="2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9882" y="2140049"/>
            <a:ext cx="340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</a:rPr>
              <a:t>.</a:t>
            </a:r>
            <a:endParaRPr lang="vi-VN" sz="48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3433" y="2092831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A</a:t>
            </a:r>
            <a:endParaRPr lang="vi-VN" sz="2800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1482" y="2140049"/>
            <a:ext cx="340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</a:rPr>
              <a:t>.</a:t>
            </a:r>
            <a:endParaRPr lang="vi-VN" sz="48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93849" y="2048480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B</a:t>
            </a:r>
            <a:endParaRPr lang="vi-VN" sz="2800" dirty="0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039961" y="2714069"/>
            <a:ext cx="2641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63781" y="4779227"/>
            <a:ext cx="369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prstClr val="white"/>
                </a:solidFill>
              </a:rPr>
              <a:t>a</a:t>
            </a:r>
            <a:endParaRPr lang="vi-VN" sz="2800" i="1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11482" y="5229078"/>
            <a:ext cx="2535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Đường cong a</a:t>
            </a:r>
            <a:endParaRPr lang="vi-VN" sz="2800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39960" y="3014148"/>
            <a:ext cx="2948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Đường thẳng AB</a:t>
            </a:r>
            <a:endParaRPr lang="vi-VN" sz="2800" dirty="0">
              <a:solidFill>
                <a:prstClr val="white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2478859" y="2708708"/>
            <a:ext cx="386756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969363" y="1441411"/>
            <a:ext cx="2422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đường cong,</a:t>
            </a:r>
            <a:endParaRPr lang="vi-VN" sz="2800" dirty="0">
              <a:solidFill>
                <a:srgbClr val="FFFF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99075" y="2195200"/>
            <a:ext cx="340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</a:rPr>
              <a:t>.</a:t>
            </a:r>
            <a:endParaRPr lang="vi-VN" sz="4800" dirty="0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72626" y="2147982"/>
            <a:ext cx="492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M</a:t>
            </a:r>
            <a:endParaRPr lang="vi-VN" sz="2800" dirty="0">
              <a:solidFill>
                <a:prstClr val="white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674883" y="2195200"/>
            <a:ext cx="340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</a:rPr>
              <a:t>.</a:t>
            </a:r>
            <a:endParaRPr lang="vi-VN" sz="4800" dirty="0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648434" y="2147982"/>
            <a:ext cx="3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P</a:t>
            </a:r>
            <a:endParaRPr lang="vi-VN" sz="2800" dirty="0">
              <a:solidFill>
                <a:prstClr val="whit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354148" y="2195200"/>
            <a:ext cx="340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prstClr val="white"/>
                </a:solidFill>
              </a:rPr>
              <a:t>.</a:t>
            </a:r>
            <a:endParaRPr lang="vi-VN" sz="4800" dirty="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327699" y="2147982"/>
            <a:ext cx="417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N</a:t>
            </a:r>
            <a:endParaRPr lang="vi-VN" sz="2800" dirty="0">
              <a:solidFill>
                <a:prstClr val="white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7237403" y="2789755"/>
            <a:ext cx="2822062" cy="37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693049" y="2990292"/>
            <a:ext cx="4778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</a:rPr>
              <a:t>Ba điểm M, P, N thẳng hàng</a:t>
            </a:r>
            <a:endParaRPr lang="vi-VN" sz="2800" dirty="0">
              <a:solidFill>
                <a:prstClr val="white"/>
              </a:solidFill>
            </a:endParaRPr>
          </a:p>
        </p:txBody>
      </p:sp>
      <p:sp>
        <p:nvSpPr>
          <p:cNvPr id="65" name="Freeform 64"/>
          <p:cNvSpPr/>
          <p:nvPr/>
        </p:nvSpPr>
        <p:spPr>
          <a:xfrm flipH="1">
            <a:off x="10059464" y="4415246"/>
            <a:ext cx="45719" cy="115220"/>
          </a:xfrm>
          <a:custGeom>
            <a:avLst/>
            <a:gdLst>
              <a:gd name="connsiteX0" fmla="*/ 0 w 91440"/>
              <a:gd name="connsiteY0" fmla="*/ 0 h 39188"/>
              <a:gd name="connsiteX1" fmla="*/ 91440 w 91440"/>
              <a:gd name="connsiteY1" fmla="*/ 39188 h 39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40" h="39188">
                <a:moveTo>
                  <a:pt x="0" y="0"/>
                </a:moveTo>
                <a:cubicBezTo>
                  <a:pt x="74354" y="29741"/>
                  <a:pt x="44341" y="15639"/>
                  <a:pt x="91440" y="391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TextBox 65"/>
          <p:cNvSpPr txBox="1"/>
          <p:nvPr/>
        </p:nvSpPr>
        <p:spPr>
          <a:xfrm>
            <a:off x="6996662" y="1441411"/>
            <a:ext cx="323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ba điểm thẳng hàng</a:t>
            </a:r>
            <a:endParaRPr lang="vi-VN" sz="2800" dirty="0">
              <a:solidFill>
                <a:srgbClr val="FFFF00"/>
              </a:solidFill>
            </a:endParaRPr>
          </a:p>
        </p:txBody>
      </p:sp>
      <p:sp>
        <p:nvSpPr>
          <p:cNvPr id="2" name="Arc 1"/>
          <p:cNvSpPr/>
          <p:nvPr/>
        </p:nvSpPr>
        <p:spPr>
          <a:xfrm rot="8066470">
            <a:off x="4282827" y="-416639"/>
            <a:ext cx="5040000" cy="5040000"/>
          </a:xfrm>
          <a:prstGeom prst="arc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8" name="Picture 16">
            <a:extLst>
              <a:ext uri="{FF2B5EF4-FFF2-40B4-BE49-F238E27FC236}">
                <a16:creationId xmlns:a16="http://schemas.microsoft.com/office/drawing/2014/main" id="{3707D225-2507-4115-80CB-3B6498D9C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69" y="2731816"/>
            <a:ext cx="5972175" cy="752475"/>
          </a:xfrm>
          <a:prstGeom prst="rect">
            <a:avLst/>
          </a:prstGeom>
        </p:spPr>
      </p:pic>
      <p:pic>
        <p:nvPicPr>
          <p:cNvPr id="31" name="Hình ảnh 30" descr="Ảnh có chứa tối&#10;&#10;Mô tả được tạo tự động">
            <a:extLst>
              <a:ext uri="{FF2B5EF4-FFF2-40B4-BE49-F238E27FC236}">
                <a16:creationId xmlns:a16="http://schemas.microsoft.com/office/drawing/2014/main" id="{961AA3E3-5819-41BC-854A-A27428C254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1"/>
          <a:stretch/>
        </p:blipFill>
        <p:spPr>
          <a:xfrm rot="20814663">
            <a:off x="1099559" y="2358178"/>
            <a:ext cx="3872205" cy="3457215"/>
          </a:xfrm>
          <a:prstGeom prst="rect">
            <a:avLst/>
          </a:prstGeom>
        </p:spPr>
      </p:pic>
      <p:pic>
        <p:nvPicPr>
          <p:cNvPr id="32" name="Picture 16">
            <a:extLst>
              <a:ext uri="{FF2B5EF4-FFF2-40B4-BE49-F238E27FC236}">
                <a16:creationId xmlns:a16="http://schemas.microsoft.com/office/drawing/2014/main" id="{EEAE1C69-2F6A-4D39-BB7A-4DB4DA372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79" y="2828627"/>
            <a:ext cx="5972175" cy="752475"/>
          </a:xfrm>
          <a:prstGeom prst="rect">
            <a:avLst/>
          </a:prstGeom>
        </p:spPr>
      </p:pic>
      <p:pic>
        <p:nvPicPr>
          <p:cNvPr id="35" name="Hình ảnh 34" descr="Ảnh có chứa tối&#10;&#10;Mô tả được tạo tự động">
            <a:extLst>
              <a:ext uri="{FF2B5EF4-FFF2-40B4-BE49-F238E27FC236}">
                <a16:creationId xmlns:a16="http://schemas.microsoft.com/office/drawing/2014/main" id="{28E1B83F-C6A8-4F63-A382-9F0C1F4306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6"/>
          <a:stretch/>
        </p:blipFill>
        <p:spPr>
          <a:xfrm>
            <a:off x="5398052" y="1734193"/>
            <a:ext cx="3856487" cy="36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8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63 -0.10185 L -0.04063 -0.10162 C 0.0543 -0.10393 0.06562 -0.10555 0.16354 -0.10185 C 0.16549 -0.10185 0.16745 -0.10023 0.1694 -0.09977 C 0.17786 -0.09814 0.20013 -0.09583 0.20625 -0.0956 C 0.22786 -0.09514 0.24935 -0.0956 0.27096 -0.0956 " pathEditMode="relative" rAng="0" ptsTypes="AAAAAA">
                                      <p:cBhvr>
                                        <p:cTn id="42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1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4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0.25417 0.00579 " pathEditMode="relative" rAng="0" ptsTypes="AA">
                                      <p:cBhvr>
                                        <p:cTn id="133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9" grpId="0"/>
      <p:bldP spid="10" grpId="0"/>
      <p:bldP spid="11" grpId="0"/>
      <p:bldP spid="12" grpId="0"/>
      <p:bldP spid="27" grpId="0"/>
      <p:bldP spid="33" grpId="0"/>
      <p:bldP spid="24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7" grpId="0"/>
      <p:bldP spid="66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8" t="39167" r="25882" b="29316"/>
          <a:stretch/>
        </p:blipFill>
        <p:spPr bwMode="auto">
          <a:xfrm>
            <a:off x="1694232" y="1181965"/>
            <a:ext cx="8417850" cy="304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4331" y="151216"/>
            <a:ext cx="2655645" cy="985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612634" y="3994741"/>
            <a:ext cx="98144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 Kể tên các 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đường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thẳng 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hình vẽ: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612634" y="4913790"/>
            <a:ext cx="96343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 Kể tên các </a:t>
            </a:r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đường </a:t>
            </a:r>
            <a:r>
              <a:rPr lang="en-US" sz="32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cong 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hình vẽ: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19531" y="1396494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81D6DE-E4A0-46FE-8FC3-C7205FCB4B69}"/>
              </a:ext>
            </a:extLst>
          </p:cNvPr>
          <p:cNvSpPr txBox="1"/>
          <p:nvPr/>
        </p:nvSpPr>
        <p:spPr>
          <a:xfrm>
            <a:off x="1612634" y="4491155"/>
            <a:ext cx="823183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Đường thẳng BC, đường thẳng DE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E43D0-7DAA-437C-A984-144EE6F91753}"/>
              </a:ext>
            </a:extLst>
          </p:cNvPr>
          <p:cNvSpPr txBox="1"/>
          <p:nvPr/>
        </p:nvSpPr>
        <p:spPr>
          <a:xfrm>
            <a:off x="2294054" y="5374910"/>
            <a:ext cx="823183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Đường cong x, đường cong y</a:t>
            </a:r>
          </a:p>
        </p:txBody>
      </p:sp>
    </p:spTree>
    <p:extLst>
      <p:ext uri="{BB962C8B-B14F-4D97-AF65-F5344CB8AC3E}">
        <p14:creationId xmlns:p14="http://schemas.microsoft.com/office/powerpoint/2010/main" val="23791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8" t="36735" r="18031" b="34948"/>
          <a:stretch/>
        </p:blipFill>
        <p:spPr bwMode="auto">
          <a:xfrm>
            <a:off x="1978089" y="1371599"/>
            <a:ext cx="8098972" cy="207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024133" y="3950398"/>
            <a:ext cx="82318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hình vẽ: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 điểm A, B, C thẳng hàng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 điểm D, E, G thẳng hàng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186125" y="4783683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219405" y="5521203"/>
            <a:ext cx="640080" cy="641754"/>
          </a:xfrm>
          <a:prstGeom prst="round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180528" y="4783683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19405" y="5516878"/>
            <a:ext cx="640080" cy="641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59589" y="272366"/>
            <a:ext cx="1826207" cy="609600"/>
            <a:chOff x="228600" y="190500"/>
            <a:chExt cx="1826207" cy="609600"/>
          </a:xfrm>
        </p:grpSpPr>
        <p:sp>
          <p:nvSpPr>
            <p:cNvPr id="10" name="Rounded Rectangle 9"/>
            <p:cNvSpPr/>
            <p:nvPr/>
          </p:nvSpPr>
          <p:spPr>
            <a:xfrm>
              <a:off x="649514" y="228600"/>
              <a:ext cx="140529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Đ, 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98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7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59588" y="272366"/>
            <a:ext cx="9525829" cy="609600"/>
            <a:chOff x="228600" y="190500"/>
            <a:chExt cx="8152362" cy="609600"/>
          </a:xfrm>
        </p:grpSpPr>
        <p:sp>
          <p:nvSpPr>
            <p:cNvPr id="3" name="Rounded Rectangle 2"/>
            <p:cNvSpPr/>
            <p:nvPr/>
          </p:nvSpPr>
          <p:spPr>
            <a:xfrm>
              <a:off x="649514" y="228600"/>
              <a:ext cx="773144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Kể tên ba điểm thẳng </a:t>
              </a:r>
              <a:r>
                <a:rPr lang="en-US" sz="32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hàng </a:t>
              </a:r>
              <a:r>
                <a:rPr lang="en-US" sz="3200" b="1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có trong </a:t>
              </a:r>
              <a:r>
                <a:rPr lang="en-US" sz="32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hình </a:t>
              </a:r>
              <a:r>
                <a:rPr lang="en-US" sz="3200" b="1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vẽ.</a:t>
              </a:r>
              <a:endPara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9" t="44643" r="27395" b="19898"/>
          <a:stretch/>
        </p:blipFill>
        <p:spPr bwMode="auto">
          <a:xfrm>
            <a:off x="3340359" y="1474237"/>
            <a:ext cx="5915608" cy="259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1024134" y="4467130"/>
            <a:ext cx="82318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 điểm thẳng hàng trong hình vẽ: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A,H,M và B,M,C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823855" y="3685309"/>
            <a:ext cx="25769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946074" y="1787236"/>
            <a:ext cx="27708" cy="189807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53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5" t="34439" r="19328" b="14540"/>
          <a:stretch/>
        </p:blipFill>
        <p:spPr bwMode="auto">
          <a:xfrm>
            <a:off x="0" y="1344446"/>
            <a:ext cx="10226351" cy="461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59589" y="272366"/>
            <a:ext cx="9234711" cy="996597"/>
            <a:chOff x="228600" y="190500"/>
            <a:chExt cx="8389712" cy="996597"/>
          </a:xfrm>
        </p:grpSpPr>
        <p:sp>
          <p:nvSpPr>
            <p:cNvPr id="4" name="Rounded Rectangle 3"/>
            <p:cNvSpPr/>
            <p:nvPr/>
          </p:nvSpPr>
          <p:spPr>
            <a:xfrm>
              <a:off x="649513" y="228599"/>
              <a:ext cx="7968799" cy="958498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Tìm một đường thẳng, một </a:t>
              </a:r>
              <a:r>
                <a:rPr lang="en-US" sz="32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đường </a:t>
              </a:r>
              <a:r>
                <a:rPr lang="en-US" sz="3200" b="1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cong và </a:t>
              </a:r>
              <a:endParaRPr lang="en-US" sz="3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ba cây thẳng </a:t>
              </a:r>
              <a:r>
                <a:rPr lang="en-US" sz="32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hàng </a:t>
              </a:r>
              <a:r>
                <a:rPr lang="en-US" sz="3200" b="1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có trong </a:t>
              </a:r>
              <a:r>
                <a:rPr lang="en-US" sz="3200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hình dưới đây.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643998" y="1307062"/>
            <a:ext cx="42569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Một đường thẳng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475851" y="4323632"/>
            <a:ext cx="3295429" cy="1451006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665756" y="1846525"/>
            <a:ext cx="425699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Một đường cong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665755" y="2388335"/>
            <a:ext cx="47110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Ba cây thẳng hàng.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963462" y="3102336"/>
            <a:ext cx="3676266" cy="1031808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4959926" y="3294815"/>
            <a:ext cx="2105891" cy="1554274"/>
          </a:xfrm>
          <a:custGeom>
            <a:avLst/>
            <a:gdLst>
              <a:gd name="connsiteX0" fmla="*/ 0 w 2051180"/>
              <a:gd name="connsiteY0" fmla="*/ 1491758 h 1491758"/>
              <a:gd name="connsiteX1" fmla="*/ 374073 w 2051180"/>
              <a:gd name="connsiteY1" fmla="*/ 563504 h 1491758"/>
              <a:gd name="connsiteX2" fmla="*/ 734291 w 2051180"/>
              <a:gd name="connsiteY2" fmla="*/ 189431 h 1491758"/>
              <a:gd name="connsiteX3" fmla="*/ 1136073 w 2051180"/>
              <a:gd name="connsiteY3" fmla="*/ 9322 h 1491758"/>
              <a:gd name="connsiteX4" fmla="*/ 1454728 w 2051180"/>
              <a:gd name="connsiteY4" fmla="*/ 37031 h 1491758"/>
              <a:gd name="connsiteX5" fmla="*/ 1662546 w 2051180"/>
              <a:gd name="connsiteY5" fmla="*/ 134013 h 1491758"/>
              <a:gd name="connsiteX6" fmla="*/ 1911928 w 2051180"/>
              <a:gd name="connsiteY6" fmla="*/ 272558 h 1491758"/>
              <a:gd name="connsiteX7" fmla="*/ 2050473 w 2051180"/>
              <a:gd name="connsiteY7" fmla="*/ 424958 h 149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51180" h="1491758">
                <a:moveTo>
                  <a:pt x="0" y="1491758"/>
                </a:moveTo>
                <a:cubicBezTo>
                  <a:pt x="125845" y="1136158"/>
                  <a:pt x="251691" y="780558"/>
                  <a:pt x="374073" y="563504"/>
                </a:cubicBezTo>
                <a:cubicBezTo>
                  <a:pt x="496455" y="346450"/>
                  <a:pt x="607291" y="281795"/>
                  <a:pt x="734291" y="189431"/>
                </a:cubicBezTo>
                <a:cubicBezTo>
                  <a:pt x="861291" y="97067"/>
                  <a:pt x="1016000" y="34722"/>
                  <a:pt x="1136073" y="9322"/>
                </a:cubicBezTo>
                <a:cubicBezTo>
                  <a:pt x="1256146" y="-16078"/>
                  <a:pt x="1366983" y="16249"/>
                  <a:pt x="1454728" y="37031"/>
                </a:cubicBezTo>
                <a:cubicBezTo>
                  <a:pt x="1542473" y="57813"/>
                  <a:pt x="1586346" y="94759"/>
                  <a:pt x="1662546" y="134013"/>
                </a:cubicBezTo>
                <a:cubicBezTo>
                  <a:pt x="1738746" y="173267"/>
                  <a:pt x="1847274" y="224067"/>
                  <a:pt x="1911928" y="272558"/>
                </a:cubicBezTo>
                <a:cubicBezTo>
                  <a:pt x="1976583" y="321049"/>
                  <a:pt x="2059709" y="438812"/>
                  <a:pt x="2050473" y="424958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324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359</Words>
  <Application>Microsoft Office PowerPoint</Application>
  <PresentationFormat>Widescreen</PresentationFormat>
  <Paragraphs>64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宋体</vt:lpstr>
      <vt:lpstr>Arial</vt:lpstr>
      <vt:lpstr>Calibri</vt:lpstr>
      <vt:lpstr>Calibri Light</vt:lpstr>
      <vt:lpstr>HP001 4 hàng</vt:lpstr>
      <vt:lpstr>思源黑体 CN Bold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206</cp:revision>
  <dcterms:created xsi:type="dcterms:W3CDTF">2021-05-29T04:05:18Z</dcterms:created>
  <dcterms:modified xsi:type="dcterms:W3CDTF">2022-12-04T09:22:21Z</dcterms:modified>
</cp:coreProperties>
</file>