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</p:sldMasterIdLst>
  <p:notesMasterIdLst>
    <p:notesMasterId r:id="rId19"/>
  </p:notesMasterIdLst>
  <p:sldIdLst>
    <p:sldId id="257" r:id="rId4"/>
    <p:sldId id="305" r:id="rId5"/>
    <p:sldId id="296" r:id="rId6"/>
    <p:sldId id="308" r:id="rId7"/>
    <p:sldId id="295" r:id="rId8"/>
    <p:sldId id="258" r:id="rId9"/>
    <p:sldId id="298" r:id="rId10"/>
    <p:sldId id="270" r:id="rId11"/>
    <p:sldId id="307" r:id="rId12"/>
    <p:sldId id="309" r:id="rId13"/>
    <p:sldId id="304" r:id="rId14"/>
    <p:sldId id="311" r:id="rId15"/>
    <p:sldId id="293" r:id="rId16"/>
    <p:sldId id="286" r:id="rId17"/>
    <p:sldId id="30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9" autoAdjust="0"/>
    <p:restoredTop sz="92705" autoAdjust="0"/>
  </p:normalViewPr>
  <p:slideViewPr>
    <p:cSldViewPr snapToGrid="0">
      <p:cViewPr>
        <p:scale>
          <a:sx n="60" d="100"/>
          <a:sy n="60" d="100"/>
        </p:scale>
        <p:origin x="-690" y="-4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E4A473-2BDC-4691-9B18-DA7ACC441C8A}" type="datetimeFigureOut">
              <a:rPr lang="en-US" smtClean="0"/>
              <a:t>20/10/2022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A38487-C24C-4966-9DA1-EB22F3644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588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3624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5736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5736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5408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20/10/2022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781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20/10/2022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581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20/10/2022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2770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6692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5088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3122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9864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0885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8522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8156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349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20/10/2022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8083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454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0081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4423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">
  <p:cSld name="Blank colo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sldNum" idx="12"/>
          </p:nvPr>
        </p:nvSpPr>
        <p:spPr>
          <a:xfrm>
            <a:off x="145433" y="194699"/>
            <a:ext cx="2409600" cy="16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algn="l"/>
            <a:fld id="{00000000-1234-1234-1234-123412341234}" type="slidenum">
              <a:rPr lang="en" smtClean="0">
                <a:solidFill>
                  <a:prstClr val="black">
                    <a:tint val="75000"/>
                  </a:prstClr>
                </a:solidFill>
              </a:rPr>
              <a:pPr algn="l"/>
              <a:t>‹#›</a:t>
            </a:fld>
            <a:endParaRPr lang="e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952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A3E4AD68-C04E-4C30-9AEF-EBC652EC5E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iêu đề phụ 2">
            <a:extLst>
              <a:ext uri="{FF2B5EF4-FFF2-40B4-BE49-F238E27FC236}">
                <a16:creationId xmlns="" xmlns:a16="http://schemas.microsoft.com/office/drawing/2014/main" id="{762EAA10-EE19-4B5B-B0F5-2EA96089AD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="" xmlns:a16="http://schemas.microsoft.com/office/drawing/2014/main" id="{1C6D016E-B230-4414-BC1E-93CEF1E33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9BA2F-E6B2-4352-B18F-BC62816419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="" xmlns:a16="http://schemas.microsoft.com/office/drawing/2014/main" id="{21389369-33F7-45BB-A004-47AFB9E0A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="" xmlns:a16="http://schemas.microsoft.com/office/drawing/2014/main" id="{28F0EC4F-E403-473B-A623-C9B25F61B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9BC99-F8A5-4104-A387-1B9D844201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5394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7E76522A-0CEA-4F62-A9BC-BC7202B1A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="" xmlns:a16="http://schemas.microsoft.com/office/drawing/2014/main" id="{9E1B09F7-D3BE-465B-AE27-2605EF1884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="" xmlns:a16="http://schemas.microsoft.com/office/drawing/2014/main" id="{16E9F4DC-DF6F-47A6-966A-95CD44598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9BA2F-E6B2-4352-B18F-BC62816419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="" xmlns:a16="http://schemas.microsoft.com/office/drawing/2014/main" id="{406874F5-BCFC-428F-8A8C-DC8BA534F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="" xmlns:a16="http://schemas.microsoft.com/office/drawing/2014/main" id="{1A804177-2FFF-436A-888A-4D546CB0C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9BC99-F8A5-4104-A387-1B9D844201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6846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6BEEF1D5-9F3C-4DDF-965E-67C818FE1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="" xmlns:a16="http://schemas.microsoft.com/office/drawing/2014/main" id="{785E8F8E-2007-4C75-B8CB-C953F6102D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="" xmlns:a16="http://schemas.microsoft.com/office/drawing/2014/main" id="{AA30F111-C46D-4D1D-B82E-BAFF7FDAF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9BA2F-E6B2-4352-B18F-BC62816419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="" xmlns:a16="http://schemas.microsoft.com/office/drawing/2014/main" id="{4B59DFD7-56DF-4CFB-B5EB-8BABAE576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="" xmlns:a16="http://schemas.microsoft.com/office/drawing/2014/main" id="{53446295-C256-4C80-B177-770A8B0D6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9BC99-F8A5-4104-A387-1B9D844201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2672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31B5359B-5BE1-4D50-A95C-54B76247B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="" xmlns:a16="http://schemas.microsoft.com/office/drawing/2014/main" id="{689677E2-27AE-4E95-B068-94BDBEA9BA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="" xmlns:a16="http://schemas.microsoft.com/office/drawing/2014/main" id="{F4C3B98E-CB48-4E0B-889F-8C32F801C1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="" xmlns:a16="http://schemas.microsoft.com/office/drawing/2014/main" id="{5DEAA276-0404-4188-A6EF-6F2CB70BC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9BA2F-E6B2-4352-B18F-BC62816419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="" xmlns:a16="http://schemas.microsoft.com/office/drawing/2014/main" id="{BB74AE47-C66E-49BD-922A-D6E9DD16A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="" xmlns:a16="http://schemas.microsoft.com/office/drawing/2014/main" id="{E409E6E5-036C-4BBA-BAD1-2181D3238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9BC99-F8A5-4104-A387-1B9D844201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962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CF032827-0809-4F11-8930-E2964813D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="" xmlns:a16="http://schemas.microsoft.com/office/drawing/2014/main" id="{5AF85F1F-B8F1-4396-AE60-8D3B1E0309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="" xmlns:a16="http://schemas.microsoft.com/office/drawing/2014/main" id="{FDD35350-DE56-4C30-B244-9863825103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="" xmlns:a16="http://schemas.microsoft.com/office/drawing/2014/main" id="{FDDB2624-DC3F-4FCB-9DDF-40511E4C08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="" xmlns:a16="http://schemas.microsoft.com/office/drawing/2014/main" id="{7FAC6092-7BD3-4CF4-8B30-1282ACDF1C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="" xmlns:a16="http://schemas.microsoft.com/office/drawing/2014/main" id="{B759F8DE-6E51-4D55-95A9-D92129585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9BA2F-E6B2-4352-B18F-BC62816419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="" xmlns:a16="http://schemas.microsoft.com/office/drawing/2014/main" id="{8F2F7E4E-E9CB-48C9-A0A9-99D820E32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="" xmlns:a16="http://schemas.microsoft.com/office/drawing/2014/main" id="{4EE429A9-0A60-4A29-A641-5776265B6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9BC99-F8A5-4104-A387-1B9D844201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7192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573B2B03-9DC1-4905-B166-FD47BBA2D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="" xmlns:a16="http://schemas.microsoft.com/office/drawing/2014/main" id="{A1C4F033-1B6E-4666-8EEA-F1BE8A559A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9BA2F-E6B2-4352-B18F-BC62816419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="" xmlns:a16="http://schemas.microsoft.com/office/drawing/2014/main" id="{C343E278-1555-4E9A-9CD3-B82A8BF7E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="" xmlns:a16="http://schemas.microsoft.com/office/drawing/2014/main" id="{71875AF9-9D07-45C3-BECA-9A8CE97AE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9BC99-F8A5-4104-A387-1B9D844201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13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20/10/2022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8467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="" xmlns:a16="http://schemas.microsoft.com/office/drawing/2014/main" id="{FC30AC4A-1092-4165-A117-24A86F51E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9BA2F-E6B2-4352-B18F-BC62816419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="" xmlns:a16="http://schemas.microsoft.com/office/drawing/2014/main" id="{403CCA2F-6136-4B3B-87D2-2DE91B3B4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="" xmlns:a16="http://schemas.microsoft.com/office/drawing/2014/main" id="{5AB34916-A37B-4F9C-8415-B1E99CECC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9BC99-F8A5-4104-A387-1B9D844201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1485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1061BEF7-5A07-4406-9BAC-32EDA3BD5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="" xmlns:a16="http://schemas.microsoft.com/office/drawing/2014/main" id="{3AB8829A-99FB-4294-B5E9-28BD44A2B6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="" xmlns:a16="http://schemas.microsoft.com/office/drawing/2014/main" id="{B29C7892-570B-4855-8D3E-EBBDEC8489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="" xmlns:a16="http://schemas.microsoft.com/office/drawing/2014/main" id="{2E74FE8E-328A-4C8E-82C8-89DD515A1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9BA2F-E6B2-4352-B18F-BC62816419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="" xmlns:a16="http://schemas.microsoft.com/office/drawing/2014/main" id="{8D7D624D-59A9-42EB-900A-F4FDD6286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="" xmlns:a16="http://schemas.microsoft.com/office/drawing/2014/main" id="{0474E4D9-731D-4E5A-A26D-69A9C26FF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9BC99-F8A5-4104-A387-1B9D844201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95969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1A892C8F-B5E3-445D-80C6-35A396C08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="" xmlns:a16="http://schemas.microsoft.com/office/drawing/2014/main" id="{874BA73E-2C5B-4633-89F6-1A5E82B719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="" xmlns:a16="http://schemas.microsoft.com/office/drawing/2014/main" id="{D8A18D08-B5E1-46AB-A2BE-D43371E4AA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="" xmlns:a16="http://schemas.microsoft.com/office/drawing/2014/main" id="{22F3CD5A-0B5B-4F1D-9D55-FDC289BD1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9BA2F-E6B2-4352-B18F-BC62816419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="" xmlns:a16="http://schemas.microsoft.com/office/drawing/2014/main" id="{699B3651-27CC-46C8-B0C7-68E706955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="" xmlns:a16="http://schemas.microsoft.com/office/drawing/2014/main" id="{B21EA471-642E-41C2-BB26-7636A626E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9BC99-F8A5-4104-A387-1B9D844201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5370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F11B3C3D-A3F3-49B3-9FA5-99F4DB6E6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="" xmlns:a16="http://schemas.microsoft.com/office/drawing/2014/main" id="{A8E89E84-9AEB-4A34-881C-9D1741511C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="" xmlns:a16="http://schemas.microsoft.com/office/drawing/2014/main" id="{17BC4504-09CA-4624-8DBD-B565C3818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9BA2F-E6B2-4352-B18F-BC62816419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="" xmlns:a16="http://schemas.microsoft.com/office/drawing/2014/main" id="{57CBBAE1-F89F-436C-B91B-9D2339C67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="" xmlns:a16="http://schemas.microsoft.com/office/drawing/2014/main" id="{3A4EA226-D448-42FE-A27E-D1F246FA3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9BC99-F8A5-4104-A387-1B9D844201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52353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="" xmlns:a16="http://schemas.microsoft.com/office/drawing/2014/main" id="{7BEFBE8C-B3DD-47A4-919A-49A7F14197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="" xmlns:a16="http://schemas.microsoft.com/office/drawing/2014/main" id="{93E493F2-AC18-4F11-A5B5-AD8B6ADD2F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="" xmlns:a16="http://schemas.microsoft.com/office/drawing/2014/main" id="{83EA50CD-1590-4FE2-A9AA-42BB63065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9BA2F-E6B2-4352-B18F-BC62816419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="" xmlns:a16="http://schemas.microsoft.com/office/drawing/2014/main" id="{BAE6A03B-85E7-40EF-8818-0CD5FD0CD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="" xmlns:a16="http://schemas.microsoft.com/office/drawing/2014/main" id="{EA505106-4B18-4CC2-90A2-F75E1A7FA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9BC99-F8A5-4104-A387-1B9D844201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19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20/10/2022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417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20/10/2022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965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20/10/2022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042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20/10/2022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34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20/10/2022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419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20/10/2022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425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C6F32-809B-4A83-821D-D07C0E8E5FD3}" type="datetimeFigureOut">
              <a:rPr lang="en-US" smtClean="0"/>
              <a:t>20/10/2022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72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400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="" xmlns:a16="http://schemas.microsoft.com/office/drawing/2014/main" id="{F8DF1DA6-26E5-4DBF-9940-E8B2CA465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="" xmlns:a16="http://schemas.microsoft.com/office/drawing/2014/main" id="{E5F4CCAC-6E0D-4C90-BC3F-CE1BCAEFC0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="" xmlns:a16="http://schemas.microsoft.com/office/drawing/2014/main" id="{9E235AF1-C9E8-4BA7-A6E1-2DAAC54037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49BA2F-E6B2-4352-B18F-BC62816419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="" xmlns:a16="http://schemas.microsoft.com/office/drawing/2014/main" id="{322D774A-51F5-4A45-A36A-D6F0070662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="" xmlns:a16="http://schemas.microsoft.com/office/drawing/2014/main" id="{04B02A71-0E50-413A-98AF-610EFF9AE9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69BC99-F8A5-4104-A387-1B9D844201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861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.png"/><Relationship Id="rId7" Type="http://schemas.openxmlformats.org/officeDocument/2006/relationships/image" Target="../media/image1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microsoft.com/office/2007/relationships/hdphoto" Target="../media/hdphoto8.wdp"/><Relationship Id="rId5" Type="http://schemas.openxmlformats.org/officeDocument/2006/relationships/image" Target="../media/image29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microsoft.com/office/2007/relationships/hdphoto" Target="../media/hdphoto5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6.png"/><Relationship Id="rId5" Type="http://schemas.microsoft.com/office/2007/relationships/hdphoto" Target="../media/hdphoto4.wdp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3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jpe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1.png"/><Relationship Id="rId7" Type="http://schemas.openxmlformats.org/officeDocument/2006/relationships/image" Target="../media/image31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0.pn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3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2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microsoft.com/office/2007/relationships/hdphoto" Target="../media/hdphoto5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6.png"/><Relationship Id="rId5" Type="http://schemas.microsoft.com/office/2007/relationships/hdphoto" Target="../media/hdphoto4.wdp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2.png"/><Relationship Id="rId3" Type="http://schemas.openxmlformats.org/officeDocument/2006/relationships/audio" Target="../media/audio1.wav"/><Relationship Id="rId7" Type="http://schemas.microsoft.com/office/2007/relationships/hdphoto" Target="../media/hdphoto6.wdp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0.png"/><Relationship Id="rId5" Type="http://schemas.microsoft.com/office/2007/relationships/hdphoto" Target="../media/hdphoto1.wdp"/><Relationship Id="rId10" Type="http://schemas.microsoft.com/office/2007/relationships/hdphoto" Target="../media/hdphoto7.wdp"/><Relationship Id="rId4" Type="http://schemas.openxmlformats.org/officeDocument/2006/relationships/image" Target="../media/image1.png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microsoft.com/office/2007/relationships/hdphoto" Target="../media/hdphoto6.wdp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6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7.jpe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23732" y="-19522"/>
            <a:ext cx="12336855" cy="259141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dist="50800" dir="5400000" algn="ctr" rotWithShape="0">
              <a:srgbClr val="000000">
                <a:alpha val="26000"/>
              </a:srgb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algn="ctr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Flowchart: Document 17"/>
          <p:cNvSpPr/>
          <p:nvPr/>
        </p:nvSpPr>
        <p:spPr>
          <a:xfrm>
            <a:off x="-57598" y="14346"/>
            <a:ext cx="12336855" cy="236963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algn="ctr"/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164498" y="2888423"/>
            <a:ext cx="7427301" cy="1300191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038875" y="2828804"/>
            <a:ext cx="1323109" cy="1323109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817096" y="-711057"/>
            <a:ext cx="3292844" cy="3062308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00B0F0"/>
            </a:solidFill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-189549" y="727077"/>
            <a:ext cx="2382188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B0F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Tuần</a:t>
            </a:r>
            <a:r>
              <a:rPr lang="en-US" sz="4000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rgbClr val="00B0F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865203" y="296191"/>
            <a:ext cx="9550400" cy="1354152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8000" b="1" dirty="0" err="1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Đi</a:t>
            </a:r>
            <a:r>
              <a:rPr lang="en-US" sz="8000" b="1" dirty="0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8000" b="1" dirty="0" err="1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học</a:t>
            </a:r>
            <a:r>
              <a:rPr lang="en-US" sz="8000" b="1" dirty="0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8000" b="1" dirty="0" err="1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vui</a:t>
            </a:r>
            <a:r>
              <a:rPr lang="en-US" sz="8000" b="1" dirty="0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8000" b="1" dirty="0" err="1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sao</a:t>
            </a:r>
            <a:endParaRPr lang="en-US" sz="8000" b="1" dirty="0">
              <a:ln w="3175">
                <a:solidFill>
                  <a:schemeClr val="bg1"/>
                </a:solidFill>
              </a:ln>
              <a:solidFill>
                <a:schemeClr val="bg1"/>
              </a:solidFill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997523" y="2864487"/>
            <a:ext cx="1320800" cy="127214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Bài</a:t>
            </a:r>
            <a:endParaRPr lang="en-US" sz="3200" b="1" dirty="0">
              <a:solidFill>
                <a:schemeClr val="bg1"/>
              </a:solidFill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267" b="1" dirty="0" smtClean="0">
                <a:solidFill>
                  <a:schemeClr val="bg1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14</a:t>
            </a:r>
            <a:endParaRPr lang="en-US" sz="4267" b="1" dirty="0">
              <a:solidFill>
                <a:schemeClr val="bg1"/>
              </a:solidFill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034180" y="3087602"/>
            <a:ext cx="285206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4000">
                <a:solidFill>
                  <a:srgbClr val="FF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iCiel Pony" panose="02000000000000000000" pitchFamily="2" charset="0"/>
              </a:defRPr>
            </a:lvl1pPr>
          </a:lstStyle>
          <a:p>
            <a:r>
              <a:rPr lang="en-US" sz="4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endParaRPr lang="en-US" sz="4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47683" y="4365937"/>
            <a:ext cx="24384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000" dirty="0" smtClean="0">
                <a:solidFill>
                  <a:srgbClr val="FF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endParaRPr lang="en-US" sz="4000" dirty="0">
              <a:solidFill>
                <a:srgbClr val="FF0000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6" t="48138" r="82480" b="40081"/>
          <a:stretch/>
        </p:blipFill>
        <p:spPr bwMode="auto">
          <a:xfrm>
            <a:off x="3752850" y="4117341"/>
            <a:ext cx="1276083" cy="1077700"/>
          </a:xfrm>
          <a:prstGeom prst="flowChartConnector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6007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10F53E9E-BCC6-4B2F-8A3E-FBCDFB98E75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êu đề phụ 2">
            <a:extLst>
              <a:ext uri="{FF2B5EF4-FFF2-40B4-BE49-F238E27FC236}">
                <a16:creationId xmlns="" xmlns:a16="http://schemas.microsoft.com/office/drawing/2014/main" id="{D8C3CFFA-2C09-49ED-8C07-90584DE159E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Hình ảnh 4">
            <a:extLst>
              <a:ext uri="{FF2B5EF4-FFF2-40B4-BE49-F238E27FC236}">
                <a16:creationId xmlns="" xmlns:a16="http://schemas.microsoft.com/office/drawing/2014/main" id="{FDE38CCF-0D04-4978-A934-0C35A03A12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34046"/>
          </a:xfrm>
          <a:prstGeom prst="rect">
            <a:avLst/>
          </a:prstGeom>
        </p:spPr>
      </p:pic>
      <p:sp>
        <p:nvSpPr>
          <p:cNvPr id="11" name="Hộp Văn bản 10">
            <a:extLst>
              <a:ext uri="{FF2B5EF4-FFF2-40B4-BE49-F238E27FC236}">
                <a16:creationId xmlns="" xmlns:a16="http://schemas.microsoft.com/office/drawing/2014/main" id="{35A82BFE-8A32-4958-BD39-D75DBC1DFE2D}"/>
              </a:ext>
            </a:extLst>
          </p:cNvPr>
          <p:cNvSpPr txBox="1"/>
          <p:nvPr/>
        </p:nvSpPr>
        <p:spPr>
          <a:xfrm>
            <a:off x="1362029" y="424996"/>
            <a:ext cx="8400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prstClr val="white"/>
                </a:solidFill>
                <a:latin typeface="HP001 4 hàng" panose="020B0603050302020204" pitchFamily="34" charset="0"/>
              </a:rPr>
              <a:t>Thứ </a:t>
            </a:r>
            <a:r>
              <a:rPr lang="en-US" sz="3200" b="1" dirty="0" smtClean="0">
                <a:solidFill>
                  <a:prstClr val="white"/>
                </a:solidFill>
                <a:latin typeface="HP001 4 hàng" panose="020B0603050302020204" pitchFamily="34" charset="0"/>
              </a:rPr>
              <a:t>tư </a:t>
            </a:r>
            <a:r>
              <a:rPr lang="en-US" sz="3200" b="1" dirty="0">
                <a:solidFill>
                  <a:prstClr val="white"/>
                </a:solidFill>
                <a:latin typeface="HP001 4 hàng" panose="020B0603050302020204" pitchFamily="34" charset="0"/>
              </a:rPr>
              <a:t>ngày </a:t>
            </a:r>
            <a:r>
              <a:rPr lang="en-US" sz="3200" b="1" dirty="0" smtClean="0">
                <a:solidFill>
                  <a:prstClr val="white"/>
                </a:solidFill>
                <a:latin typeface="HP001 4 hàng" panose="020B0603050302020204" pitchFamily="34" charset="0"/>
              </a:rPr>
              <a:t>20 </a:t>
            </a:r>
            <a:r>
              <a:rPr lang="en-US" sz="3200" b="1" dirty="0">
                <a:solidFill>
                  <a:prstClr val="white"/>
                </a:solidFill>
                <a:latin typeface="HP001 4 hàng" panose="020B0603050302020204" pitchFamily="34" charset="0"/>
              </a:rPr>
              <a:t>tháng 10 năm 2021</a:t>
            </a:r>
          </a:p>
        </p:txBody>
      </p:sp>
      <p:sp>
        <p:nvSpPr>
          <p:cNvPr id="12" name="Hộp Văn bản 11">
            <a:extLst>
              <a:ext uri="{FF2B5EF4-FFF2-40B4-BE49-F238E27FC236}">
                <a16:creationId xmlns="" xmlns:a16="http://schemas.microsoft.com/office/drawing/2014/main" id="{BAA8C0E9-0A35-4197-8528-C71F3CCEAB59}"/>
              </a:ext>
            </a:extLst>
          </p:cNvPr>
          <p:cNvSpPr txBox="1"/>
          <p:nvPr/>
        </p:nvSpPr>
        <p:spPr>
          <a:xfrm>
            <a:off x="3664577" y="933746"/>
            <a:ext cx="25015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b="1" dirty="0" smtClean="0">
                <a:solidFill>
                  <a:prstClr val="white"/>
                </a:solidFill>
                <a:latin typeface="HP001 4 hàng" panose="020B0603050302020204" pitchFamily="34" charset="0"/>
              </a:rPr>
              <a:t>Luyện tập</a:t>
            </a:r>
            <a:endParaRPr lang="en-US" sz="3200" b="1" dirty="0">
              <a:solidFill>
                <a:prstClr val="white"/>
              </a:solidFill>
              <a:latin typeface="HP001 4 hàng" panose="020B0603050302020204" pitchFamily="34" charset="0"/>
            </a:endParaRPr>
          </a:p>
        </p:txBody>
      </p:sp>
      <p:sp>
        <p:nvSpPr>
          <p:cNvPr id="8" name="Hộp Văn bản 14">
            <a:extLst>
              <a:ext uri="{FF2B5EF4-FFF2-40B4-BE49-F238E27FC236}">
                <a16:creationId xmlns="" xmlns:a16="http://schemas.microsoft.com/office/drawing/2014/main" id="{C0CE53A3-8605-4847-B080-F3AF17A7F188}"/>
              </a:ext>
            </a:extLst>
          </p:cNvPr>
          <p:cNvSpPr txBox="1"/>
          <p:nvPr/>
        </p:nvSpPr>
        <p:spPr>
          <a:xfrm>
            <a:off x="1362029" y="1477234"/>
            <a:ext cx="74596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b="1" dirty="0" smtClean="0">
                <a:solidFill>
                  <a:srgbClr val="FFFF00"/>
                </a:solidFill>
                <a:latin typeface="HP001 4 hàng" panose="020B0603050302020204" pitchFamily="34" charset="0"/>
              </a:rPr>
              <a:t>Mở </a:t>
            </a:r>
            <a:r>
              <a:rPr lang="en-US" sz="3200" b="1" dirty="0" err="1">
                <a:solidFill>
                  <a:srgbClr val="FFFF00"/>
                </a:solidFill>
                <a:latin typeface="HP001 4 hàng" panose="020B0603050302020204" pitchFamily="34" charset="-93"/>
              </a:rPr>
              <a:t>ǟ</a:t>
            </a:r>
            <a:r>
              <a:rPr lang="en-US" sz="3200" b="1" dirty="0" err="1" smtClean="0">
                <a:solidFill>
                  <a:srgbClr val="FFFF00"/>
                </a:solidFill>
                <a:latin typeface="HP001 4 hàng" panose="020B0603050302020204" pitchFamily="34" charset="0"/>
              </a:rPr>
              <a:t>ộng</a:t>
            </a:r>
            <a:r>
              <a:rPr lang="en-US" sz="3200" b="1" dirty="0" smtClean="0">
                <a:solidFill>
                  <a:srgbClr val="FFFF00"/>
                </a:solidFill>
                <a:latin typeface="HP001 4 hàng" panose="020B0603050302020204" pitchFamily="34" charset="0"/>
              </a:rPr>
              <a:t> vốn từ chỉ đồ dùng </a:t>
            </a:r>
            <a:r>
              <a:rPr lang="en-US" sz="3200" b="1" dirty="0" err="1" smtClean="0">
                <a:solidFill>
                  <a:srgbClr val="FFFF00"/>
                </a:solidFill>
                <a:latin typeface="HP001 4 hàng" panose="020B0603050302020204" pitchFamily="34" charset="0"/>
              </a:rPr>
              <a:t>h</a:t>
            </a:r>
            <a:r>
              <a:rPr lang="en-US" sz="3200" b="1" dirty="0" err="1" smtClean="0">
                <a:solidFill>
                  <a:srgbClr val="FFFF00"/>
                </a:solidFill>
                <a:latin typeface="HP001 4 hàng" panose="020B0603050302020204" pitchFamily="34" charset="-93"/>
              </a:rPr>
              <a:t>ǌ</a:t>
            </a:r>
            <a:r>
              <a:rPr lang="en-US" sz="3200" b="1" dirty="0" smtClean="0">
                <a:solidFill>
                  <a:srgbClr val="FFFF00"/>
                </a:solidFill>
                <a:latin typeface="HP001 4 hàng" panose="020B0603050302020204" pitchFamily="34" charset="0"/>
              </a:rPr>
              <a:t> tập. </a:t>
            </a:r>
            <a:endParaRPr lang="en-US" sz="3200" b="1" dirty="0">
              <a:solidFill>
                <a:srgbClr val="FFFF00"/>
              </a:solidFill>
              <a:latin typeface="HP001 4 hàng" panose="020B0603050302020204" pitchFamily="34" charset="0"/>
            </a:endParaRPr>
          </a:p>
        </p:txBody>
      </p:sp>
      <p:sp>
        <p:nvSpPr>
          <p:cNvPr id="9" name="Hộp Văn bản 14">
            <a:extLst>
              <a:ext uri="{FF2B5EF4-FFF2-40B4-BE49-F238E27FC236}">
                <a16:creationId xmlns="" xmlns:a16="http://schemas.microsoft.com/office/drawing/2014/main" id="{C0CE53A3-8605-4847-B080-F3AF17A7F188}"/>
              </a:ext>
            </a:extLst>
          </p:cNvPr>
          <p:cNvSpPr txBox="1"/>
          <p:nvPr/>
        </p:nvSpPr>
        <p:spPr>
          <a:xfrm>
            <a:off x="1291882" y="2023775"/>
            <a:ext cx="77129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b="1" dirty="0" smtClean="0">
                <a:solidFill>
                  <a:srgbClr val="FFFF00"/>
                </a:solidFill>
                <a:latin typeface="HP001 4 hàng" panose="020B0603050302020204" pitchFamily="34" charset="0"/>
              </a:rPr>
              <a:t>Dấu chấm, dấu chấm </a:t>
            </a:r>
            <a:r>
              <a:rPr lang="en-US" sz="3200" b="1" dirty="0" err="1" smtClean="0">
                <a:solidFill>
                  <a:srgbClr val="FFFF00"/>
                </a:solidFill>
                <a:latin typeface="HP001 4 hàng" panose="020B0603050302020204" pitchFamily="34" charset="0"/>
              </a:rPr>
              <a:t>h</a:t>
            </a:r>
            <a:r>
              <a:rPr lang="en-US" sz="3200" b="1" dirty="0" err="1">
                <a:solidFill>
                  <a:srgbClr val="FFFF00"/>
                </a:solidFill>
                <a:latin typeface="HP001 4 hàng" panose="020B0603050302020204" pitchFamily="34" charset="-93"/>
              </a:rPr>
              <a:t>Ĉ</a:t>
            </a:r>
            <a:r>
              <a:rPr lang="en-US" sz="3200" b="1" dirty="0" smtClean="0">
                <a:solidFill>
                  <a:srgbClr val="FFFF00"/>
                </a:solidFill>
                <a:latin typeface="HP001 4 hàng" panose="020B0603050302020204" pitchFamily="34" charset="0"/>
              </a:rPr>
              <a:t>. – </a:t>
            </a:r>
            <a:r>
              <a:rPr lang="en-US" sz="3200" b="1" dirty="0" err="1" smtClean="0">
                <a:solidFill>
                  <a:srgbClr val="FFFF00"/>
                </a:solidFill>
                <a:latin typeface="HP001 4 hàng" panose="020B0603050302020204" pitchFamily="34" charset="0"/>
              </a:rPr>
              <a:t>tr</a:t>
            </a:r>
            <a:r>
              <a:rPr lang="en-US" sz="3200" b="1" dirty="0" smtClean="0">
                <a:solidFill>
                  <a:srgbClr val="FFFF00"/>
                </a:solidFill>
                <a:latin typeface="HP001 4 hàng" panose="020B0603050302020204" pitchFamily="34" charset="0"/>
              </a:rPr>
              <a:t> 60</a:t>
            </a:r>
            <a:endParaRPr lang="en-US" sz="3200" b="1" dirty="0">
              <a:solidFill>
                <a:srgbClr val="FFFF00"/>
              </a:solidFill>
              <a:latin typeface="HP001 4 hàng" panose="020B0603050302020204" pitchFamily="34" charset="0"/>
            </a:endParaRPr>
          </a:p>
        </p:txBody>
      </p:sp>
      <p:sp>
        <p:nvSpPr>
          <p:cNvPr id="10" name="Hộp Văn bản 14">
            <a:extLst>
              <a:ext uri="{FF2B5EF4-FFF2-40B4-BE49-F238E27FC236}">
                <a16:creationId xmlns="" xmlns:a16="http://schemas.microsoft.com/office/drawing/2014/main" id="{C0CE53A3-8605-4847-B080-F3AF17A7F188}"/>
              </a:ext>
            </a:extLst>
          </p:cNvPr>
          <p:cNvSpPr txBox="1"/>
          <p:nvPr/>
        </p:nvSpPr>
        <p:spPr>
          <a:xfrm>
            <a:off x="1291882" y="2536315"/>
            <a:ext cx="106656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b="1" dirty="0" smtClean="0">
                <a:solidFill>
                  <a:prstClr val="white"/>
                </a:solidFill>
                <a:latin typeface="HP001 4 hàng" panose="020B0603050302020204" pitchFamily="34" charset="0"/>
              </a:rPr>
              <a:t>Bài 2: Đặt câu:</a:t>
            </a:r>
            <a:endParaRPr lang="en-US" sz="3200" b="1" dirty="0">
              <a:solidFill>
                <a:prstClr val="white"/>
              </a:solidFill>
              <a:latin typeface="HP001 4 hàng" panose="020B0603050302020204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362029" y="182211"/>
            <a:ext cx="0" cy="652272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Hộp Văn bản 14">
            <a:extLst>
              <a:ext uri="{FF2B5EF4-FFF2-40B4-BE49-F238E27FC236}">
                <a16:creationId xmlns="" xmlns:a16="http://schemas.microsoft.com/office/drawing/2014/main" id="{C0CE53A3-8605-4847-B080-F3AF17A7F188}"/>
              </a:ext>
            </a:extLst>
          </p:cNvPr>
          <p:cNvSpPr txBox="1"/>
          <p:nvPr/>
        </p:nvSpPr>
        <p:spPr>
          <a:xfrm>
            <a:off x="1291881" y="3102824"/>
            <a:ext cx="106656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M. Bút màu dùng để vẽ tranh.</a:t>
            </a:r>
            <a:endParaRPr lang="en-US" sz="3200" b="1" dirty="0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5321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>
            <a:off x="11169748" y="414360"/>
            <a:ext cx="998746" cy="148328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9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Oval 13"/>
          <p:cNvSpPr/>
          <p:nvPr/>
        </p:nvSpPr>
        <p:spPr>
          <a:xfrm>
            <a:off x="268302" y="467121"/>
            <a:ext cx="609600" cy="6096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35866" y="482776"/>
            <a:ext cx="8673769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Chọn dấu chấm hoặc chấm hỏi thay cho ô vuông.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867" t="50000" r="17613" b="13462"/>
          <a:stretch/>
        </p:blipFill>
        <p:spPr bwMode="auto">
          <a:xfrm>
            <a:off x="1018431" y="4543791"/>
            <a:ext cx="6881447" cy="22978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" name="Group 22"/>
          <p:cNvGrpSpPr/>
          <p:nvPr/>
        </p:nvGrpSpPr>
        <p:grpSpPr>
          <a:xfrm>
            <a:off x="1375238" y="1004245"/>
            <a:ext cx="8673769" cy="3681070"/>
            <a:chOff x="1396505" y="1051050"/>
            <a:chExt cx="8673769" cy="3681070"/>
          </a:xfrm>
        </p:grpSpPr>
        <p:sp>
          <p:nvSpPr>
            <p:cNvPr id="16" name="TextBox 15"/>
            <p:cNvSpPr txBox="1"/>
            <p:nvPr/>
          </p:nvSpPr>
          <p:spPr>
            <a:xfrm>
              <a:off x="1396505" y="1051050"/>
              <a:ext cx="8673769" cy="3642680"/>
            </a:xfrm>
            <a:prstGeom prst="rect">
              <a:avLst/>
            </a:prstGeom>
            <a:noFill/>
          </p:spPr>
          <p:txBody>
            <a:bodyPr wrap="square" lIns="91391" tIns="45696" rIns="91391" bIns="45696" rtlCol="0">
              <a:spAutoFit/>
            </a:bodyPr>
            <a:lstStyle>
              <a:defPPr>
                <a:defRPr lang="en-US"/>
              </a:defPPr>
              <a:lvl1pPr algn="just">
                <a:defRPr sz="2800" b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defRPr>
              </a:lvl1pPr>
            </a:lstStyle>
            <a:p>
              <a:pPr>
                <a:lnSpc>
                  <a:spcPct val="140000"/>
                </a:lnSpc>
              </a:pPr>
              <a:r>
                <a:rPr lang="en-US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Bút</a:t>
              </a:r>
              <a:r>
                <a:rPr lang="en-US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chì</a:t>
              </a:r>
              <a:r>
                <a:rPr lang="en-US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- </a:t>
              </a:r>
              <a:r>
                <a:rPr lang="en-US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Tẩy</a:t>
              </a:r>
              <a:r>
                <a:rPr lang="en-US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ơi</a:t>
              </a:r>
              <a:r>
                <a:rPr lang="en-US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cậu</a:t>
              </a:r>
              <a:r>
                <a:rPr lang="en-US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giúp</a:t>
              </a:r>
              <a:r>
                <a:rPr lang="en-US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tớ</a:t>
              </a:r>
              <a:r>
                <a:rPr lang="en-US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một</a:t>
              </a:r>
              <a:r>
                <a:rPr lang="en-US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chút</a:t>
              </a:r>
              <a:r>
                <a:rPr lang="en-US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được</a:t>
              </a:r>
              <a:r>
                <a:rPr lang="en-US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không</a:t>
              </a:r>
              <a:r>
                <a:rPr lang="en-US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>
                <a:lnSpc>
                  <a:spcPct val="140000"/>
                </a:lnSpc>
              </a:pPr>
              <a:r>
                <a:rPr lang="en-US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Tẩy: 	      - Cậu muốn tớ giúp gì nào</a:t>
              </a:r>
            </a:p>
            <a:p>
              <a:pPr>
                <a:lnSpc>
                  <a:spcPct val="140000"/>
                </a:lnSpc>
              </a:pPr>
              <a:r>
                <a:rPr lang="en-US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Bút</a:t>
              </a:r>
              <a:r>
                <a:rPr lang="en-US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chì</a:t>
              </a:r>
              <a:r>
                <a:rPr lang="en-US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- </a:t>
              </a:r>
              <a:r>
                <a:rPr lang="en-US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Tớ</a:t>
              </a:r>
              <a:r>
                <a:rPr lang="en-US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muốn</a:t>
              </a:r>
              <a:r>
                <a:rPr lang="en-US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xóa</a:t>
              </a:r>
              <a:r>
                <a:rPr lang="en-US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vẽ</a:t>
              </a:r>
              <a:r>
                <a:rPr lang="en-US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này</a:t>
              </a:r>
              <a:endPara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40000"/>
                </a:lnSpc>
              </a:pPr>
              <a:r>
                <a:rPr lang="en-US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Tẩy</a:t>
              </a:r>
              <a:r>
                <a:rPr lang="en-US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      - </a:t>
              </a:r>
              <a:r>
                <a:rPr lang="en-US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Tớ</a:t>
              </a:r>
              <a:r>
                <a:rPr lang="en-US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sẽ</a:t>
              </a:r>
              <a:r>
                <a:rPr lang="en-US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giúp</a:t>
              </a:r>
              <a:r>
                <a:rPr lang="en-US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cậu</a:t>
              </a:r>
              <a:endPara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40000"/>
                </a:lnSpc>
              </a:pPr>
              <a:r>
                <a:rPr lang="en-US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Bút</a:t>
              </a:r>
              <a:r>
                <a:rPr lang="en-US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chì</a:t>
              </a:r>
              <a:r>
                <a:rPr lang="en-US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- </a:t>
              </a:r>
              <a:r>
                <a:rPr lang="en-US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Cảm</a:t>
              </a:r>
              <a:r>
                <a:rPr lang="en-US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ơn</a:t>
              </a:r>
              <a:r>
                <a:rPr lang="en-US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cậu</a:t>
              </a:r>
              <a:endPara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2658629" y="1845470"/>
              <a:ext cx="501196" cy="469528"/>
            </a:xfrm>
            <a:prstGeom prst="roundRect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7570473" y="2345421"/>
              <a:ext cx="457200" cy="457200"/>
            </a:xfrm>
            <a:prstGeom prst="roundRect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5309430" y="4274920"/>
              <a:ext cx="457200" cy="457200"/>
            </a:xfrm>
            <a:prstGeom prst="roundRect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7610428" y="3024087"/>
              <a:ext cx="457200" cy="457200"/>
            </a:xfrm>
            <a:prstGeom prst="roundRect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5835914" y="3627875"/>
              <a:ext cx="457200" cy="457200"/>
            </a:xfrm>
            <a:prstGeom prst="roundRect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632495" y="1741041"/>
            <a:ext cx="506063" cy="584775"/>
            <a:chOff x="9242474" y="1962100"/>
            <a:chExt cx="457200" cy="584775"/>
          </a:xfrm>
        </p:grpSpPr>
        <p:sp>
          <p:nvSpPr>
            <p:cNvPr id="22" name="Rounded Rectangle 21"/>
            <p:cNvSpPr/>
            <p:nvPr/>
          </p:nvSpPr>
          <p:spPr>
            <a:xfrm>
              <a:off x="9242474" y="1997609"/>
              <a:ext cx="457200" cy="457200"/>
            </a:xfrm>
            <a:prstGeom prst="roundRect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9279650" y="1962100"/>
              <a:ext cx="25429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FF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?</a:t>
              </a:r>
              <a:endParaRPr lang="en-US" sz="32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7469984" y="2244350"/>
            <a:ext cx="552580" cy="584775"/>
            <a:chOff x="9481946" y="1928048"/>
            <a:chExt cx="552580" cy="608434"/>
          </a:xfrm>
        </p:grpSpPr>
        <p:sp>
          <p:nvSpPr>
            <p:cNvPr id="25" name="Rounded Rectangle 24"/>
            <p:cNvSpPr/>
            <p:nvPr/>
          </p:nvSpPr>
          <p:spPr>
            <a:xfrm>
              <a:off x="9577326" y="1997609"/>
              <a:ext cx="457200" cy="457200"/>
            </a:xfrm>
            <a:prstGeom prst="roundRect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9481946" y="1928048"/>
              <a:ext cx="536735" cy="608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FF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?</a:t>
              </a:r>
              <a:endParaRPr lang="en-US" sz="32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249224" y="3961195"/>
            <a:ext cx="482710" cy="769441"/>
            <a:chOff x="9242474" y="1719761"/>
            <a:chExt cx="457200" cy="769441"/>
          </a:xfrm>
        </p:grpSpPr>
        <p:sp>
          <p:nvSpPr>
            <p:cNvPr id="28" name="Rounded Rectangle 27"/>
            <p:cNvSpPr/>
            <p:nvPr/>
          </p:nvSpPr>
          <p:spPr>
            <a:xfrm>
              <a:off x="9242474" y="1997609"/>
              <a:ext cx="457200" cy="457200"/>
            </a:xfrm>
            <a:prstGeom prst="roundRect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9302258" y="1719761"/>
              <a:ext cx="34176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>
                  <a:solidFill>
                    <a:srgbClr val="FF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7594642" y="2696180"/>
            <a:ext cx="457200" cy="769441"/>
            <a:chOff x="9242474" y="1719761"/>
            <a:chExt cx="457200" cy="769441"/>
          </a:xfrm>
        </p:grpSpPr>
        <p:sp>
          <p:nvSpPr>
            <p:cNvPr id="31" name="Rounded Rectangle 30"/>
            <p:cNvSpPr/>
            <p:nvPr/>
          </p:nvSpPr>
          <p:spPr>
            <a:xfrm>
              <a:off x="9242474" y="1997609"/>
              <a:ext cx="457200" cy="457200"/>
            </a:xfrm>
            <a:prstGeom prst="roundRect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9302258" y="1719761"/>
              <a:ext cx="34176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>
                  <a:solidFill>
                    <a:srgbClr val="FF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5790881" y="3328272"/>
            <a:ext cx="457200" cy="769441"/>
            <a:chOff x="9242474" y="1719761"/>
            <a:chExt cx="457200" cy="769441"/>
          </a:xfrm>
        </p:grpSpPr>
        <p:sp>
          <p:nvSpPr>
            <p:cNvPr id="34" name="Rounded Rectangle 33"/>
            <p:cNvSpPr/>
            <p:nvPr/>
          </p:nvSpPr>
          <p:spPr>
            <a:xfrm>
              <a:off x="9242474" y="1997609"/>
              <a:ext cx="457200" cy="457200"/>
            </a:xfrm>
            <a:prstGeom prst="roundRect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9302258" y="1719761"/>
              <a:ext cx="34176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>
                  <a:solidFill>
                    <a:srgbClr val="FF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grpSp>
        <p:nvGrpSpPr>
          <p:cNvPr id="2051" name="Group 2050"/>
          <p:cNvGrpSpPr/>
          <p:nvPr/>
        </p:nvGrpSpPr>
        <p:grpSpPr>
          <a:xfrm>
            <a:off x="9020619" y="2491944"/>
            <a:ext cx="2794416" cy="2426581"/>
            <a:chOff x="9050733" y="2581421"/>
            <a:chExt cx="2764301" cy="1838215"/>
          </a:xfrm>
        </p:grpSpPr>
        <p:sp>
          <p:nvSpPr>
            <p:cNvPr id="2048" name="Rounded Rectangular Callout 2047"/>
            <p:cNvSpPr/>
            <p:nvPr/>
          </p:nvSpPr>
          <p:spPr>
            <a:xfrm>
              <a:off x="9050733" y="2581421"/>
              <a:ext cx="2764301" cy="1385663"/>
            </a:xfrm>
            <a:prstGeom prst="wedgeRoundRectCallout">
              <a:avLst>
                <a:gd name="adj1" fmla="val -44752"/>
                <a:gd name="adj2" fmla="val 74683"/>
                <a:gd name="adj3" fmla="val 16667"/>
              </a:avLst>
            </a:prstGeom>
            <a:noFill/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49" name="TextBox 2048"/>
            <p:cNvSpPr txBox="1"/>
            <p:nvPr/>
          </p:nvSpPr>
          <p:spPr>
            <a:xfrm>
              <a:off x="9050733" y="2603754"/>
              <a:ext cx="2764301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Trong</a:t>
              </a:r>
              <a:r>
                <a:rPr lang="en-US" sz="2800" dirty="0" smtClean="0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 smtClean="0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đoạn</a:t>
              </a:r>
              <a:r>
                <a:rPr lang="en-US" sz="2800" dirty="0" smtClean="0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 smtClean="0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thoại</a:t>
              </a:r>
              <a:r>
                <a:rPr lang="en-US" sz="2800" dirty="0" smtClean="0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 smtClean="0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này</a:t>
              </a:r>
              <a:r>
                <a:rPr lang="en-US" sz="2800" dirty="0" smtClean="0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, </a:t>
              </a:r>
              <a:r>
                <a:rPr lang="en-US" sz="2800" dirty="0" err="1" smtClean="0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những</a:t>
              </a:r>
              <a:r>
                <a:rPr lang="en-US" sz="2800" dirty="0" smtClean="0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 smtClean="0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câu</a:t>
              </a:r>
              <a:r>
                <a:rPr lang="en-US" sz="2800" dirty="0" smtClean="0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 smtClean="0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nào</a:t>
              </a:r>
              <a:r>
                <a:rPr lang="en-US" sz="2800" dirty="0" smtClean="0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 smtClean="0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là</a:t>
              </a:r>
              <a:r>
                <a:rPr lang="en-US" sz="2800" dirty="0" smtClean="0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 smtClean="0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câu</a:t>
              </a:r>
              <a:r>
                <a:rPr lang="en-US" sz="2800" dirty="0" smtClean="0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 smtClean="0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hỏi</a:t>
              </a:r>
              <a:r>
                <a:rPr lang="en-US" sz="2800" dirty="0" smtClean="0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?</a:t>
              </a:r>
              <a:endParaRPr lang="en-US" sz="28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43131">
                        <a14:foregroundMark x1="17891" y1="38737" x2="30671" y2="32000"/>
                        <a14:foregroundMark x1="35144" y1="9263" x2="34824" y2="218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6709"/>
          <a:stretch/>
        </p:blipFill>
        <p:spPr>
          <a:xfrm>
            <a:off x="7851067" y="3784266"/>
            <a:ext cx="2046757" cy="3587489"/>
          </a:xfrm>
          <a:prstGeom prst="rect">
            <a:avLst/>
          </a:prstGeom>
        </p:spPr>
      </p:pic>
      <p:grpSp>
        <p:nvGrpSpPr>
          <p:cNvPr id="48" name="Group 47"/>
          <p:cNvGrpSpPr/>
          <p:nvPr/>
        </p:nvGrpSpPr>
        <p:grpSpPr>
          <a:xfrm>
            <a:off x="9050733" y="2575605"/>
            <a:ext cx="2911187" cy="1842863"/>
            <a:chOff x="9050733" y="2609557"/>
            <a:chExt cx="2911187" cy="1842863"/>
          </a:xfrm>
        </p:grpSpPr>
        <p:sp>
          <p:nvSpPr>
            <p:cNvPr id="49" name="Rounded Rectangular Callout 48"/>
            <p:cNvSpPr/>
            <p:nvPr/>
          </p:nvSpPr>
          <p:spPr>
            <a:xfrm>
              <a:off x="9050733" y="2609557"/>
              <a:ext cx="2764301" cy="1842863"/>
            </a:xfrm>
            <a:prstGeom prst="wedgeRoundRectCallout">
              <a:avLst>
                <a:gd name="adj1" fmla="val -44752"/>
                <a:gd name="adj2" fmla="val 74683"/>
                <a:gd name="adj3" fmla="val 16667"/>
              </a:avLst>
            </a:prstGeom>
            <a:noFill/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9197619" y="2818713"/>
              <a:ext cx="2764301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Sau </a:t>
              </a:r>
              <a:r>
                <a:rPr lang="en-US" sz="2800" dirty="0" err="1" smtClean="0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câu</a:t>
              </a:r>
              <a:r>
                <a:rPr lang="en-US" sz="2800" dirty="0" smtClean="0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 smtClean="0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hỏi</a:t>
              </a:r>
              <a:r>
                <a:rPr lang="en-US" sz="2800" dirty="0" smtClean="0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 smtClean="0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dùng</a:t>
              </a:r>
              <a:r>
                <a:rPr lang="en-US" sz="2800" dirty="0" smtClean="0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 smtClean="0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dấu</a:t>
              </a:r>
              <a:r>
                <a:rPr lang="en-US" sz="2800" dirty="0" smtClean="0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 smtClean="0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câu</a:t>
              </a:r>
              <a:r>
                <a:rPr lang="en-US" sz="2800" dirty="0" smtClean="0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 smtClean="0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nào</a:t>
              </a:r>
              <a:r>
                <a:rPr lang="en-US" sz="2800" dirty="0" smtClean="0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?</a:t>
              </a:r>
              <a:endParaRPr lang="en-US" sz="28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40" name="Straight Connector 39"/>
          <p:cNvCxnSpPr/>
          <p:nvPr/>
        </p:nvCxnSpPr>
        <p:spPr>
          <a:xfrm>
            <a:off x="1268862" y="963744"/>
            <a:ext cx="247523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3941305" y="963744"/>
            <a:ext cx="225021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6620984" y="963744"/>
            <a:ext cx="247523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2055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89" r="140"/>
          <a:stretch/>
        </p:blipFill>
        <p:spPr>
          <a:xfrm>
            <a:off x="0" y="4724400"/>
            <a:ext cx="12181114" cy="2133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32848" y="788358"/>
            <a:ext cx="6122673" cy="855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  <a:spcBef>
                <a:spcPts val="667"/>
              </a:spcBef>
            </a:pPr>
            <a:r>
              <a:rPr 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YÊU CẦU CẦN ĐẠT:</a:t>
            </a:r>
            <a:endParaRPr lang="vi-VN" sz="4400" b="1" dirty="0">
              <a:solidFill>
                <a:srgbClr val="FF0000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804163" y="2243257"/>
            <a:ext cx="8816776" cy="1859317"/>
            <a:chOff x="2262744" y="1494923"/>
            <a:chExt cx="8016240" cy="1579562"/>
          </a:xfrm>
        </p:grpSpPr>
        <p:grpSp>
          <p:nvGrpSpPr>
            <p:cNvPr id="8" name="Group 3"/>
            <p:cNvGrpSpPr>
              <a:grpSpLocks/>
            </p:cNvGrpSpPr>
            <p:nvPr/>
          </p:nvGrpSpPr>
          <p:grpSpPr bwMode="auto">
            <a:xfrm>
              <a:off x="2262744" y="1494923"/>
              <a:ext cx="762000" cy="665162"/>
              <a:chOff x="1110" y="2656"/>
              <a:chExt cx="1549" cy="1351"/>
            </a:xfrm>
          </p:grpSpPr>
          <p:sp>
            <p:nvSpPr>
              <p:cNvPr id="15" name="AutoShape 4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24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" name="AutoShape 5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24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" name="AutoShape 6"/>
              <p:cNvSpPr>
                <a:spLocks noChangeArrowheads="1"/>
              </p:cNvSpPr>
              <p:nvPr/>
            </p:nvSpPr>
            <p:spPr bwMode="gray">
              <a:xfrm>
                <a:off x="1200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00B0F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2133" b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</a:p>
            </p:txBody>
          </p:sp>
        </p:grpSp>
        <p:grpSp>
          <p:nvGrpSpPr>
            <p:cNvPr id="9" name="Group 7"/>
            <p:cNvGrpSpPr>
              <a:grpSpLocks/>
            </p:cNvGrpSpPr>
            <p:nvPr/>
          </p:nvGrpSpPr>
          <p:grpSpPr bwMode="auto">
            <a:xfrm>
              <a:off x="2262744" y="2409323"/>
              <a:ext cx="762000" cy="665162"/>
              <a:chOff x="3174" y="2656"/>
              <a:chExt cx="1549" cy="1351"/>
            </a:xfrm>
          </p:grpSpPr>
          <p:sp>
            <p:nvSpPr>
              <p:cNvPr id="12" name="AutoShape 8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24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24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" name="AutoShape 10"/>
              <p:cNvSpPr>
                <a:spLocks noChangeArrowheads="1"/>
              </p:cNvSpPr>
              <p:nvPr/>
            </p:nvSpPr>
            <p:spPr bwMode="gray">
              <a:xfrm>
                <a:off x="3264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chemeClr val="accent2">
                  <a:lumMod val="75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2133" b="1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</a:p>
            </p:txBody>
          </p:sp>
        </p:grpSp>
        <p:sp>
          <p:nvSpPr>
            <p:cNvPr id="10" name="Line 11"/>
            <p:cNvSpPr>
              <a:spLocks noChangeShapeType="1"/>
            </p:cNvSpPr>
            <p:nvPr/>
          </p:nvSpPr>
          <p:spPr bwMode="auto">
            <a:xfrm>
              <a:off x="2872344" y="2104523"/>
              <a:ext cx="7406640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 sz="2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Line 14"/>
            <p:cNvSpPr>
              <a:spLocks noChangeShapeType="1"/>
            </p:cNvSpPr>
            <p:nvPr/>
          </p:nvSpPr>
          <p:spPr bwMode="auto">
            <a:xfrm>
              <a:off x="2872344" y="3018923"/>
              <a:ext cx="7406640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 sz="2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026" name="Picture 2" descr="Premium Vector | Cute happy kid girl read under the tre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57" b="100000" l="479" r="950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84" r="8957"/>
          <a:stretch/>
        </p:blipFill>
        <p:spPr bwMode="auto">
          <a:xfrm>
            <a:off x="-203852" y="2632952"/>
            <a:ext cx="3149600" cy="4086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Rainbow Clipart For Free Download - Kids School Clipart , Free Transparent  Clipart - ClipartKe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12" b="99729" l="556" r="10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6296">
            <a:off x="8771256" y="284151"/>
            <a:ext cx="3331541" cy="1842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71"/>
          <p:cNvSpPr txBox="1"/>
          <p:nvPr/>
        </p:nvSpPr>
        <p:spPr>
          <a:xfrm>
            <a:off x="3813710" y="2266392"/>
            <a:ext cx="7807229" cy="95410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0" hangingPunct="0"/>
            <a:r>
              <a:rPr lang="en-US" altLang="zh-CN" sz="28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Phát</a:t>
            </a:r>
            <a:r>
              <a:rPr lang="en-US" altLang="zh-CN" sz="2800" b="1" dirty="0" smtClean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triển</a:t>
            </a:r>
            <a:r>
              <a:rPr lang="en-US" altLang="zh-CN" sz="2800" b="1" dirty="0" smtClean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vốn</a:t>
            </a:r>
            <a:r>
              <a:rPr lang="en-US" altLang="zh-CN" sz="2800" b="1" dirty="0" smtClean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altLang="zh-CN" sz="2800" b="1" dirty="0" smtClean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chỉ</a:t>
            </a:r>
            <a:r>
              <a:rPr lang="en-US" altLang="zh-CN" sz="2800" b="1" dirty="0" smtClean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sự</a:t>
            </a:r>
            <a:r>
              <a:rPr lang="en-US" altLang="zh-CN" sz="2800" b="1" dirty="0" smtClean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vật</a:t>
            </a:r>
            <a:r>
              <a:rPr lang="en-US" altLang="zh-CN" sz="2800" b="1" dirty="0" smtClean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(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altLang="zh-CN" sz="2800" b="1" dirty="0" smtClean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chỉ</a:t>
            </a:r>
            <a:r>
              <a:rPr lang="en-US" altLang="zh-CN" sz="2800" b="1" dirty="0" smtClean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đồ</a:t>
            </a:r>
            <a:r>
              <a:rPr lang="en-US" altLang="zh-CN" sz="2800" b="1" dirty="0" smtClean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dùng</a:t>
            </a:r>
            <a:r>
              <a:rPr lang="en-US" altLang="zh-CN" sz="2800" b="1" dirty="0" smtClean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học</a:t>
            </a:r>
            <a:r>
              <a:rPr lang="en-US" altLang="zh-CN" sz="2800" b="1" dirty="0" smtClean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tập</a:t>
            </a:r>
            <a:r>
              <a:rPr lang="en-US" altLang="zh-CN" sz="2800" b="1" dirty="0" smtClean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)</a:t>
            </a:r>
            <a:endParaRPr lang="zh-CN" altLang="en-US" sz="2800" b="1" dirty="0">
              <a:solidFill>
                <a:srgbClr val="0070C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71"/>
          <p:cNvSpPr txBox="1"/>
          <p:nvPr/>
        </p:nvSpPr>
        <p:spPr>
          <a:xfrm>
            <a:off x="3813710" y="3394663"/>
            <a:ext cx="7463890" cy="95410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0" hangingPunct="0"/>
            <a:r>
              <a:rPr lang="en-US" altLang="zh-CN" sz="28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Đặt câu nêu công dụng của đồ dùng học tập.</a:t>
            </a:r>
            <a:endParaRPr lang="zh-CN" altLang="en-US" sz="28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2804163" y="4277869"/>
            <a:ext cx="8816776" cy="782968"/>
            <a:chOff x="2262744" y="1494923"/>
            <a:chExt cx="8016240" cy="665162"/>
          </a:xfrm>
        </p:grpSpPr>
        <p:grpSp>
          <p:nvGrpSpPr>
            <p:cNvPr id="20" name="Group 3"/>
            <p:cNvGrpSpPr>
              <a:grpSpLocks/>
            </p:cNvGrpSpPr>
            <p:nvPr/>
          </p:nvGrpSpPr>
          <p:grpSpPr bwMode="auto">
            <a:xfrm>
              <a:off x="2262744" y="1494923"/>
              <a:ext cx="762000" cy="665162"/>
              <a:chOff x="1110" y="2656"/>
              <a:chExt cx="1549" cy="1351"/>
            </a:xfrm>
          </p:grpSpPr>
          <p:sp>
            <p:nvSpPr>
              <p:cNvPr id="28" name="AutoShape 4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" name="AutoShape 5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" name="AutoShape 6"/>
              <p:cNvSpPr>
                <a:spLocks noChangeArrowheads="1"/>
              </p:cNvSpPr>
              <p:nvPr/>
            </p:nvSpPr>
            <p:spPr bwMode="gray">
              <a:xfrm>
                <a:off x="1200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7030A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r>
                  <a:rPr lang="en-US" sz="2133" b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endParaRPr lang="en-US" sz="2133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3" name="Line 11"/>
            <p:cNvSpPr>
              <a:spLocks noChangeShapeType="1"/>
            </p:cNvSpPr>
            <p:nvPr/>
          </p:nvSpPr>
          <p:spPr bwMode="auto">
            <a:xfrm>
              <a:off x="2872344" y="2104523"/>
              <a:ext cx="7406640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1" name="TextBox 71"/>
          <p:cNvSpPr txBox="1"/>
          <p:nvPr/>
        </p:nvSpPr>
        <p:spPr>
          <a:xfrm>
            <a:off x="3831486" y="4324812"/>
            <a:ext cx="7463890" cy="95410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0" hangingPunct="0"/>
            <a:r>
              <a:rPr lang="en-US" altLang="zh-CN" sz="2800" b="1" dirty="0" err="1" smtClean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Đặt</a:t>
            </a:r>
            <a:r>
              <a:rPr lang="en-US" altLang="zh-CN" sz="2800" b="1" dirty="0" smtClean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b="1" dirty="0" err="1" smtClean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đúng</a:t>
            </a:r>
            <a:r>
              <a:rPr lang="en-US" altLang="zh-CN" sz="2800" b="1" dirty="0" smtClean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b="1" dirty="0" err="1" smtClean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dấu</a:t>
            </a:r>
            <a:r>
              <a:rPr lang="en-US" altLang="zh-CN" sz="2800" b="1" dirty="0" smtClean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b="1" dirty="0" err="1" smtClean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chấm</a:t>
            </a:r>
            <a:r>
              <a:rPr lang="en-US" altLang="zh-CN" sz="2800" b="1" dirty="0" smtClean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b="1" dirty="0" err="1" smtClean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hoặc</a:t>
            </a:r>
            <a:r>
              <a:rPr lang="en-US" altLang="zh-CN" sz="2800" b="1" dirty="0" smtClean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b="1" dirty="0" err="1" smtClean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chấm</a:t>
            </a:r>
            <a:r>
              <a:rPr lang="en-US" altLang="zh-CN" sz="2800" b="1" dirty="0" smtClean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b="1" dirty="0" err="1" smtClean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hỏi</a:t>
            </a:r>
            <a:r>
              <a:rPr lang="en-US" altLang="zh-CN" sz="2800" b="1" dirty="0" smtClean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ở </a:t>
            </a:r>
            <a:r>
              <a:rPr lang="en-US" altLang="zh-CN" sz="2800" b="1" dirty="0" err="1" smtClean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cuối</a:t>
            </a:r>
            <a:r>
              <a:rPr lang="en-US" altLang="zh-CN" sz="2800" b="1" dirty="0" smtClean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b="1" dirty="0" err="1" smtClean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lang="en-US" altLang="zh-CN" sz="2800" b="1" dirty="0" smtClean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lang="zh-CN" altLang="en-US" sz="2800" b="1" dirty="0">
              <a:solidFill>
                <a:srgbClr val="7030A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451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4" grpId="0"/>
      <p:bldP spid="35" grpId="0"/>
      <p:bldP spid="3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6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图片 39">
            <a:extLst>
              <a:ext uri="{FF2B5EF4-FFF2-40B4-BE49-F238E27FC236}">
                <a16:creationId xmlns:a16="http://schemas.microsoft.com/office/drawing/2014/main" xmlns="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1860">
            <a:off x="1595891" y="940641"/>
            <a:ext cx="2421798" cy="2049214"/>
          </a:xfrm>
          <a:prstGeom prst="rect">
            <a:avLst/>
          </a:prstGeom>
        </p:spPr>
      </p:pic>
      <p:pic>
        <p:nvPicPr>
          <p:cNvPr id="9" name="图片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 rot="19502702">
            <a:off x="531715" y="254569"/>
            <a:ext cx="1931773" cy="2868969"/>
          </a:xfrm>
          <a:prstGeom prst="rect">
            <a:avLst/>
          </a:prstGeom>
        </p:spPr>
      </p:pic>
      <p:pic>
        <p:nvPicPr>
          <p:cNvPr id="10" name="Picture 8" descr="Dơi, chim và họ nhà thú | Mầm Non Đô Thị Sài Đồ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5185" y="424494"/>
            <a:ext cx="2630310" cy="1315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958719" y="1795505"/>
            <a:ext cx="9814365" cy="2708422"/>
          </a:xfrm>
          <a:prstGeom prst="rect">
            <a:avLst/>
          </a:prstGeom>
          <a:noFill/>
        </p:spPr>
        <p:txBody>
          <a:bodyPr wrap="square" lIns="121907" tIns="60954" rIns="121907" bIns="6095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       </a:t>
            </a:r>
            <a:r>
              <a:rPr lang="en-US" sz="48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Định hướng tiếp theo</a:t>
            </a:r>
            <a:endParaRPr lang="en-US" sz="4800" b="1" dirty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380959" indent="-380959" algn="just">
              <a:lnSpc>
                <a:spcPct val="150000"/>
              </a:lnSpc>
              <a:buFontTx/>
              <a:buChar char="-"/>
            </a:pPr>
            <a:r>
              <a:rPr lang="en-US" sz="3200" dirty="0" err="1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Ôn</a:t>
            </a:r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tập</a:t>
            </a:r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cách</a:t>
            </a:r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đặt</a:t>
            </a:r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lang="en-US" sz="3200" dirty="0" smtClean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nêu</a:t>
            </a:r>
            <a:r>
              <a:rPr lang="en-US" sz="3200" dirty="0" smtClean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công</a:t>
            </a:r>
            <a:r>
              <a:rPr lang="en-US" sz="3200" dirty="0" smtClean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dụng</a:t>
            </a:r>
            <a:r>
              <a:rPr lang="en-US" sz="3200" dirty="0" smtClean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3200" dirty="0" smtClean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đồ</a:t>
            </a:r>
            <a:r>
              <a:rPr lang="en-US" sz="3200" dirty="0" smtClean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vật</a:t>
            </a:r>
            <a:r>
              <a:rPr lang="en-US" sz="3200" dirty="0" smtClean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.</a:t>
            </a:r>
            <a:endParaRPr lang="en-US" sz="3200" dirty="0">
              <a:solidFill>
                <a:srgbClr val="0070C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380959" indent="-380959" algn="just">
              <a:lnSpc>
                <a:spcPct val="150000"/>
              </a:lnSpc>
              <a:buFontTx/>
              <a:buChar char="-"/>
            </a:pPr>
            <a:r>
              <a:rPr lang="en-US" sz="3200" dirty="0" err="1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Xem</a:t>
            </a:r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trước</a:t>
            </a:r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sau</a:t>
            </a:r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trang</a:t>
            </a:r>
            <a:r>
              <a:rPr lang="en-US" sz="3200" dirty="0" smtClean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lang="en-US" sz="3200" dirty="0">
              <a:solidFill>
                <a:srgbClr val="0070C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12" name="图片 14340" descr="2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35386" y="4722750"/>
            <a:ext cx="2716388" cy="2127592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206671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5">
            <a:extLst>
              <a:ext uri="{FF2B5EF4-FFF2-40B4-BE49-F238E27FC236}">
                <a16:creationId xmlns:a16="http://schemas.microsoft.com/office/drawing/2014/main" xmlns="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38" y="-287766"/>
            <a:ext cx="10766099" cy="6704415"/>
          </a:xfrm>
          <a:prstGeom prst="rect">
            <a:avLst/>
          </a:prstGeom>
        </p:spPr>
      </p:pic>
      <p:pic>
        <p:nvPicPr>
          <p:cNvPr id="16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图片 39">
            <a:extLst>
              <a:ext uri="{FF2B5EF4-FFF2-40B4-BE49-F238E27FC236}">
                <a16:creationId xmlns:a16="http://schemas.microsoft.com/office/drawing/2014/main" xmlns="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1860">
            <a:off x="1639556" y="870992"/>
            <a:ext cx="2864392" cy="242371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C722568-5BEC-4CC9-9200-292359A25631}"/>
              </a:ext>
            </a:extLst>
          </p:cNvPr>
          <p:cNvSpPr txBox="1"/>
          <p:nvPr/>
        </p:nvSpPr>
        <p:spPr>
          <a:xfrm>
            <a:off x="2109456" y="2411353"/>
            <a:ext cx="88774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Tạm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hẹn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pic>
        <p:nvPicPr>
          <p:cNvPr id="12" name="图片 14340" descr="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35386" y="4722750"/>
            <a:ext cx="2716388" cy="212759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 rot="19502702">
            <a:off x="584367" y="188539"/>
            <a:ext cx="2088829" cy="3102220"/>
          </a:xfrm>
          <a:prstGeom prst="rect">
            <a:avLst/>
          </a:prstGeom>
        </p:spPr>
      </p:pic>
      <p:pic>
        <p:nvPicPr>
          <p:cNvPr id="14" name="Picture 8" descr="Dơi, chim và họ nhà thú | Mầm Non Đô Thị Sài Đồ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1665" y="424494"/>
            <a:ext cx="2823830" cy="1411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524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9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409387"/>
              </p:ext>
            </p:extLst>
          </p:nvPr>
        </p:nvGraphicFramePr>
        <p:xfrm>
          <a:off x="877902" y="1252807"/>
          <a:ext cx="10248900" cy="4368800"/>
        </p:xfrm>
        <a:graphic>
          <a:graphicData uri="http://schemas.openxmlformats.org/drawingml/2006/table">
            <a:tbl>
              <a:tblPr/>
              <a:tblGrid>
                <a:gridCol w="2133600"/>
                <a:gridCol w="2300225"/>
                <a:gridCol w="5815075"/>
              </a:tblGrid>
              <a:tr h="9779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b="1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3200" b="1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thứ</a:t>
                      </a:r>
                      <a:r>
                        <a:rPr lang="en-US" sz="3200" b="1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tự</a:t>
                      </a:r>
                      <a:endParaRPr lang="en-US" sz="32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mpd="sng">
                      <a:solidFill>
                        <a:srgbClr val="0070C0"/>
                      </a:solidFill>
                      <a:prstDash val="soli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rgbClr val="0070C0"/>
                      </a:solidFill>
                      <a:prstDash val="soli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b="1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Từ</a:t>
                      </a:r>
                      <a:r>
                        <a:rPr lang="en-US" sz="3200" b="1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32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b="1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Câu</a:t>
                      </a:r>
                      <a:r>
                        <a:rPr lang="en-US" sz="3200" b="1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32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mpd="sng">
                      <a:solidFill>
                        <a:srgbClr val="0070C0"/>
                      </a:solidFill>
                      <a:prstDash val="soli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63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32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dirty="0" err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bút</a:t>
                      </a:r>
                      <a:r>
                        <a:rPr lang="en-US" sz="3200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màu</a:t>
                      </a:r>
                      <a:endParaRPr lang="en-US" sz="32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dirty="0" err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Bút</a:t>
                      </a:r>
                      <a:r>
                        <a:rPr lang="en-US" sz="3200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màu</a:t>
                      </a:r>
                      <a:r>
                        <a:rPr lang="en-US" sz="3200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dùng</a:t>
                      </a:r>
                      <a:r>
                        <a:rPr lang="en-US" sz="3200" b="1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để</a:t>
                      </a:r>
                      <a:r>
                        <a:rPr lang="en-US" sz="3200" b="1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vẽ</a:t>
                      </a:r>
                      <a:r>
                        <a:rPr lang="en-US" sz="3200" b="1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tranh</a:t>
                      </a:r>
                      <a:r>
                        <a:rPr lang="en-US" sz="3200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US" sz="32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82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3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3200" dirty="0"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3200" dirty="0"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82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3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3200" dirty="0"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3200" dirty="0"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82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3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rgbClr val="0070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3200" dirty="0"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3200" dirty="0"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2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98352">
            <a:off x="10062260" y="359413"/>
            <a:ext cx="1094699" cy="1873355"/>
          </a:xfrm>
          <a:prstGeom prst="rect">
            <a:avLst/>
          </a:prstGeom>
        </p:spPr>
      </p:pic>
      <p:pic>
        <p:nvPicPr>
          <p:cNvPr id="13" name="图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395" y="4611370"/>
            <a:ext cx="2050239" cy="2281415"/>
          </a:xfrm>
          <a:prstGeom prst="rect">
            <a:avLst/>
          </a:prstGeom>
        </p:spPr>
      </p:pic>
      <p:sp>
        <p:nvSpPr>
          <p:cNvPr id="19" name="Oval 18"/>
          <p:cNvSpPr/>
          <p:nvPr/>
        </p:nvSpPr>
        <p:spPr>
          <a:xfrm>
            <a:off x="268302" y="410849"/>
            <a:ext cx="609600" cy="6096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54101" y="500146"/>
            <a:ext cx="10328188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991203" y="999890"/>
            <a:ext cx="204564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345493" y="999890"/>
            <a:ext cx="642011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4807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93582" flipH="1">
            <a:off x="9138654" y="-239109"/>
            <a:ext cx="3241356" cy="1057285"/>
          </a:xfrm>
          <a:prstGeom prst="rect">
            <a:avLst/>
          </a:prstGeom>
        </p:spPr>
      </p:pic>
      <p:pic>
        <p:nvPicPr>
          <p:cNvPr id="7" name="图片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4162" y="1272685"/>
            <a:ext cx="2248412" cy="5131969"/>
          </a:xfrm>
          <a:prstGeom prst="rect">
            <a:avLst/>
          </a:prstGeom>
        </p:spPr>
      </p:pic>
      <p:pic>
        <p:nvPicPr>
          <p:cNvPr id="8" name="图片 2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83" t="22962" r="50390" b="21927"/>
          <a:stretch/>
        </p:blipFill>
        <p:spPr>
          <a:xfrm>
            <a:off x="2884049" y="3145535"/>
            <a:ext cx="2304288" cy="2985381"/>
          </a:xfrm>
          <a:prstGeom prst="rect">
            <a:avLst/>
          </a:prstGeom>
        </p:spPr>
      </p:pic>
      <p:pic>
        <p:nvPicPr>
          <p:cNvPr id="9" name="图片 1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06" t="22962" r="30485" b="21927"/>
          <a:stretch/>
        </p:blipFill>
        <p:spPr>
          <a:xfrm>
            <a:off x="5017639" y="3160077"/>
            <a:ext cx="1975104" cy="2985381"/>
          </a:xfrm>
          <a:prstGeom prst="rect">
            <a:avLst/>
          </a:prstGeom>
        </p:spPr>
      </p:pic>
      <p:pic>
        <p:nvPicPr>
          <p:cNvPr id="10" name="图片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62" t="22962" b="21927"/>
          <a:stretch/>
        </p:blipFill>
        <p:spPr>
          <a:xfrm>
            <a:off x="7088380" y="3145536"/>
            <a:ext cx="2960156" cy="298538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3346" y="2541605"/>
            <a:ext cx="2273818" cy="3671136"/>
          </a:xfrm>
          <a:prstGeom prst="rect">
            <a:avLst/>
          </a:prstGeom>
        </p:spPr>
      </p:pic>
      <p:grpSp>
        <p:nvGrpSpPr>
          <p:cNvPr id="12" name="组合 1"/>
          <p:cNvGrpSpPr/>
          <p:nvPr/>
        </p:nvGrpSpPr>
        <p:grpSpPr>
          <a:xfrm>
            <a:off x="-135380" y="4352545"/>
            <a:ext cx="12283440" cy="2505456"/>
            <a:chOff x="-91440" y="4352544"/>
            <a:chExt cx="12283440" cy="2505456"/>
          </a:xfrm>
        </p:grpSpPr>
        <p:pic>
          <p:nvPicPr>
            <p:cNvPr id="13" name="图片 4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600" r="48883"/>
            <a:stretch/>
          </p:blipFill>
          <p:spPr>
            <a:xfrm flipH="1">
              <a:off x="-91440" y="4352544"/>
              <a:ext cx="4185322" cy="2505456"/>
            </a:xfrm>
            <a:prstGeom prst="rect">
              <a:avLst/>
            </a:prstGeom>
          </p:spPr>
        </p:pic>
        <p:pic>
          <p:nvPicPr>
            <p:cNvPr id="14" name="图片 7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968"/>
            <a:stretch/>
          </p:blipFill>
          <p:spPr>
            <a:xfrm>
              <a:off x="4004236" y="4553712"/>
              <a:ext cx="8187764" cy="2304288"/>
            </a:xfrm>
            <a:prstGeom prst="rect">
              <a:avLst/>
            </a:prstGeom>
          </p:spPr>
        </p:pic>
      </p:grpSp>
      <p:pic>
        <p:nvPicPr>
          <p:cNvPr id="15" name="图片 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579" r="44063" b="10955"/>
          <a:stretch/>
        </p:blipFill>
        <p:spPr>
          <a:xfrm>
            <a:off x="2365175" y="435165"/>
            <a:ext cx="2557578" cy="3255264"/>
          </a:xfrm>
          <a:prstGeom prst="rect">
            <a:avLst/>
          </a:prstGeom>
        </p:spPr>
      </p:pic>
      <p:pic>
        <p:nvPicPr>
          <p:cNvPr id="16" name="图片 1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65" t="65100" r="9338" b="10955"/>
          <a:stretch/>
        </p:blipFill>
        <p:spPr>
          <a:xfrm>
            <a:off x="9168663" y="1385595"/>
            <a:ext cx="1536192" cy="1642172"/>
          </a:xfrm>
          <a:prstGeom prst="rect">
            <a:avLst/>
          </a:prstGeom>
        </p:spPr>
      </p:pic>
      <p:pic>
        <p:nvPicPr>
          <p:cNvPr id="17" name="图片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7041" flipH="1">
            <a:off x="9730487" y="29335"/>
            <a:ext cx="2731607" cy="896634"/>
          </a:xfrm>
          <a:prstGeom prst="rect">
            <a:avLst/>
          </a:prstGeom>
        </p:spPr>
      </p:pic>
      <p:pic>
        <p:nvPicPr>
          <p:cNvPr id="18" name="图片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85934">
            <a:off x="5558" y="319416"/>
            <a:ext cx="2032463" cy="72406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651156" y="1651209"/>
            <a:ext cx="752161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Khởi động – kết nối</a:t>
            </a:r>
            <a:endParaRPr lang="en-US" sz="6600" dirty="0">
              <a:solidFill>
                <a:srgbClr val="FF00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6660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492341" y="2880871"/>
            <a:ext cx="5965290" cy="1057129"/>
          </a:xfrm>
          <a:prstGeom prst="roundRect">
            <a:avLst/>
          </a:prstGeom>
          <a:pattFill prst="divot">
            <a:fgClr>
              <a:schemeClr val="accent1">
                <a:lumMod val="40000"/>
                <a:lumOff val="6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xmlns="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492341" y="723731"/>
            <a:ext cx="6423174" cy="156966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 defTabSz="1219139">
              <a:lnSpc>
                <a:spcPct val="150000"/>
              </a:lnSpc>
              <a:defRPr/>
            </a:pPr>
            <a:r>
              <a:rPr lang="en-US" altLang="zh-CN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* Đặt một câu nêu đặc điểm của một đồ vật trong trường em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lang="zh-CN" altLang="en-US" sz="3200" b="1" dirty="0">
              <a:ln w="9525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9255" y="3938000"/>
            <a:ext cx="3120876" cy="2462800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8048624" y="810495"/>
            <a:ext cx="3829051" cy="2823576"/>
            <a:chOff x="8048624" y="810495"/>
            <a:chExt cx="3829051" cy="2823576"/>
          </a:xfrm>
        </p:grpSpPr>
        <p:sp>
          <p:nvSpPr>
            <p:cNvPr id="10" name="Cloud Callout 9"/>
            <p:cNvSpPr/>
            <p:nvPr/>
          </p:nvSpPr>
          <p:spPr>
            <a:xfrm>
              <a:off x="8048624" y="810495"/>
              <a:ext cx="3829051" cy="2823576"/>
            </a:xfrm>
            <a:prstGeom prst="cloudCallout">
              <a:avLst>
                <a:gd name="adj1" fmla="val -44136"/>
                <a:gd name="adj2" fmla="val 56428"/>
              </a:avLst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20156" y1="7500" x2="20781" y2="9093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4900" y="910792"/>
              <a:ext cx="2622983" cy="2622983"/>
            </a:xfrm>
            <a:prstGeom prst="rect">
              <a:avLst/>
            </a:prstGeom>
          </p:spPr>
        </p:pic>
      </p:grpSp>
      <p:pic>
        <p:nvPicPr>
          <p:cNvPr id="17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9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800268" y="3068394"/>
            <a:ext cx="6305550" cy="64628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lang="en-US" sz="3600" b="1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Cột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cờ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cao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chót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vót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lang="en-US" sz="36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6" descr="F:\未标题-1.png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4409" y="4857750"/>
            <a:ext cx="1668304" cy="1986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1450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10F53E9E-BCC6-4B2F-8A3E-FBCDFB98E75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êu đề phụ 2">
            <a:extLst>
              <a:ext uri="{FF2B5EF4-FFF2-40B4-BE49-F238E27FC236}">
                <a16:creationId xmlns="" xmlns:a16="http://schemas.microsoft.com/office/drawing/2014/main" id="{D8C3CFFA-2C09-49ED-8C07-90584DE159E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Hình ảnh 4">
            <a:extLst>
              <a:ext uri="{FF2B5EF4-FFF2-40B4-BE49-F238E27FC236}">
                <a16:creationId xmlns="" xmlns:a16="http://schemas.microsoft.com/office/drawing/2014/main" id="{FDE38CCF-0D04-4978-A934-0C35A03A12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34046"/>
          </a:xfrm>
          <a:prstGeom prst="rect">
            <a:avLst/>
          </a:prstGeom>
        </p:spPr>
      </p:pic>
      <p:sp>
        <p:nvSpPr>
          <p:cNvPr id="11" name="Hộp Văn bản 10">
            <a:extLst>
              <a:ext uri="{FF2B5EF4-FFF2-40B4-BE49-F238E27FC236}">
                <a16:creationId xmlns="" xmlns:a16="http://schemas.microsoft.com/office/drawing/2014/main" id="{35A82BFE-8A32-4958-BD39-D75DBC1DFE2D}"/>
              </a:ext>
            </a:extLst>
          </p:cNvPr>
          <p:cNvSpPr txBox="1"/>
          <p:nvPr/>
        </p:nvSpPr>
        <p:spPr>
          <a:xfrm>
            <a:off x="1965671" y="425385"/>
            <a:ext cx="8400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b="1" dirty="0" err="1">
                <a:solidFill>
                  <a:prstClr val="white"/>
                </a:solidFill>
                <a:latin typeface="HP001 4 hàng" panose="020B0603050302020204" pitchFamily="34" charset="0"/>
              </a:rPr>
              <a:t>Thứ</a:t>
            </a:r>
            <a:r>
              <a:rPr lang="en-US" sz="3200" b="1" dirty="0">
                <a:solidFill>
                  <a:prstClr val="white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HP001 4 hàng" panose="020B0603050302020204" pitchFamily="34" charset="0"/>
              </a:rPr>
              <a:t>năm</a:t>
            </a:r>
            <a:r>
              <a:rPr lang="en-US" sz="3200" b="1" dirty="0" smtClean="0">
                <a:solidFill>
                  <a:prstClr val="white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HP001 4 hàng" panose="020B0603050302020204" pitchFamily="34" charset="0"/>
              </a:rPr>
              <a:t>ngày</a:t>
            </a:r>
            <a:r>
              <a:rPr lang="en-US" sz="3200" b="1" dirty="0">
                <a:solidFill>
                  <a:prstClr val="white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smtClean="0">
                <a:solidFill>
                  <a:prstClr val="white"/>
                </a:solidFill>
                <a:latin typeface="HP001 4 hàng" panose="020B0603050302020204" pitchFamily="34" charset="0"/>
              </a:rPr>
              <a:t>20 </a:t>
            </a:r>
            <a:r>
              <a:rPr lang="en-US" sz="3200" b="1" dirty="0">
                <a:solidFill>
                  <a:prstClr val="white"/>
                </a:solidFill>
                <a:latin typeface="HP001 4 hàng" panose="020B0603050302020204" pitchFamily="34" charset="0"/>
              </a:rPr>
              <a:t>tháng 10 năm </a:t>
            </a:r>
            <a:r>
              <a:rPr lang="en-US" sz="3200" b="1" dirty="0" smtClean="0">
                <a:solidFill>
                  <a:prstClr val="white"/>
                </a:solidFill>
                <a:latin typeface="HP001 4 hàng" panose="020B0603050302020204" pitchFamily="34" charset="0"/>
              </a:rPr>
              <a:t>2022</a:t>
            </a:r>
            <a:endParaRPr lang="en-US" sz="3200" b="1" dirty="0">
              <a:solidFill>
                <a:prstClr val="white"/>
              </a:solidFill>
              <a:latin typeface="HP001 4 hàng" panose="020B0603050302020204" pitchFamily="34" charset="0"/>
            </a:endParaRPr>
          </a:p>
        </p:txBody>
      </p:sp>
      <p:sp>
        <p:nvSpPr>
          <p:cNvPr id="15" name="Hộp Văn bản 14">
            <a:extLst>
              <a:ext uri="{FF2B5EF4-FFF2-40B4-BE49-F238E27FC236}">
                <a16:creationId xmlns="" xmlns:a16="http://schemas.microsoft.com/office/drawing/2014/main" id="{C0CE53A3-8605-4847-B080-F3AF17A7F188}"/>
              </a:ext>
            </a:extLst>
          </p:cNvPr>
          <p:cNvSpPr txBox="1"/>
          <p:nvPr/>
        </p:nvSpPr>
        <p:spPr>
          <a:xfrm>
            <a:off x="3754968" y="940382"/>
            <a:ext cx="46820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b="1" dirty="0" smtClean="0">
                <a:solidFill>
                  <a:prstClr val="white"/>
                </a:solidFill>
                <a:latin typeface="HP001 4 hàng" panose="020B0603050302020204" pitchFamily="34" charset="0"/>
              </a:rPr>
              <a:t>Luyện tập</a:t>
            </a:r>
            <a:endParaRPr lang="en-US" sz="3200" b="1" dirty="0">
              <a:solidFill>
                <a:prstClr val="white"/>
              </a:solidFill>
              <a:latin typeface="HP001 4 hàng" panose="020B0603050302020204" pitchFamily="34" charset="0"/>
            </a:endParaRPr>
          </a:p>
        </p:txBody>
      </p:sp>
      <p:sp>
        <p:nvSpPr>
          <p:cNvPr id="8" name="Hộp Văn bản 14">
            <a:extLst>
              <a:ext uri="{FF2B5EF4-FFF2-40B4-BE49-F238E27FC236}">
                <a16:creationId xmlns="" xmlns:a16="http://schemas.microsoft.com/office/drawing/2014/main" id="{C0CE53A3-8605-4847-B080-F3AF17A7F188}"/>
              </a:ext>
            </a:extLst>
          </p:cNvPr>
          <p:cNvSpPr txBox="1"/>
          <p:nvPr/>
        </p:nvSpPr>
        <p:spPr>
          <a:xfrm>
            <a:off x="1965671" y="1495563"/>
            <a:ext cx="74596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3200" b="1" dirty="0" smtClean="0">
                <a:solidFill>
                  <a:srgbClr val="FFFF00"/>
                </a:solidFill>
                <a:latin typeface="HP001 4 hàng" panose="020B0603050302020204" pitchFamily="34" charset="0"/>
              </a:rPr>
              <a:t>Mở </a:t>
            </a:r>
            <a:r>
              <a:rPr lang="en-US" sz="3200" b="1" dirty="0" err="1">
                <a:solidFill>
                  <a:srgbClr val="FFFF00"/>
                </a:solidFill>
                <a:latin typeface="HP001 4 hàng" panose="020B0603050302020204" pitchFamily="34" charset="-93"/>
              </a:rPr>
              <a:t>ǟ</a:t>
            </a:r>
            <a:r>
              <a:rPr lang="en-US" sz="3200" b="1" dirty="0" err="1" smtClean="0">
                <a:solidFill>
                  <a:srgbClr val="FFFF00"/>
                </a:solidFill>
                <a:latin typeface="HP001 4 hàng" panose="020B0603050302020204" pitchFamily="34" charset="0"/>
              </a:rPr>
              <a:t>ộng</a:t>
            </a:r>
            <a:r>
              <a:rPr lang="en-US" sz="3200" b="1" dirty="0" smtClean="0">
                <a:solidFill>
                  <a:srgbClr val="FFFF00"/>
                </a:solidFill>
                <a:latin typeface="HP001 4 hàng" panose="020B0603050302020204" pitchFamily="34" charset="0"/>
              </a:rPr>
              <a:t> vốn từ chỉ đồ dùng </a:t>
            </a:r>
            <a:r>
              <a:rPr lang="en-US" sz="3200" b="1" dirty="0" err="1" smtClean="0">
                <a:solidFill>
                  <a:srgbClr val="FFFF00"/>
                </a:solidFill>
                <a:latin typeface="HP001 4 hàng" panose="020B0603050302020204" pitchFamily="34" charset="0"/>
              </a:rPr>
              <a:t>h</a:t>
            </a:r>
            <a:r>
              <a:rPr lang="en-US" sz="3200" b="1" dirty="0" err="1" smtClean="0">
                <a:solidFill>
                  <a:srgbClr val="FFFF00"/>
                </a:solidFill>
                <a:latin typeface="HP001 4 hàng" panose="020B0603050302020204" pitchFamily="34" charset="-93"/>
              </a:rPr>
              <a:t>ǌ</a:t>
            </a:r>
            <a:r>
              <a:rPr lang="en-US" sz="3200" b="1" dirty="0" smtClean="0">
                <a:solidFill>
                  <a:srgbClr val="FFFF00"/>
                </a:solidFill>
                <a:latin typeface="HP001 4 hàng" panose="020B0603050302020204" pitchFamily="34" charset="0"/>
              </a:rPr>
              <a:t> tập. </a:t>
            </a:r>
            <a:endParaRPr lang="en-US" sz="3200" b="1" dirty="0">
              <a:solidFill>
                <a:srgbClr val="FFFF00"/>
              </a:solidFill>
              <a:latin typeface="HP001 4 hàng" panose="020B0603050302020204" pitchFamily="34" charset="0"/>
            </a:endParaRPr>
          </a:p>
        </p:txBody>
      </p:sp>
      <p:sp>
        <p:nvSpPr>
          <p:cNvPr id="9" name="Hộp Văn bản 14">
            <a:extLst>
              <a:ext uri="{FF2B5EF4-FFF2-40B4-BE49-F238E27FC236}">
                <a16:creationId xmlns="" xmlns:a16="http://schemas.microsoft.com/office/drawing/2014/main" id="{C0CE53A3-8605-4847-B080-F3AF17A7F188}"/>
              </a:ext>
            </a:extLst>
          </p:cNvPr>
          <p:cNvSpPr txBox="1"/>
          <p:nvPr/>
        </p:nvSpPr>
        <p:spPr>
          <a:xfrm>
            <a:off x="1965671" y="2052057"/>
            <a:ext cx="77129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b="1" dirty="0" smtClean="0">
                <a:solidFill>
                  <a:srgbClr val="FFFF00"/>
                </a:solidFill>
                <a:latin typeface="HP001 4 hàng" panose="020B0603050302020204" pitchFamily="34" charset="0"/>
              </a:rPr>
              <a:t>Dấu chấm, dấu chấm </a:t>
            </a:r>
            <a:r>
              <a:rPr lang="en-US" sz="3200" b="1" dirty="0" err="1" smtClean="0">
                <a:solidFill>
                  <a:srgbClr val="FFFF00"/>
                </a:solidFill>
                <a:latin typeface="HP001 4 hàng" panose="020B0603050302020204" pitchFamily="34" charset="0"/>
              </a:rPr>
              <a:t>h</a:t>
            </a:r>
            <a:r>
              <a:rPr lang="en-US" sz="3200" b="1" dirty="0" err="1">
                <a:solidFill>
                  <a:srgbClr val="FFFF00"/>
                </a:solidFill>
                <a:latin typeface="HP001 4 hàng" panose="020B0603050302020204" pitchFamily="34" charset="-93"/>
              </a:rPr>
              <a:t>Ĉ</a:t>
            </a:r>
            <a:r>
              <a:rPr lang="en-US" sz="3200" b="1" dirty="0" smtClean="0">
                <a:solidFill>
                  <a:srgbClr val="FFFF00"/>
                </a:solidFill>
                <a:latin typeface="HP001 4 hàng" panose="020B0603050302020204" pitchFamily="34" charset="0"/>
              </a:rPr>
              <a:t>. </a:t>
            </a:r>
            <a:endParaRPr lang="en-US" sz="3200" b="1" dirty="0">
              <a:solidFill>
                <a:srgbClr val="FFFF00"/>
              </a:solidFill>
              <a:latin typeface="HP001 4 hàng" panose="020B0603050302020204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362029" y="182211"/>
            <a:ext cx="0" cy="652272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1493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89" r="140"/>
          <a:stretch/>
        </p:blipFill>
        <p:spPr>
          <a:xfrm>
            <a:off x="0" y="4724400"/>
            <a:ext cx="12181114" cy="2133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32848" y="788358"/>
            <a:ext cx="6122673" cy="855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  <a:spcBef>
                <a:spcPts val="667"/>
              </a:spcBef>
            </a:pPr>
            <a:r>
              <a:rPr 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YÊU CẦU CẦN ĐẠT:</a:t>
            </a:r>
            <a:endParaRPr lang="vi-VN" sz="4400" b="1" dirty="0">
              <a:solidFill>
                <a:srgbClr val="FF0000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804163" y="2243257"/>
            <a:ext cx="8816776" cy="1859317"/>
            <a:chOff x="2262744" y="1494923"/>
            <a:chExt cx="8016240" cy="1579562"/>
          </a:xfrm>
        </p:grpSpPr>
        <p:grpSp>
          <p:nvGrpSpPr>
            <p:cNvPr id="8" name="Group 3"/>
            <p:cNvGrpSpPr>
              <a:grpSpLocks/>
            </p:cNvGrpSpPr>
            <p:nvPr/>
          </p:nvGrpSpPr>
          <p:grpSpPr bwMode="auto">
            <a:xfrm>
              <a:off x="2262744" y="1494923"/>
              <a:ext cx="762000" cy="665162"/>
              <a:chOff x="1110" y="2656"/>
              <a:chExt cx="1549" cy="1351"/>
            </a:xfrm>
          </p:grpSpPr>
          <p:sp>
            <p:nvSpPr>
              <p:cNvPr id="15" name="AutoShape 4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24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" name="AutoShape 5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24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" name="AutoShape 6"/>
              <p:cNvSpPr>
                <a:spLocks noChangeArrowheads="1"/>
              </p:cNvSpPr>
              <p:nvPr/>
            </p:nvSpPr>
            <p:spPr bwMode="gray">
              <a:xfrm>
                <a:off x="1200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00B0F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2133" b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</a:p>
            </p:txBody>
          </p:sp>
        </p:grpSp>
        <p:grpSp>
          <p:nvGrpSpPr>
            <p:cNvPr id="9" name="Group 7"/>
            <p:cNvGrpSpPr>
              <a:grpSpLocks/>
            </p:cNvGrpSpPr>
            <p:nvPr/>
          </p:nvGrpSpPr>
          <p:grpSpPr bwMode="auto">
            <a:xfrm>
              <a:off x="2262744" y="2409323"/>
              <a:ext cx="762000" cy="665162"/>
              <a:chOff x="3174" y="2656"/>
              <a:chExt cx="1549" cy="1351"/>
            </a:xfrm>
          </p:grpSpPr>
          <p:sp>
            <p:nvSpPr>
              <p:cNvPr id="12" name="AutoShape 8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24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24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" name="AutoShape 10"/>
              <p:cNvSpPr>
                <a:spLocks noChangeArrowheads="1"/>
              </p:cNvSpPr>
              <p:nvPr/>
            </p:nvSpPr>
            <p:spPr bwMode="gray">
              <a:xfrm>
                <a:off x="3264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chemeClr val="accent2">
                  <a:lumMod val="75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2133" b="1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</a:p>
            </p:txBody>
          </p:sp>
        </p:grpSp>
        <p:sp>
          <p:nvSpPr>
            <p:cNvPr id="10" name="Line 11"/>
            <p:cNvSpPr>
              <a:spLocks noChangeShapeType="1"/>
            </p:cNvSpPr>
            <p:nvPr/>
          </p:nvSpPr>
          <p:spPr bwMode="auto">
            <a:xfrm>
              <a:off x="2872344" y="2104523"/>
              <a:ext cx="7406640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 sz="2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Line 14"/>
            <p:cNvSpPr>
              <a:spLocks noChangeShapeType="1"/>
            </p:cNvSpPr>
            <p:nvPr/>
          </p:nvSpPr>
          <p:spPr bwMode="auto">
            <a:xfrm>
              <a:off x="2872344" y="3018923"/>
              <a:ext cx="7406640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 sz="2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026" name="Picture 2" descr="Premium Vector | Cute happy kid girl read under the tre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57" b="100000" l="479" r="950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84" r="8957"/>
          <a:stretch/>
        </p:blipFill>
        <p:spPr bwMode="auto">
          <a:xfrm>
            <a:off x="-203852" y="2632952"/>
            <a:ext cx="3149600" cy="4086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Rainbow Clipart For Free Download - Kids School Clipart , Free Transparent  Clipart - ClipartKe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12" b="99729" l="556" r="10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6296">
            <a:off x="8771256" y="284151"/>
            <a:ext cx="3331541" cy="1842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71"/>
          <p:cNvSpPr txBox="1"/>
          <p:nvPr/>
        </p:nvSpPr>
        <p:spPr>
          <a:xfrm>
            <a:off x="3813710" y="2266392"/>
            <a:ext cx="7807229" cy="95410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0" hangingPunct="0"/>
            <a:r>
              <a:rPr lang="en-US" altLang="zh-CN" sz="28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Phát</a:t>
            </a:r>
            <a:r>
              <a:rPr lang="en-US" altLang="zh-CN" sz="2800" b="1" dirty="0" smtClean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triển</a:t>
            </a:r>
            <a:r>
              <a:rPr lang="en-US" altLang="zh-CN" sz="2800" b="1" dirty="0" smtClean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vốn</a:t>
            </a:r>
            <a:r>
              <a:rPr lang="en-US" altLang="zh-CN" sz="2800" b="1" dirty="0" smtClean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altLang="zh-CN" sz="2800" b="1" dirty="0" smtClean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chỉ</a:t>
            </a:r>
            <a:r>
              <a:rPr lang="en-US" altLang="zh-CN" sz="2800" b="1" dirty="0" smtClean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sự</a:t>
            </a:r>
            <a:r>
              <a:rPr lang="en-US" altLang="zh-CN" sz="2800" b="1" dirty="0" smtClean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vật</a:t>
            </a:r>
            <a:r>
              <a:rPr lang="en-US" altLang="zh-CN" sz="2800" b="1" dirty="0" smtClean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(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altLang="zh-CN" sz="2800" b="1" dirty="0" smtClean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chỉ</a:t>
            </a:r>
            <a:r>
              <a:rPr lang="en-US" altLang="zh-CN" sz="2800" b="1" dirty="0" smtClean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đồ</a:t>
            </a:r>
            <a:r>
              <a:rPr lang="en-US" altLang="zh-CN" sz="2800" b="1" dirty="0" smtClean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dùng</a:t>
            </a:r>
            <a:r>
              <a:rPr lang="en-US" altLang="zh-CN" sz="2800" b="1" dirty="0" smtClean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học</a:t>
            </a:r>
            <a:r>
              <a:rPr lang="en-US" altLang="zh-CN" sz="2800" b="1" dirty="0" smtClean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tập</a:t>
            </a:r>
            <a:r>
              <a:rPr lang="en-US" altLang="zh-CN" sz="2800" b="1" dirty="0" smtClean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)</a:t>
            </a:r>
            <a:endParaRPr lang="zh-CN" altLang="en-US" sz="2800" b="1" dirty="0">
              <a:solidFill>
                <a:srgbClr val="0070C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71"/>
          <p:cNvSpPr txBox="1"/>
          <p:nvPr/>
        </p:nvSpPr>
        <p:spPr>
          <a:xfrm>
            <a:off x="3813710" y="3394663"/>
            <a:ext cx="7463890" cy="95410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0" hangingPunct="0"/>
            <a:r>
              <a:rPr lang="en-US" altLang="zh-CN" sz="28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Đặt câu nêu công dụng của đồ dùng học tập.</a:t>
            </a:r>
            <a:endParaRPr lang="zh-CN" altLang="en-US" sz="28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2804163" y="4277869"/>
            <a:ext cx="8816776" cy="782968"/>
            <a:chOff x="2262744" y="1494923"/>
            <a:chExt cx="8016240" cy="665162"/>
          </a:xfrm>
        </p:grpSpPr>
        <p:grpSp>
          <p:nvGrpSpPr>
            <p:cNvPr id="20" name="Group 3"/>
            <p:cNvGrpSpPr>
              <a:grpSpLocks/>
            </p:cNvGrpSpPr>
            <p:nvPr/>
          </p:nvGrpSpPr>
          <p:grpSpPr bwMode="auto">
            <a:xfrm>
              <a:off x="2262744" y="1494923"/>
              <a:ext cx="762000" cy="665162"/>
              <a:chOff x="1110" y="2656"/>
              <a:chExt cx="1549" cy="1351"/>
            </a:xfrm>
          </p:grpSpPr>
          <p:sp>
            <p:nvSpPr>
              <p:cNvPr id="28" name="AutoShape 4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" name="AutoShape 5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" name="AutoShape 6"/>
              <p:cNvSpPr>
                <a:spLocks noChangeArrowheads="1"/>
              </p:cNvSpPr>
              <p:nvPr/>
            </p:nvSpPr>
            <p:spPr bwMode="gray">
              <a:xfrm>
                <a:off x="1200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7030A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r>
                  <a:rPr lang="en-US" sz="2133" b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endParaRPr lang="en-US" sz="2133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3" name="Line 11"/>
            <p:cNvSpPr>
              <a:spLocks noChangeShapeType="1"/>
            </p:cNvSpPr>
            <p:nvPr/>
          </p:nvSpPr>
          <p:spPr bwMode="auto">
            <a:xfrm>
              <a:off x="2872344" y="2104523"/>
              <a:ext cx="7406640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1" name="TextBox 71"/>
          <p:cNvSpPr txBox="1"/>
          <p:nvPr/>
        </p:nvSpPr>
        <p:spPr>
          <a:xfrm>
            <a:off x="3831486" y="4324812"/>
            <a:ext cx="7463890" cy="95410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0" hangingPunct="0"/>
            <a:r>
              <a:rPr lang="en-US" altLang="zh-CN" sz="2800" b="1" dirty="0" err="1" smtClean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Đặt</a:t>
            </a:r>
            <a:r>
              <a:rPr lang="en-US" altLang="zh-CN" sz="2800" b="1" dirty="0" smtClean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b="1" dirty="0" err="1" smtClean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đúng</a:t>
            </a:r>
            <a:r>
              <a:rPr lang="en-US" altLang="zh-CN" sz="2800" b="1" dirty="0" smtClean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b="1" dirty="0" err="1" smtClean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dấu</a:t>
            </a:r>
            <a:r>
              <a:rPr lang="en-US" altLang="zh-CN" sz="2800" b="1" dirty="0" smtClean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b="1" dirty="0" err="1" smtClean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chấm</a:t>
            </a:r>
            <a:r>
              <a:rPr lang="en-US" altLang="zh-CN" sz="2800" b="1" dirty="0" smtClean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b="1" dirty="0" err="1" smtClean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hoặc</a:t>
            </a:r>
            <a:r>
              <a:rPr lang="en-US" altLang="zh-CN" sz="2800" b="1" dirty="0" smtClean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b="1" dirty="0" err="1" smtClean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chấm</a:t>
            </a:r>
            <a:r>
              <a:rPr lang="en-US" altLang="zh-CN" sz="2800" b="1" dirty="0" smtClean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b="1" dirty="0" err="1" smtClean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hỏi</a:t>
            </a:r>
            <a:r>
              <a:rPr lang="en-US" altLang="zh-CN" sz="2800" b="1" dirty="0" smtClean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ở </a:t>
            </a:r>
            <a:r>
              <a:rPr lang="en-US" altLang="zh-CN" sz="2800" b="1" dirty="0" err="1" smtClean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cuối</a:t>
            </a:r>
            <a:r>
              <a:rPr lang="en-US" altLang="zh-CN" sz="2800" b="1" dirty="0" smtClean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b="1" dirty="0" err="1" smtClean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lang="en-US" altLang="zh-CN" sz="2800" b="1" dirty="0" smtClean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lang="zh-CN" altLang="en-US" sz="2800" b="1" dirty="0">
              <a:solidFill>
                <a:srgbClr val="7030A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127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4" grpId="0"/>
      <p:bldP spid="35" grpId="0"/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55514" y="5983625"/>
            <a:ext cx="12192000" cy="744715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6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9" name="Oval 18"/>
          <p:cNvSpPr/>
          <p:nvPr/>
        </p:nvSpPr>
        <p:spPr>
          <a:xfrm>
            <a:off x="268302" y="467121"/>
            <a:ext cx="609600" cy="6096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54102" y="556418"/>
            <a:ext cx="7391400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43131">
                        <a14:foregroundMark x1="17891" y1="38737" x2="30671" y2="32000"/>
                        <a14:foregroundMark x1="35144" y1="9263" x2="34824" y2="218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6709"/>
          <a:stretch/>
        </p:blipFill>
        <p:spPr>
          <a:xfrm>
            <a:off x="0" y="1956682"/>
            <a:ext cx="2581275" cy="452437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47" t="39153" r="25617" b="16303"/>
          <a:stretch/>
        </p:blipFill>
        <p:spPr bwMode="auto">
          <a:xfrm>
            <a:off x="2581275" y="1359878"/>
            <a:ext cx="8876884" cy="4748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83" t="20503" r="17317" b="16003"/>
          <a:stretch/>
        </p:blipFill>
        <p:spPr>
          <a:xfrm>
            <a:off x="4350558" y="2140904"/>
            <a:ext cx="598488" cy="58462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83" t="20503" r="17317" b="16003"/>
          <a:stretch/>
        </p:blipFill>
        <p:spPr>
          <a:xfrm>
            <a:off x="4988748" y="3926557"/>
            <a:ext cx="598488" cy="58462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83" t="20503" r="17317" b="16003"/>
          <a:stretch/>
        </p:blipFill>
        <p:spPr>
          <a:xfrm>
            <a:off x="9598848" y="4558098"/>
            <a:ext cx="598488" cy="58462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83" t="20503" r="17317" b="16003"/>
          <a:stretch/>
        </p:blipFill>
        <p:spPr>
          <a:xfrm>
            <a:off x="6202392" y="4558098"/>
            <a:ext cx="598488" cy="584623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83" t="20503" r="17317" b="16003"/>
          <a:stretch/>
        </p:blipFill>
        <p:spPr>
          <a:xfrm>
            <a:off x="8076066" y="5190699"/>
            <a:ext cx="598488" cy="584623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83" t="20503" r="17317" b="16003"/>
          <a:stretch/>
        </p:blipFill>
        <p:spPr>
          <a:xfrm>
            <a:off x="6817533" y="2876255"/>
            <a:ext cx="598488" cy="584623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83" t="20503" r="17317" b="16003"/>
          <a:stretch/>
        </p:blipFill>
        <p:spPr>
          <a:xfrm>
            <a:off x="5807897" y="3197670"/>
            <a:ext cx="598488" cy="58462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83" t="20503" r="17317" b="16003"/>
          <a:stretch/>
        </p:blipFill>
        <p:spPr>
          <a:xfrm>
            <a:off x="9339550" y="1612807"/>
            <a:ext cx="598488" cy="584623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83" t="20503" r="17317" b="16003"/>
          <a:stretch/>
        </p:blipFill>
        <p:spPr>
          <a:xfrm>
            <a:off x="8345502" y="2407917"/>
            <a:ext cx="598488" cy="584623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789" l="44728" r="94728">
                        <a14:foregroundMark x1="62141" y1="34526" x2="75879" y2="35789"/>
                        <a14:foregroundMark x1="84505" y1="11789" x2="89297" y2="25684"/>
                        <a14:foregroundMark x1="79073" y1="21474" x2="91214" y2="12211"/>
                        <a14:foregroundMark x1="79393" y1="14737" x2="90256" y2="23158"/>
                        <a14:foregroundMark x1="80351" y1="25263" x2="91534" y2="16000"/>
                        <a14:foregroundMark x1="90256" y1="21474" x2="93770" y2="21053"/>
                        <a14:foregroundMark x1="89617" y1="18526" x2="93770" y2="19789"/>
                        <a14:foregroundMark x1="83227" y1="10947" x2="88658" y2="26105"/>
                        <a14:foregroundMark x1="87380" y1="8842" x2="86741" y2="24842"/>
                        <a14:backgroundMark x1="78115" y1="12421" x2="83227" y2="29684"/>
                        <a14:backgroundMark x1="83227" y1="18737" x2="85144" y2="30105"/>
                        <a14:backgroundMark x1="80671" y1="12000" x2="83546" y2="31789"/>
                        <a14:backgroundMark x1="82907" y1="17474" x2="84824" y2="275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847" t="12965" r="17756" b="1991"/>
          <a:stretch/>
        </p:blipFill>
        <p:spPr>
          <a:xfrm>
            <a:off x="268302" y="2537635"/>
            <a:ext cx="2170097" cy="3847704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789" l="44728" r="94728">
                        <a14:foregroundMark x1="62141" y1="34526" x2="75879" y2="35789"/>
                        <a14:foregroundMark x1="84505" y1="11789" x2="89297" y2="25684"/>
                        <a14:foregroundMark x1="79073" y1="21474" x2="91214" y2="12211"/>
                        <a14:foregroundMark x1="79393" y1="14737" x2="90256" y2="23158"/>
                        <a14:foregroundMark x1="80351" y1="25263" x2="91534" y2="16000"/>
                        <a14:foregroundMark x1="90256" y1="21474" x2="93770" y2="21053"/>
                        <a14:foregroundMark x1="89617" y1="18526" x2="93770" y2="19789"/>
                        <a14:foregroundMark x1="83227" y1="10947" x2="88658" y2="26105"/>
                        <a14:foregroundMark x1="87380" y1="8842" x2="86741" y2="248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848" t="13192" r="14242" b="1991"/>
          <a:stretch/>
        </p:blipFill>
        <p:spPr>
          <a:xfrm>
            <a:off x="249252" y="2573393"/>
            <a:ext cx="2379648" cy="3837473"/>
          </a:xfrm>
          <a:prstGeom prst="ellipse">
            <a:avLst/>
          </a:prstGeom>
        </p:spPr>
      </p:pic>
      <p:pic>
        <p:nvPicPr>
          <p:cNvPr id="36" name="图片 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98352">
            <a:off x="11010189" y="345832"/>
            <a:ext cx="857546" cy="1467516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1139483" y="1010485"/>
            <a:ext cx="321107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678550" y="1001648"/>
            <a:ext cx="265378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9103759" y="3850853"/>
            <a:ext cx="16862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ái ghế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927156" y="1318075"/>
            <a:ext cx="2969023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đèn bàn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194028" y="5560587"/>
            <a:ext cx="3222733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cặp sách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8425722" y="939642"/>
            <a:ext cx="29757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iá sách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532188" y="1724384"/>
            <a:ext cx="1686245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ốc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0153453" y="1876334"/>
            <a:ext cx="1686245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sách</a:t>
            </a: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83" t="20503" r="17317" b="16003"/>
          <a:stretch/>
        </p:blipFill>
        <p:spPr>
          <a:xfrm>
            <a:off x="10490760" y="2697244"/>
            <a:ext cx="598488" cy="584623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6151514" y="2358543"/>
            <a:ext cx="16862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ở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857005" y="2935734"/>
            <a:ext cx="30220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ống đựng bút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742111" y="4838446"/>
            <a:ext cx="30220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ộp màu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252033" y="965775"/>
            <a:ext cx="30220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đồng hồ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83" t="20503" r="17317" b="16003"/>
          <a:stretch/>
        </p:blipFill>
        <p:spPr>
          <a:xfrm>
            <a:off x="6253289" y="1542654"/>
            <a:ext cx="598488" cy="584623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4829690" y="3707376"/>
            <a:ext cx="29690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bàn học</a:t>
            </a:r>
          </a:p>
        </p:txBody>
      </p:sp>
    </p:spTree>
    <p:extLst>
      <p:ext uri="{BB962C8B-B14F-4D97-AF65-F5344CB8AC3E}">
        <p14:creationId xmlns:p14="http://schemas.microsoft.com/office/powerpoint/2010/main" val="1784392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-chuong-tin-nhan-1-tie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-chuong-tin-nhan-1-tie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-chuong-tin-nhan-1-tie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-chuong-tin-nhan-1-tie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-chuong-tin-nhan-1-tie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-chuong-tin-nhan-1-tie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-chuong-tin-nhan-1-tie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-chuong-tin-nhan-1-tie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-chuong-tin-nhan-1-tie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-chuong-tin-nhan-1-tie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-chuong-tin-nhan-1-tie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8" grpId="0"/>
      <p:bldP spid="37" grpId="0"/>
      <p:bldP spid="38" grpId="0"/>
      <p:bldP spid="39" grpId="0"/>
      <p:bldP spid="40" grpId="0"/>
      <p:bldP spid="41" grpId="0"/>
      <p:bldP spid="43" grpId="0"/>
      <p:bldP spid="45" grpId="0"/>
      <p:bldP spid="44" grpId="0"/>
      <p:bldP spid="46" grpId="0"/>
      <p:bldP spid="4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组合 8">
            <a:extLst>
              <a:ext uri="{FF2B5EF4-FFF2-40B4-BE49-F238E27FC236}">
                <a16:creationId xmlns="" xmlns:a16="http://schemas.microsoft.com/office/drawing/2014/main" id="{5F6D462F-AAF5-4684-8BBA-C99289825663}"/>
              </a:ext>
            </a:extLst>
          </p:cNvPr>
          <p:cNvGrpSpPr/>
          <p:nvPr/>
        </p:nvGrpSpPr>
        <p:grpSpPr>
          <a:xfrm>
            <a:off x="3328427" y="1362552"/>
            <a:ext cx="7376359" cy="4644109"/>
            <a:chOff x="4507401" y="1362553"/>
            <a:chExt cx="2416793" cy="4040490"/>
          </a:xfrm>
        </p:grpSpPr>
        <p:sp>
          <p:nvSpPr>
            <p:cNvPr id="33" name="矩形: 圆角 116">
              <a:extLst>
                <a:ext uri="{FF2B5EF4-FFF2-40B4-BE49-F238E27FC236}">
                  <a16:creationId xmlns="" xmlns:a16="http://schemas.microsoft.com/office/drawing/2014/main" id="{4B1E2A56-47BE-4A41-B08B-92BAE09C3908}"/>
                </a:ext>
              </a:extLst>
            </p:cNvPr>
            <p:cNvSpPr/>
            <p:nvPr/>
          </p:nvSpPr>
          <p:spPr>
            <a:xfrm>
              <a:off x="4670387" y="1703278"/>
              <a:ext cx="2090821" cy="3416704"/>
            </a:xfrm>
            <a:prstGeom prst="roundRect">
              <a:avLst>
                <a:gd name="adj" fmla="val 7742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4" name="图片 117">
              <a:extLst>
                <a:ext uri="{FF2B5EF4-FFF2-40B4-BE49-F238E27FC236}">
                  <a16:creationId xmlns="" xmlns:a16="http://schemas.microsoft.com/office/drawing/2014/main" id="{17413A04-CE9A-4F24-B2BD-23548634F92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98222" y="4721593"/>
              <a:ext cx="325972" cy="681450"/>
            </a:xfrm>
            <a:prstGeom prst="rect">
              <a:avLst/>
            </a:prstGeom>
          </p:spPr>
        </p:pic>
        <p:pic>
          <p:nvPicPr>
            <p:cNvPr id="36" name="图片 117">
              <a:extLst>
                <a:ext uri="{FF2B5EF4-FFF2-40B4-BE49-F238E27FC236}">
                  <a16:creationId xmlns="" xmlns:a16="http://schemas.microsoft.com/office/drawing/2014/main" id="{17413A04-CE9A-4F24-B2BD-23548634F92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7401" y="1362553"/>
              <a:ext cx="325972" cy="681450"/>
            </a:xfrm>
            <a:prstGeom prst="rect">
              <a:avLst/>
            </a:prstGeom>
          </p:spPr>
        </p:pic>
      </p:grpSp>
      <p:pic>
        <p:nvPicPr>
          <p:cNvPr id="13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5848350"/>
            <a:ext cx="12192000" cy="1005065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6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9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98352">
            <a:off x="9602570" y="628585"/>
            <a:ext cx="1231638" cy="2107699"/>
          </a:xfrm>
          <a:prstGeom prst="rect">
            <a:avLst/>
          </a:prstGeom>
        </p:spPr>
      </p:pic>
      <p:pic>
        <p:nvPicPr>
          <p:cNvPr id="30" name="图片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102" y="2939516"/>
            <a:ext cx="3202999" cy="3564155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4070644" y="2191281"/>
            <a:ext cx="535305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ghế, đèn bàn, cặp sách, giá sách, cốc, sách, ống đựng bút, đồng hồ, bàn học, hộp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màu,vở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…….</a:t>
            </a:r>
          </a:p>
        </p:txBody>
      </p:sp>
      <p:sp>
        <p:nvSpPr>
          <p:cNvPr id="18" name="Oval 17"/>
          <p:cNvSpPr/>
          <p:nvPr/>
        </p:nvSpPr>
        <p:spPr>
          <a:xfrm>
            <a:off x="268302" y="467121"/>
            <a:ext cx="609600" cy="6096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54102" y="556418"/>
            <a:ext cx="7391400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1139483" y="1048585"/>
            <a:ext cx="321107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678550" y="1039748"/>
            <a:ext cx="265378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066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9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4" name="Oval 13"/>
          <p:cNvSpPr/>
          <p:nvPr/>
        </p:nvSpPr>
        <p:spPr>
          <a:xfrm>
            <a:off x="268302" y="467121"/>
            <a:ext cx="609600" cy="6096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54101" y="556418"/>
            <a:ext cx="10328188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43131">
                        <a14:foregroundMark x1="17891" y1="38737" x2="30671" y2="32000"/>
                        <a14:foregroundMark x1="35144" y1="9263" x2="34824" y2="218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6709"/>
          <a:stretch/>
        </p:blipFill>
        <p:spPr>
          <a:xfrm>
            <a:off x="322291" y="2584486"/>
            <a:ext cx="2581275" cy="4524375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2590800" y="1371652"/>
            <a:ext cx="3409950" cy="2362147"/>
            <a:chOff x="2597185" y="1516273"/>
            <a:chExt cx="3181350" cy="2082710"/>
          </a:xfrm>
        </p:grpSpPr>
        <p:sp>
          <p:nvSpPr>
            <p:cNvPr id="11" name="Cloud Callout 10"/>
            <p:cNvSpPr/>
            <p:nvPr/>
          </p:nvSpPr>
          <p:spPr>
            <a:xfrm>
              <a:off x="2597185" y="1516273"/>
              <a:ext cx="3181350" cy="2082710"/>
            </a:xfrm>
            <a:prstGeom prst="cloudCallout">
              <a:avLst>
                <a:gd name="adj1" fmla="val -51971"/>
                <a:gd name="adj2" fmla="val 58841"/>
              </a:avLst>
            </a:prstGeom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903566" y="1949110"/>
              <a:ext cx="2773334" cy="12211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dirty="0" err="1" smtClean="0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Đây</a:t>
              </a:r>
              <a:r>
                <a:rPr lang="en-US" sz="2800" dirty="0" smtClean="0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 smtClean="0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là</a:t>
              </a:r>
              <a:r>
                <a:rPr lang="en-US" sz="2800" dirty="0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 smtClean="0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đồ</a:t>
              </a:r>
              <a:r>
                <a:rPr lang="en-US" sz="2800" dirty="0" smtClean="0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 smtClean="0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vật</a:t>
              </a:r>
              <a:r>
                <a:rPr lang="en-US" sz="2800" dirty="0" smtClean="0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 smtClean="0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nào</a:t>
              </a:r>
              <a:r>
                <a:rPr lang="en-US" sz="2800" dirty="0" smtClean="0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?  </a:t>
              </a:r>
              <a:r>
                <a:rPr lang="en-US" sz="2800" dirty="0" err="1" smtClean="0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Nó</a:t>
              </a:r>
              <a:r>
                <a:rPr lang="en-US" sz="2800" dirty="0" smtClean="0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 smtClean="0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được</a:t>
              </a:r>
              <a:r>
                <a:rPr lang="en-US" sz="2800" dirty="0" smtClean="0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 smtClean="0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dùng</a:t>
              </a:r>
              <a:r>
                <a:rPr lang="en-US" sz="2800" dirty="0" smtClean="0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 smtClean="0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để</a:t>
              </a:r>
              <a:r>
                <a:rPr lang="en-US" sz="2800" dirty="0" smtClean="0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 smtClean="0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làm</a:t>
              </a:r>
              <a:r>
                <a:rPr lang="en-US" sz="2800" dirty="0" smtClean="0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 smtClean="0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gì</a:t>
              </a:r>
              <a:r>
                <a:rPr lang="en-US" sz="2800" dirty="0" smtClean="0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?</a:t>
              </a:r>
              <a:endParaRPr lang="en-US" sz="28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7118257" y="1331910"/>
            <a:ext cx="4309320" cy="3676188"/>
            <a:chOff x="7667425" y="1331910"/>
            <a:chExt cx="3760145" cy="3076037"/>
          </a:xfrm>
        </p:grpSpPr>
        <p:grpSp>
          <p:nvGrpSpPr>
            <p:cNvPr id="25" name="组合 7">
              <a:extLst>
                <a:ext uri="{FF2B5EF4-FFF2-40B4-BE49-F238E27FC236}">
                  <a16:creationId xmlns="" xmlns:a16="http://schemas.microsoft.com/office/drawing/2014/main" id="{D48FC3BD-A9F1-47D2-B341-C98311936E98}"/>
                </a:ext>
              </a:extLst>
            </p:cNvPr>
            <p:cNvGrpSpPr/>
            <p:nvPr/>
          </p:nvGrpSpPr>
          <p:grpSpPr>
            <a:xfrm>
              <a:off x="7667425" y="1331910"/>
              <a:ext cx="3760145" cy="3076037"/>
              <a:chOff x="-1549566" y="1228516"/>
              <a:chExt cx="3530664" cy="3330076"/>
            </a:xfrm>
          </p:grpSpPr>
          <p:sp>
            <p:nvSpPr>
              <p:cNvPr id="27" name="矩形: 圆角 6">
                <a:extLst>
                  <a:ext uri="{FF2B5EF4-FFF2-40B4-BE49-F238E27FC236}">
                    <a16:creationId xmlns="" xmlns:a16="http://schemas.microsoft.com/office/drawing/2014/main" id="{8C68671C-FC57-4881-9EDB-A080D7A59EBF}"/>
                  </a:ext>
                </a:extLst>
              </p:cNvPr>
              <p:cNvSpPr/>
              <p:nvPr/>
            </p:nvSpPr>
            <p:spPr>
              <a:xfrm>
                <a:off x="-1549566" y="1588011"/>
                <a:ext cx="3307901" cy="2970581"/>
              </a:xfrm>
              <a:prstGeom prst="roundRect">
                <a:avLst>
                  <a:gd name="adj" fmla="val 7742"/>
                </a:avLst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prstDash val="dash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28" name="图片 115">
                <a:extLst>
                  <a:ext uri="{FF2B5EF4-FFF2-40B4-BE49-F238E27FC236}">
                    <a16:creationId xmlns="" xmlns:a16="http://schemas.microsoft.com/office/drawing/2014/main" id="{0F303170-7D7E-4CCE-940F-834B60086B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00198" y="1228516"/>
                <a:ext cx="580900" cy="554007"/>
              </a:xfrm>
              <a:prstGeom prst="rect">
                <a:avLst/>
              </a:prstGeom>
            </p:spPr>
          </p:pic>
        </p:grp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43091" y="1868593"/>
              <a:ext cx="3205709" cy="240428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cxnSp>
        <p:nvCxnSpPr>
          <p:cNvPr id="17" name="Straight Connector 16"/>
          <p:cNvCxnSpPr/>
          <p:nvPr/>
        </p:nvCxnSpPr>
        <p:spPr>
          <a:xfrm>
            <a:off x="991203" y="1056162"/>
            <a:ext cx="204564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45493" y="1056162"/>
            <a:ext cx="642011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877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1447165" y="3764745"/>
            <a:ext cx="12192000" cy="744715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9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8712925" y="1788722"/>
            <a:ext cx="3479075" cy="2769258"/>
            <a:chOff x="7753350" y="1331910"/>
            <a:chExt cx="3674220" cy="3076038"/>
          </a:xfrm>
        </p:grpSpPr>
        <p:grpSp>
          <p:nvGrpSpPr>
            <p:cNvPr id="25" name="组合 7">
              <a:extLst>
                <a:ext uri="{FF2B5EF4-FFF2-40B4-BE49-F238E27FC236}">
                  <a16:creationId xmlns="" xmlns:a16="http://schemas.microsoft.com/office/drawing/2014/main" id="{D48FC3BD-A9F1-47D2-B341-C98311936E98}"/>
                </a:ext>
              </a:extLst>
            </p:cNvPr>
            <p:cNvGrpSpPr/>
            <p:nvPr/>
          </p:nvGrpSpPr>
          <p:grpSpPr>
            <a:xfrm>
              <a:off x="7753350" y="1331910"/>
              <a:ext cx="3674220" cy="3076038"/>
              <a:chOff x="-1468884" y="1228516"/>
              <a:chExt cx="3449982" cy="3330077"/>
            </a:xfrm>
          </p:grpSpPr>
          <p:sp>
            <p:nvSpPr>
              <p:cNvPr id="27" name="矩形: 圆角 6">
                <a:extLst>
                  <a:ext uri="{FF2B5EF4-FFF2-40B4-BE49-F238E27FC236}">
                    <a16:creationId xmlns="" xmlns:a16="http://schemas.microsoft.com/office/drawing/2014/main" id="{8C68671C-FC57-4881-9EDB-A080D7A59EBF}"/>
                  </a:ext>
                </a:extLst>
              </p:cNvPr>
              <p:cNvSpPr/>
              <p:nvPr/>
            </p:nvSpPr>
            <p:spPr>
              <a:xfrm>
                <a:off x="-1468884" y="1588011"/>
                <a:ext cx="3159533" cy="2970582"/>
              </a:xfrm>
              <a:prstGeom prst="roundRect">
                <a:avLst>
                  <a:gd name="adj" fmla="val 7742"/>
                </a:avLst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prstDash val="dash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28" name="图片 115">
                <a:extLst>
                  <a:ext uri="{FF2B5EF4-FFF2-40B4-BE49-F238E27FC236}">
                    <a16:creationId xmlns="" xmlns:a16="http://schemas.microsoft.com/office/drawing/2014/main" id="{0F303170-7D7E-4CCE-940F-834B60086B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00198" y="1228516"/>
                <a:ext cx="580900" cy="554007"/>
              </a:xfrm>
              <a:prstGeom prst="rect">
                <a:avLst/>
              </a:prstGeom>
            </p:spPr>
          </p:pic>
        </p:grp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36562" y="1849543"/>
              <a:ext cx="3014037" cy="226052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3770965"/>
              </p:ext>
            </p:extLst>
          </p:nvPr>
        </p:nvGraphicFramePr>
        <p:xfrm>
          <a:off x="1447166" y="1851967"/>
          <a:ext cx="7059926" cy="356616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043786"/>
                <a:gridCol w="1891862"/>
                <a:gridCol w="4124278"/>
              </a:tblGrid>
              <a:tr h="89469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dirty="0" smtClean="0">
                          <a:solidFill>
                            <a:srgbClr val="00B0F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STT</a:t>
                      </a:r>
                      <a:endParaRPr lang="en-US" sz="2800" dirty="0">
                        <a:solidFill>
                          <a:srgbClr val="00B0F0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dirty="0" smtClean="0">
                          <a:solidFill>
                            <a:srgbClr val="00B0F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Từ chỉ</a:t>
                      </a:r>
                      <a:r>
                        <a:rPr lang="en-US" sz="2800" baseline="0" dirty="0" smtClean="0">
                          <a:solidFill>
                            <a:srgbClr val="00B0F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sự vật</a:t>
                      </a:r>
                      <a:endParaRPr lang="en-US" sz="2800" dirty="0">
                        <a:solidFill>
                          <a:srgbClr val="00B0F0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dirty="0" smtClean="0">
                          <a:solidFill>
                            <a:srgbClr val="00B0F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Công</a:t>
                      </a:r>
                      <a:r>
                        <a:rPr lang="en-US" sz="2800" baseline="0" dirty="0" smtClean="0">
                          <a:solidFill>
                            <a:srgbClr val="00B0F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dụng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aseline="0" dirty="0" smtClean="0">
                          <a:solidFill>
                            <a:srgbClr val="00B0F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(dùng để làm gì?</a:t>
                      </a:r>
                      <a:endParaRPr lang="en-US" sz="2800" dirty="0">
                        <a:solidFill>
                          <a:srgbClr val="00B0F0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28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28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28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28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28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28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28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28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28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789" l="44728" r="94728">
                        <a14:foregroundMark x1="62141" y1="34526" x2="75879" y2="35789"/>
                        <a14:foregroundMark x1="84505" y1="11789" x2="89297" y2="25684"/>
                        <a14:foregroundMark x1="79073" y1="21474" x2="91214" y2="12211"/>
                        <a14:foregroundMark x1="79393" y1="14737" x2="90256" y2="23158"/>
                        <a14:foregroundMark x1="80351" y1="25263" x2="91534" y2="16000"/>
                        <a14:foregroundMark x1="90256" y1="21474" x2="93770" y2="21053"/>
                        <a14:foregroundMark x1="89617" y1="18526" x2="93770" y2="19789"/>
                        <a14:foregroundMark x1="83227" y1="10947" x2="88658" y2="26105"/>
                        <a14:foregroundMark x1="87380" y1="8842" x2="86741" y2="248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848" t="13192" r="14242" b="1991"/>
          <a:stretch/>
        </p:blipFill>
        <p:spPr>
          <a:xfrm>
            <a:off x="51768" y="1277164"/>
            <a:ext cx="1694505" cy="2732596"/>
          </a:xfrm>
          <a:prstGeom prst="ellipse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268302" y="467121"/>
            <a:ext cx="609600" cy="6096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54101" y="556418"/>
            <a:ext cx="10328188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991203" y="1056162"/>
            <a:ext cx="204564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45493" y="1056162"/>
            <a:ext cx="642011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447165" y="5361022"/>
            <a:ext cx="95357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Câu:</a:t>
            </a: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642865" y="3131752"/>
            <a:ext cx="201922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út màu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607595" y="3131753"/>
            <a:ext cx="39647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dùng để vẽ 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tranh.</a:t>
            </a: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460080" y="3070566"/>
            <a:ext cx="9406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460080" y="3832302"/>
            <a:ext cx="9406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</a:t>
            </a: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382481" y="3819316"/>
            <a:ext cx="210723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Cặp sách</a:t>
            </a: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422088" y="3832302"/>
            <a:ext cx="419536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ùng để đựng sách vở.</a:t>
            </a: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460080" y="4618001"/>
            <a:ext cx="9406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65768" y="4618001"/>
            <a:ext cx="940656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….</a:t>
            </a: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891783" y="4618001"/>
            <a:ext cx="940656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….</a:t>
            </a: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272495" y="5375088"/>
            <a:ext cx="1619861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Bút màu</a:t>
            </a: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695376" y="5367328"/>
            <a:ext cx="5023973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dùng 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 vẽ tranh.</a:t>
            </a: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3610274" y="5506276"/>
            <a:ext cx="253946" cy="59341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926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9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4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mph" presetSubtype="10" repeatCount="3000" fill="hold" grpId="1" nodeType="clickEffect">
                                  <p:stCondLst>
                                    <p:cond delay="6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cw">
                                      <p:cBhvr override="childStyle">
                                        <p:cTn id="5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1" grpId="0"/>
      <p:bldP spid="22" grpId="0"/>
      <p:bldP spid="24" grpId="0"/>
      <p:bldP spid="26" grpId="0"/>
      <p:bldP spid="29" grpId="0"/>
      <p:bldP spid="30" grpId="0"/>
      <p:bldP spid="32" grpId="0"/>
      <p:bldP spid="33" grpId="0"/>
      <p:bldP spid="34" grpId="0"/>
      <p:bldP spid="35" grpId="0"/>
      <p:bldP spid="35" grpId="1"/>
      <p:bldP spid="36" grpId="0"/>
      <p:bldP spid="36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2651</TotalTime>
  <Words>483</Words>
  <Application>Microsoft Office PowerPoint</Application>
  <PresentationFormat>Custom</PresentationFormat>
  <Paragraphs>102</Paragraphs>
  <Slides>15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Office Theme</vt:lpstr>
      <vt:lpstr>1_Office Theme</vt:lpstr>
      <vt:lpstr>Chủ đề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Admin</cp:lastModifiedBy>
  <cp:revision>332</cp:revision>
  <dcterms:created xsi:type="dcterms:W3CDTF">2021-06-17T09:40:01Z</dcterms:created>
  <dcterms:modified xsi:type="dcterms:W3CDTF">2022-10-20T03:18:31Z</dcterms:modified>
</cp:coreProperties>
</file>