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01" r:id="rId3"/>
    <p:sldId id="264" r:id="rId4"/>
    <p:sldId id="315" r:id="rId5"/>
    <p:sldId id="316" r:id="rId6"/>
    <p:sldId id="317" r:id="rId7"/>
    <p:sldId id="318" r:id="rId8"/>
    <p:sldId id="319" r:id="rId9"/>
    <p:sldId id="320" r:id="rId10"/>
    <p:sldId id="323" r:id="rId11"/>
    <p:sldId id="321" r:id="rId12"/>
    <p:sldId id="322" r:id="rId13"/>
    <p:sldId id="324" r:id="rId14"/>
    <p:sldId id="325" r:id="rId15"/>
  </p:sldIdLst>
  <p:sldSz cx="18288000" cy="10287000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#9Slide07 HoneyCream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5DE"/>
    <a:srgbClr val="CA4136"/>
    <a:srgbClr val="FEF4EC"/>
    <a:srgbClr val="C29CC7"/>
    <a:srgbClr val="91CC8A"/>
    <a:srgbClr val="F3999E"/>
    <a:srgbClr val="FBC141"/>
    <a:srgbClr val="82CB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1" autoAdjust="0"/>
    <p:restoredTop sz="94689" autoAdjust="0"/>
  </p:normalViewPr>
  <p:slideViewPr>
    <p:cSldViewPr>
      <p:cViewPr varScale="1">
        <p:scale>
          <a:sx n="44" d="100"/>
          <a:sy n="44" d="100"/>
        </p:scale>
        <p:origin x="87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4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25F1C0-6620-6A48-9596-7DAB6D32C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3078308" y="-331610"/>
            <a:ext cx="3279371" cy="34761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C762CBE-0C26-3841-82F2-EFBF6AA5E3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2424198" y="11687181"/>
            <a:ext cx="2736014" cy="3003728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74BE6A17-1F76-4B45-98B9-D5AEC998C984}"/>
              </a:ext>
            </a:extLst>
          </p:cNvPr>
          <p:cNvSpPr txBox="1"/>
          <p:nvPr userDrawn="1"/>
        </p:nvSpPr>
        <p:spPr>
          <a:xfrm>
            <a:off x="4572004" y="13647930"/>
            <a:ext cx="9342275" cy="10822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144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2144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144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54428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2144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2144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2144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10AA1D7-1439-464D-BABC-4874D408AB55}"/>
              </a:ext>
            </a:extLst>
          </p:cNvPr>
          <p:cNvSpPr txBox="1">
            <a:spLocks/>
          </p:cNvSpPr>
          <p:nvPr userDrawn="1"/>
        </p:nvSpPr>
        <p:spPr>
          <a:xfrm>
            <a:off x="2152519" y="14193843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FBBB810-604B-1E40-A4E5-63E3E5A7FED1}"/>
              </a:ext>
            </a:extLst>
          </p:cNvPr>
          <p:cNvSpPr txBox="1">
            <a:spLocks/>
          </p:cNvSpPr>
          <p:nvPr userDrawn="1"/>
        </p:nvSpPr>
        <p:spPr>
          <a:xfrm>
            <a:off x="-3078311" y="2536031"/>
            <a:ext cx="3279371" cy="1181100"/>
          </a:xfrm>
          <a:prstGeom prst="rect">
            <a:avLst/>
          </a:prstGeom>
        </p:spPr>
        <p:txBody>
          <a:bodyPr vert="horz" lIns="108845" tIns="54423" rIns="108845" bIns="54423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8856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810" b="0" i="0" u="none" strike="noStrike" kern="1200" cap="none" spc="0" normalizeH="0" baseline="0" noProof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3810" b="0" i="0" u="none" strike="noStrike" kern="1200" cap="none" spc="0" normalizeH="0" baseline="0" noProof="0" dirty="0">
              <a:ln>
                <a:noFill/>
              </a:ln>
              <a:solidFill>
                <a:srgbClr val="50AE47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emf"/><Relationship Id="rId5" Type="http://schemas.openxmlformats.org/officeDocument/2006/relationships/image" Target="../media/image5.pn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20E1C96D-A222-D34C-B6DF-2799E8B72EAE}"/>
              </a:ext>
            </a:extLst>
          </p:cNvPr>
          <p:cNvGrpSpPr/>
          <p:nvPr/>
        </p:nvGrpSpPr>
        <p:grpSpPr>
          <a:xfrm>
            <a:off x="16512" y="6168189"/>
            <a:ext cx="18804887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01E808-C8D5-004D-B9C6-00D563483FF6}"/>
              </a:ext>
            </a:extLst>
          </p:cNvPr>
          <p:cNvSpPr/>
          <p:nvPr/>
        </p:nvSpPr>
        <p:spPr>
          <a:xfrm>
            <a:off x="3043988" y="1431661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A58019D-01B3-DE49-A531-80B90327C4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13" y="4092631"/>
            <a:ext cx="8839200" cy="19304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4B029EC-0031-2A49-AE0C-1172920A5B3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" y="6715643"/>
            <a:ext cx="9258300" cy="2806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9399" y="386295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Thanh</a:t>
              </a:r>
              <a:r>
                <a:rPr lang="x-none" sz="3600" dirty="0">
                  <a:latin typeface="Cambria" panose="02040503050406030204" pitchFamily="18" charset="0"/>
                </a:rPr>
                <a:t> thường bị nhiều bạn trong lớp trêu chọc, giễu cợt vì nói ngọng. </a:t>
              </a:r>
              <a:r>
                <a:rPr lang="x-none" sz="36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56C8AA-C5DA-B74D-85A7-2F7334FE5B71}"/>
                </a:ext>
              </a:extLst>
            </p:cNvPr>
            <p:cNvSpPr txBox="1"/>
            <p:nvPr/>
          </p:nvSpPr>
          <p:spPr>
            <a:xfrm>
              <a:off x="6703574" y="3581006"/>
              <a:ext cx="9527026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Quy</a:t>
              </a:r>
              <a:r>
                <a:rPr lang="x-none" sz="3600" dirty="0">
                  <a:latin typeface="Cambria" panose="02040503050406030204" pitchFamily="18" charset="0"/>
                </a:rPr>
                <a:t>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5EDB887-5ADC-3E4C-918D-7156932C05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1" y="6942575"/>
            <a:ext cx="6615683" cy="33805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2BAAD8A-024F-8342-AD64-68B1F6C34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264" y="5580721"/>
            <a:ext cx="4686300" cy="146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5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31117" y="1830512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0106" y="3672804"/>
              <a:ext cx="92202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000" b="1" dirty="0">
                  <a:latin typeface="Cambria" panose="02040503050406030204" pitchFamily="18" charset="0"/>
                </a:rPr>
                <a:t>Thanh</a:t>
              </a:r>
              <a:r>
                <a:rPr lang="x-none" sz="4000" dirty="0">
                  <a:latin typeface="Cambria" panose="02040503050406030204" pitchFamily="18" charset="0"/>
                </a:rPr>
                <a:t> thường bị nhiều bạn trong lớp trêu chọc, giễu cợt vì nói ngọng. </a:t>
              </a:r>
              <a:r>
                <a:rPr lang="x-none" sz="4000" i="1" dirty="0">
                  <a:latin typeface="Cambria" panose="02040503050406030204" pitchFamily="18" charset="0"/>
                </a:rPr>
                <a:t>Nếu là Thanh, em sẽ làm gì?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0FA2A50-5CBD-6B48-8ACF-5590D94E448B}"/>
              </a:ext>
            </a:extLst>
          </p:cNvPr>
          <p:cNvSpPr txBox="1"/>
          <p:nvPr/>
        </p:nvSpPr>
        <p:spPr>
          <a:xfrm>
            <a:off x="5638800" y="4518833"/>
            <a:ext cx="10897119" cy="39908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vệ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bênh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vực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giải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thích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tôn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trọng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sự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khác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biệt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đặt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Thanh.</a:t>
            </a:r>
          </a:p>
          <a:p>
            <a:pPr marL="571500" indent="-5715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đỡ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sửa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ngọng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rủ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chung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4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4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14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FA2A50-5CBD-6B48-8ACF-5590D94E448B}"/>
              </a:ext>
            </a:extLst>
          </p:cNvPr>
          <p:cNvSpPr txBox="1"/>
          <p:nvPr/>
        </p:nvSpPr>
        <p:spPr>
          <a:xfrm>
            <a:off x="5333318" y="4986877"/>
            <a:ext cx="11598698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với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hiểu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lí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do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vì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sao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thân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trách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móc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nhiếc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Hướng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dẫn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trò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chuyện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giúp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khắc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phục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khuyết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yếu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0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viên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nhìn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thấy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ưu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0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mình</a:t>
            </a:r>
            <a:r>
              <a:rPr lang="en-US" sz="40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r>
              <a:rPr lang="x-none" sz="4000" dirty="0">
                <a:effectLst/>
                <a:latin typeface="Cambria" panose="02040503050406030204" pitchFamily="18" charset="0"/>
              </a:rPr>
              <a:t> </a:t>
            </a:r>
            <a:endParaRPr lang="x-none" sz="4000" dirty="0">
              <a:latin typeface="Cambria" panose="020405030504060302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46E510B8-206E-3C44-A616-09DDE7E8BF4C}"/>
              </a:ext>
            </a:extLst>
          </p:cNvPr>
          <p:cNvGrpSpPr/>
          <p:nvPr/>
        </p:nvGrpSpPr>
        <p:grpSpPr>
          <a:xfrm>
            <a:off x="5989167" y="1444198"/>
            <a:ext cx="10287000" cy="3070805"/>
            <a:chOff x="6095999" y="3502268"/>
            <a:chExt cx="10287000" cy="3070805"/>
          </a:xfrm>
        </p:grpSpPr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585A662-A44A-764A-A8C2-5540B3056600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B5F287-3B51-7F49-BE54-0F86A357226E}"/>
                </a:ext>
              </a:extLst>
            </p:cNvPr>
            <p:cNvSpPr txBox="1"/>
            <p:nvPr/>
          </p:nvSpPr>
          <p:spPr>
            <a:xfrm>
              <a:off x="6629399" y="3606509"/>
              <a:ext cx="9220200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dirty="0">
                  <a:latin typeface="Cambria" panose="02040503050406030204" pitchFamily="18" charset="0"/>
                </a:rPr>
                <a:t>Quy thấy một bạn </a:t>
              </a:r>
              <a:r>
                <a:rPr lang="x-none" sz="3600">
                  <a:latin typeface="Cambria" panose="02040503050406030204" pitchFamily="18" charset="0"/>
                </a:rPr>
                <a:t>trong </a:t>
              </a:r>
              <a:r>
                <a:rPr lang="vi-VN" sz="3600" dirty="0" smtClean="0">
                  <a:latin typeface="Cambria" panose="02040503050406030204" pitchFamily="18" charset="0"/>
                </a:rPr>
                <a:t> </a:t>
              </a:r>
              <a:r>
                <a:rPr lang="x-none" sz="3600" smtClean="0">
                  <a:latin typeface="Cambria" panose="02040503050406030204" pitchFamily="18" charset="0"/>
                </a:rPr>
                <a:t>nhóm </a:t>
              </a:r>
              <a:r>
                <a:rPr lang="x-none" sz="3600" dirty="0">
                  <a:latin typeface="Cambria" panose="02040503050406030204" pitchFamily="18" charset="0"/>
                </a:rPr>
                <a:t>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902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34671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DB4111-F641-8843-A09E-FF7B4B92DCA0}"/>
              </a:ext>
            </a:extLst>
          </p:cNvPr>
          <p:cNvSpPr txBox="1"/>
          <p:nvPr/>
        </p:nvSpPr>
        <p:spPr>
          <a:xfrm>
            <a:off x="1077686" y="7029956"/>
            <a:ext cx="1340031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khi bản thân bị xâm hại tinh thần?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x-none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làm gì nếu phát hiện các hành vi xâm hại tinh thần ở xung quanh em?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E4055B-5F92-2047-90FC-F30D7D554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71500"/>
            <a:ext cx="11366500" cy="298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59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2">
            <a:extLst>
              <a:ext uri="{FF2B5EF4-FFF2-40B4-BE49-F238E27FC236}">
                <a16:creationId xmlns:a16="http://schemas.microsoft.com/office/drawing/2014/main" id="{20E1C96D-A222-D34C-B6DF-2799E8B72EAE}"/>
              </a:ext>
            </a:extLst>
          </p:cNvPr>
          <p:cNvGrpSpPr/>
          <p:nvPr/>
        </p:nvGrpSpPr>
        <p:grpSpPr>
          <a:xfrm>
            <a:off x="-533400" y="6168189"/>
            <a:ext cx="19354800" cy="4152900"/>
            <a:chOff x="0" y="0"/>
            <a:chExt cx="4612453" cy="809415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F64B1338-67BA-1746-ADE3-E567443FAC75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7">
            <a:extLst>
              <a:ext uri="{FF2B5EF4-FFF2-40B4-BE49-F238E27FC236}">
                <a16:creationId xmlns:a16="http://schemas.microsoft.com/office/drawing/2014/main" id="{2943C0EE-1716-2349-B737-BA9A3C9986FE}"/>
              </a:ext>
            </a:extLst>
          </p:cNvPr>
          <p:cNvSpPr/>
          <p:nvPr/>
        </p:nvSpPr>
        <p:spPr>
          <a:xfrm>
            <a:off x="9257662" y="1861190"/>
            <a:ext cx="9030338" cy="6257803"/>
          </a:xfrm>
          <a:custGeom>
            <a:avLst/>
            <a:gdLst/>
            <a:ahLst/>
            <a:cxnLst/>
            <a:rect l="l" t="t" r="r" b="b"/>
            <a:pathLst>
              <a:path w="4171034" h="3024000">
                <a:moveTo>
                  <a:pt x="0" y="0"/>
                </a:moveTo>
                <a:lnTo>
                  <a:pt x="4171034" y="0"/>
                </a:lnTo>
                <a:lnTo>
                  <a:pt x="4171034" y="3024000"/>
                </a:lnTo>
                <a:lnTo>
                  <a:pt x="0" y="3024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9701E808-C8D5-004D-B9C6-00D563483FF6}"/>
              </a:ext>
            </a:extLst>
          </p:cNvPr>
          <p:cNvSpPr/>
          <p:nvPr/>
        </p:nvSpPr>
        <p:spPr>
          <a:xfrm>
            <a:off x="3352800" y="1338925"/>
            <a:ext cx="2784251" cy="2473067"/>
          </a:xfrm>
          <a:custGeom>
            <a:avLst/>
            <a:gdLst/>
            <a:ahLst/>
            <a:cxnLst/>
            <a:rect l="l" t="t" r="r" b="b"/>
            <a:pathLst>
              <a:path w="416147" h="400021">
                <a:moveTo>
                  <a:pt x="0" y="0"/>
                </a:moveTo>
                <a:lnTo>
                  <a:pt x="416147" y="0"/>
                </a:lnTo>
                <a:lnTo>
                  <a:pt x="416147" y="400021"/>
                </a:lnTo>
                <a:lnTo>
                  <a:pt x="0" y="4000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a:blipFill>
        </p:spPr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8A37ED5-CDC8-1D47-8D7E-9FAD529118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5800" y="190500"/>
            <a:ext cx="2016976" cy="2016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BCEB5D-8F0F-614A-84BA-FA41A0A8C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600" y="4038600"/>
            <a:ext cx="91694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1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2178E-BD2E-E349-A1FB-59F12D6DF7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8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533763" y="3499771"/>
            <a:ext cx="11092497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2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: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A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tích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B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những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trạng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thái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tiêu</a:t>
            </a:r>
            <a:r>
              <a:rPr lang="en-US" sz="4800" b="1" dirty="0">
                <a:latin typeface="Cambria" panose="02040503050406030204" pitchFamily="18" charset="0"/>
              </a:rPr>
              <a:t> </a:t>
            </a:r>
            <a:r>
              <a:rPr lang="en-US" sz="4800" b="1" dirty="0" err="1">
                <a:latin typeface="Cambria" panose="02040503050406030204" pitchFamily="18" charset="0"/>
              </a:rPr>
              <a:t>cực</a:t>
            </a:r>
            <a:endParaRPr lang="x-none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116E0-71B0-514C-A11A-D664B3C6606B}"/>
              </a:ext>
            </a:extLst>
          </p:cNvPr>
          <p:cNvSpPr txBox="1"/>
          <p:nvPr/>
        </p:nvSpPr>
        <p:spPr>
          <a:xfrm>
            <a:off x="5619075" y="6172200"/>
            <a:ext cx="1109249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2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nhóm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lần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lượt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viết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lên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bảng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từ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vừa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tìm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được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và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truyền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phấn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bạn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kế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tiếp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3 </a:t>
            </a:r>
            <a:r>
              <a:rPr lang="en-US" sz="48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phút</a:t>
            </a:r>
            <a:r>
              <a:rPr lang="en-US" sz="48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48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endParaRPr lang="x-none" sz="32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379D2A2-D8DD-4D45-B512-76970150C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261" y="1751930"/>
            <a:ext cx="7937500" cy="193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F93B3A-CF78-A044-A17B-63A2CEA34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2783" y="3467100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981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B1B3B-F7DF-844F-8B8A-C5AA46CA6BFE}"/>
              </a:ext>
            </a:extLst>
          </p:cNvPr>
          <p:cNvGrpSpPr/>
          <p:nvPr/>
        </p:nvGrpSpPr>
        <p:grpSpPr>
          <a:xfrm>
            <a:off x="10318570" y="0"/>
            <a:ext cx="7955130" cy="1028700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0" y="-95492"/>
            <a:ext cx="10169267" cy="1038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739A60-25ED-1241-AB1B-355F43D3B937}"/>
              </a:ext>
            </a:extLst>
          </p:cNvPr>
          <p:cNvSpPr txBox="1"/>
          <p:nvPr/>
        </p:nvSpPr>
        <p:spPr>
          <a:xfrm>
            <a:off x="10591800" y="1409700"/>
            <a:ext cx="7490618" cy="8258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trong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ngày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ra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các</a:t>
            </a: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nhận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họ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342900" indent="-342900" algn="just">
              <a:spcAft>
                <a:spcPts val="800"/>
              </a:spcAft>
              <a:buAutoNum type="arabicPeriod"/>
            </a:pPr>
            <a:r>
              <a:rPr lang="vi-VN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như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thế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?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Nêu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cảm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xúc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của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trẻ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em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khi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tổn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thương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 smtClean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3E44CF-B79C-5D4B-AE59-63F4C28492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8570" y="115304"/>
            <a:ext cx="793750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023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B1B3B-F7DF-844F-8B8A-C5AA46CA6BFE}"/>
              </a:ext>
            </a:extLst>
          </p:cNvPr>
          <p:cNvGrpSpPr/>
          <p:nvPr/>
        </p:nvGrpSpPr>
        <p:grpSpPr>
          <a:xfrm>
            <a:off x="10744200" y="0"/>
            <a:ext cx="7543800" cy="10287000"/>
            <a:chOff x="716743" y="835950"/>
            <a:chExt cx="16919877" cy="8648510"/>
          </a:xfrm>
        </p:grpSpPr>
        <p:grpSp>
          <p:nvGrpSpPr>
            <p:cNvPr id="3" name="Group 3"/>
            <p:cNvGrpSpPr/>
            <p:nvPr/>
          </p:nvGrpSpPr>
          <p:grpSpPr>
            <a:xfrm>
              <a:off x="716743" y="835950"/>
              <a:ext cx="16919877" cy="8648510"/>
              <a:chOff x="0" y="0"/>
              <a:chExt cx="45219913" cy="2311393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45075133" cy="22969151"/>
              </a:xfrm>
              <a:custGeom>
                <a:avLst/>
                <a:gdLst/>
                <a:ahLst/>
                <a:cxnLst/>
                <a:rect l="l" t="t" r="r" b="b"/>
                <a:pathLst>
                  <a:path w="45075133" h="22969151">
                    <a:moveTo>
                      <a:pt x="0" y="0"/>
                    </a:moveTo>
                    <a:lnTo>
                      <a:pt x="45075133" y="0"/>
                    </a:lnTo>
                    <a:lnTo>
                      <a:pt x="45075133" y="22969151"/>
                    </a:lnTo>
                    <a:lnTo>
                      <a:pt x="0" y="2296915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A4136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45219913" cy="23113930"/>
              </a:xfrm>
              <a:custGeom>
                <a:avLst/>
                <a:gdLst/>
                <a:ahLst/>
                <a:cxnLst/>
                <a:rect l="l" t="t" r="r" b="b"/>
                <a:pathLst>
                  <a:path w="45219913" h="23113930">
                    <a:moveTo>
                      <a:pt x="45075134" y="22969150"/>
                    </a:moveTo>
                    <a:lnTo>
                      <a:pt x="45219913" y="22969150"/>
                    </a:lnTo>
                    <a:lnTo>
                      <a:pt x="45219913" y="23113930"/>
                    </a:lnTo>
                    <a:lnTo>
                      <a:pt x="45075134" y="23113930"/>
                    </a:lnTo>
                    <a:lnTo>
                      <a:pt x="45075134" y="22969150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2969150"/>
                    </a:lnTo>
                    <a:lnTo>
                      <a:pt x="0" y="22969150"/>
                    </a:lnTo>
                    <a:lnTo>
                      <a:pt x="0" y="144780"/>
                    </a:lnTo>
                    <a:close/>
                    <a:moveTo>
                      <a:pt x="0" y="22969150"/>
                    </a:moveTo>
                    <a:lnTo>
                      <a:pt x="144780" y="22969150"/>
                    </a:lnTo>
                    <a:lnTo>
                      <a:pt x="144780" y="23113930"/>
                    </a:lnTo>
                    <a:lnTo>
                      <a:pt x="0" y="23113930"/>
                    </a:lnTo>
                    <a:lnTo>
                      <a:pt x="0" y="22969150"/>
                    </a:lnTo>
                    <a:close/>
                    <a:moveTo>
                      <a:pt x="45075134" y="144780"/>
                    </a:moveTo>
                    <a:lnTo>
                      <a:pt x="45219913" y="144780"/>
                    </a:lnTo>
                    <a:lnTo>
                      <a:pt x="45219913" y="22969150"/>
                    </a:lnTo>
                    <a:lnTo>
                      <a:pt x="45075134" y="22969150"/>
                    </a:lnTo>
                    <a:lnTo>
                      <a:pt x="45075134" y="144780"/>
                    </a:lnTo>
                    <a:close/>
                    <a:moveTo>
                      <a:pt x="144780" y="22969150"/>
                    </a:moveTo>
                    <a:lnTo>
                      <a:pt x="45075134" y="22969150"/>
                    </a:lnTo>
                    <a:lnTo>
                      <a:pt x="45075134" y="23113930"/>
                    </a:lnTo>
                    <a:lnTo>
                      <a:pt x="144780" y="23113930"/>
                    </a:lnTo>
                    <a:lnTo>
                      <a:pt x="144780" y="22969150"/>
                    </a:lnTo>
                    <a:close/>
                    <a:moveTo>
                      <a:pt x="45075134" y="0"/>
                    </a:moveTo>
                    <a:lnTo>
                      <a:pt x="45219913" y="0"/>
                    </a:lnTo>
                    <a:lnTo>
                      <a:pt x="45219913" y="144780"/>
                    </a:lnTo>
                    <a:lnTo>
                      <a:pt x="45075134" y="144780"/>
                    </a:lnTo>
                    <a:lnTo>
                      <a:pt x="45075134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5075134" y="0"/>
                    </a:lnTo>
                    <a:lnTo>
                      <a:pt x="45075134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  <p:grpSp>
          <p:nvGrpSpPr>
            <p:cNvPr id="6" name="Group 6"/>
            <p:cNvGrpSpPr/>
            <p:nvPr/>
          </p:nvGrpSpPr>
          <p:grpSpPr>
            <a:xfrm>
              <a:off x="1061381" y="1163911"/>
              <a:ext cx="16230600" cy="7959177"/>
              <a:chOff x="0" y="0"/>
              <a:chExt cx="41155826" cy="20182035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114750"/>
                <a:ext cx="41083436" cy="20037254"/>
              </a:xfrm>
              <a:custGeom>
                <a:avLst/>
                <a:gdLst/>
                <a:ahLst/>
                <a:cxnLst/>
                <a:rect l="l" t="t" r="r" b="b"/>
                <a:pathLst>
                  <a:path w="41011047" h="20037254">
                    <a:moveTo>
                      <a:pt x="0" y="0"/>
                    </a:moveTo>
                    <a:lnTo>
                      <a:pt x="41011046" y="0"/>
                    </a:lnTo>
                    <a:lnTo>
                      <a:pt x="41011046" y="20037254"/>
                    </a:lnTo>
                    <a:lnTo>
                      <a:pt x="0" y="200372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</p:sp>
          <p:sp>
            <p:nvSpPr>
              <p:cNvPr id="8" name="Freeform 8"/>
              <p:cNvSpPr/>
              <p:nvPr/>
            </p:nvSpPr>
            <p:spPr>
              <a:xfrm>
                <a:off x="0" y="0"/>
                <a:ext cx="41155826" cy="20182035"/>
              </a:xfrm>
              <a:custGeom>
                <a:avLst/>
                <a:gdLst/>
                <a:ahLst/>
                <a:cxnLst/>
                <a:rect l="l" t="t" r="r" b="b"/>
                <a:pathLst>
                  <a:path w="41155826" h="20182035">
                    <a:moveTo>
                      <a:pt x="41011047" y="20037254"/>
                    </a:moveTo>
                    <a:lnTo>
                      <a:pt x="41155826" y="20037254"/>
                    </a:lnTo>
                    <a:lnTo>
                      <a:pt x="41155826" y="20182035"/>
                    </a:lnTo>
                    <a:lnTo>
                      <a:pt x="41011047" y="20182035"/>
                    </a:lnTo>
                    <a:lnTo>
                      <a:pt x="41011047" y="20037254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20037254"/>
                    </a:lnTo>
                    <a:lnTo>
                      <a:pt x="0" y="20037254"/>
                    </a:lnTo>
                    <a:lnTo>
                      <a:pt x="0" y="144780"/>
                    </a:lnTo>
                    <a:close/>
                    <a:moveTo>
                      <a:pt x="0" y="20037254"/>
                    </a:moveTo>
                    <a:lnTo>
                      <a:pt x="144780" y="20037254"/>
                    </a:lnTo>
                    <a:lnTo>
                      <a:pt x="144780" y="20182035"/>
                    </a:lnTo>
                    <a:lnTo>
                      <a:pt x="0" y="20182035"/>
                    </a:lnTo>
                    <a:lnTo>
                      <a:pt x="0" y="20037254"/>
                    </a:lnTo>
                    <a:close/>
                    <a:moveTo>
                      <a:pt x="41011047" y="144780"/>
                    </a:moveTo>
                    <a:lnTo>
                      <a:pt x="41155826" y="144780"/>
                    </a:lnTo>
                    <a:lnTo>
                      <a:pt x="41155826" y="20037254"/>
                    </a:lnTo>
                    <a:lnTo>
                      <a:pt x="41011047" y="20037254"/>
                    </a:lnTo>
                    <a:lnTo>
                      <a:pt x="41011047" y="144780"/>
                    </a:lnTo>
                    <a:close/>
                    <a:moveTo>
                      <a:pt x="144780" y="20037254"/>
                    </a:moveTo>
                    <a:lnTo>
                      <a:pt x="41011047" y="20037254"/>
                    </a:lnTo>
                    <a:lnTo>
                      <a:pt x="41011047" y="20182035"/>
                    </a:lnTo>
                    <a:lnTo>
                      <a:pt x="144780" y="20182035"/>
                    </a:lnTo>
                    <a:lnTo>
                      <a:pt x="144780" y="20037254"/>
                    </a:lnTo>
                    <a:close/>
                    <a:moveTo>
                      <a:pt x="41011047" y="0"/>
                    </a:moveTo>
                    <a:lnTo>
                      <a:pt x="41155826" y="0"/>
                    </a:lnTo>
                    <a:lnTo>
                      <a:pt x="41155826" y="144780"/>
                    </a:lnTo>
                    <a:lnTo>
                      <a:pt x="41011047" y="144780"/>
                    </a:lnTo>
                    <a:lnTo>
                      <a:pt x="41011047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41011047" y="0"/>
                    </a:lnTo>
                    <a:lnTo>
                      <a:pt x="41011047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000000"/>
              </a:solidFill>
            </p:spPr>
          </p:sp>
        </p:grpSp>
      </p:grpSp>
      <p:pic>
        <p:nvPicPr>
          <p:cNvPr id="1028" name="Picture 4" descr="Xâm hại trẻ em là gì? Các Quy Định, Chế Tài Pháp Luật Hành Vi Xâm Hại Trẻ Em">
            <a:extLst>
              <a:ext uri="{FF2B5EF4-FFF2-40B4-BE49-F238E27FC236}">
                <a16:creationId xmlns:a16="http://schemas.microsoft.com/office/drawing/2014/main" id="{215DE8C1-87D1-DA4D-A00E-354BAF4867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5" b="13704"/>
          <a:stretch/>
        </p:blipFill>
        <p:spPr bwMode="auto">
          <a:xfrm>
            <a:off x="0" y="-16329"/>
            <a:ext cx="10731472" cy="10271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E739A60-25ED-1241-AB1B-355F43D3B937}"/>
              </a:ext>
            </a:extLst>
          </p:cNvPr>
          <p:cNvSpPr txBox="1"/>
          <p:nvPr/>
        </p:nvSpPr>
        <p:spPr>
          <a:xfrm>
            <a:off x="11181139" y="1597124"/>
            <a:ext cx="6684709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đánh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đập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mỏ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</a:p>
          <a:p>
            <a:pPr marL="514350" indent="-514350" algn="just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Những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địa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điểm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thường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dễ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xảy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ra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tình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huống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mọi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gian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lúc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nào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.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thực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hiện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hành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vi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bất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cứ</a:t>
            </a:r>
            <a:r>
              <a:rPr lang="en-US" sz="3600" b="1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ai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có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thể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là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lạ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quen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endParaRPr lang="x-none" sz="3600" dirty="0"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marL="514350" indent="-514350" algn="just">
              <a:buAutoNum type="arabicPeriod"/>
            </a:pP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Hậu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quả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cho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người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bị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xâm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hại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tinh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thần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: lo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sợ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tự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ti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sống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thụ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 </a:t>
            </a:r>
            <a:r>
              <a:rPr lang="en-US" sz="3600" dirty="0" err="1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động</a:t>
            </a:r>
            <a:r>
              <a:rPr lang="en-US" sz="3600" dirty="0">
                <a:effectLst/>
                <a:latin typeface="Cambria" panose="02040503050406030204" pitchFamily="18" charset="0"/>
                <a:ea typeface="Calibri" panose="020F0502020204030204" pitchFamily="34" charset="0"/>
              </a:rPr>
              <a:t>,…</a:t>
            </a:r>
            <a:r>
              <a:rPr lang="x-none" sz="3600" dirty="0">
                <a:effectLst/>
                <a:latin typeface="Cambria" panose="02040503050406030204" pitchFamily="18" charset="0"/>
              </a:rPr>
              <a:t> </a:t>
            </a:r>
            <a:endParaRPr lang="x-none" sz="3600" dirty="0">
              <a:effectLst/>
              <a:latin typeface="Cambria" panose="02040503050406030204" pitchFamily="18" charset="0"/>
              <a:ea typeface="Calibri" panose="020F0502020204030204" pitchFamily="34" charset="0"/>
            </a:endParaRPr>
          </a:p>
          <a:p>
            <a:pPr algn="just"/>
            <a:endParaRPr lang="x-none" sz="3600" dirty="0">
              <a:latin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DAD32D-584B-5245-A645-C467B404D1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301360"/>
            <a:ext cx="6893048" cy="1687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246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2">
            <a:extLst>
              <a:ext uri="{FF2B5EF4-FFF2-40B4-BE49-F238E27FC236}">
                <a16:creationId xmlns:a16="http://schemas.microsoft.com/office/drawing/2014/main" id="{C055C534-02ED-A84A-B1E7-2D77163D2389}"/>
              </a:ext>
            </a:extLst>
          </p:cNvPr>
          <p:cNvGrpSpPr/>
          <p:nvPr/>
        </p:nvGrpSpPr>
        <p:grpSpPr>
          <a:xfrm>
            <a:off x="0" y="6819900"/>
            <a:ext cx="18288000" cy="4964700"/>
            <a:chOff x="0" y="0"/>
            <a:chExt cx="4612453" cy="809415"/>
          </a:xfrm>
        </p:grpSpPr>
        <p:sp>
          <p:nvSpPr>
            <p:cNvPr id="19" name="Freeform 3">
              <a:extLst>
                <a:ext uri="{FF2B5EF4-FFF2-40B4-BE49-F238E27FC236}">
                  <a16:creationId xmlns:a16="http://schemas.microsoft.com/office/drawing/2014/main" id="{8C588F7C-2248-454A-B132-C6DEF6BFAF6F}"/>
                </a:ext>
              </a:extLst>
            </p:cNvPr>
            <p:cNvSpPr/>
            <p:nvPr/>
          </p:nvSpPr>
          <p:spPr>
            <a:xfrm>
              <a:off x="0" y="0"/>
              <a:ext cx="4612453" cy="809415"/>
            </a:xfrm>
            <a:custGeom>
              <a:avLst/>
              <a:gdLst/>
              <a:ahLst/>
              <a:cxnLst/>
              <a:rect l="l" t="t" r="r" b="b"/>
              <a:pathLst>
                <a:path w="4612453" h="809415">
                  <a:moveTo>
                    <a:pt x="0" y="0"/>
                  </a:moveTo>
                  <a:lnTo>
                    <a:pt x="4612453" y="0"/>
                  </a:lnTo>
                  <a:lnTo>
                    <a:pt x="4612453" y="809415"/>
                  </a:lnTo>
                  <a:lnTo>
                    <a:pt x="0" y="809415"/>
                  </a:lnTo>
                  <a:close/>
                </a:path>
              </a:pathLst>
            </a:custGeom>
            <a:solidFill>
              <a:srgbClr val="C94137"/>
            </a:solidFill>
          </p:spPr>
        </p:sp>
      </p:grpSp>
      <p:sp>
        <p:nvSpPr>
          <p:cNvPr id="17" name="Freeform 6">
            <a:extLst>
              <a:ext uri="{FF2B5EF4-FFF2-40B4-BE49-F238E27FC236}">
                <a16:creationId xmlns:a16="http://schemas.microsoft.com/office/drawing/2014/main" id="{AFEDA458-2F57-2F4D-AE6C-E67473D42591}"/>
              </a:ext>
            </a:extLst>
          </p:cNvPr>
          <p:cNvSpPr/>
          <p:nvPr/>
        </p:nvSpPr>
        <p:spPr>
          <a:xfrm>
            <a:off x="14072065" y="1664916"/>
            <a:ext cx="3282950" cy="6957168"/>
          </a:xfrm>
          <a:custGeom>
            <a:avLst/>
            <a:gdLst/>
            <a:ahLst/>
            <a:cxnLst/>
            <a:rect l="l" t="t" r="r" b="b"/>
            <a:pathLst>
              <a:path w="703767" h="1512000">
                <a:moveTo>
                  <a:pt x="0" y="0"/>
                </a:moveTo>
                <a:lnTo>
                  <a:pt x="703768" y="0"/>
                </a:lnTo>
                <a:lnTo>
                  <a:pt x="703768" y="1512000"/>
                </a:lnTo>
                <a:lnTo>
                  <a:pt x="0" y="151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1E95A88-038D-5E4A-878E-204885C07D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481039"/>
            <a:ext cx="11366500" cy="2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564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493341" y="4176628"/>
            <a:ext cx="11237616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800" dirty="0">
                <a:latin typeface="Cambria" panose="02040503050406030204" pitchFamily="18" charset="0"/>
              </a:rPr>
              <a:t>Chia </a:t>
            </a:r>
            <a:r>
              <a:rPr lang="en-US" sz="4800" dirty="0" err="1">
                <a:latin typeface="Cambria" panose="02040503050406030204" pitchFamily="18" charset="0"/>
              </a:rPr>
              <a:t>lớp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thành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6 </a:t>
            </a:r>
            <a:r>
              <a:rPr lang="en-US" sz="4800" dirty="0" err="1">
                <a:latin typeface="Cambria" panose="02040503050406030204" pitchFamily="18" charset="0"/>
              </a:rPr>
              <a:t>học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sinh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yêu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cầu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thảo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luận</a:t>
            </a:r>
            <a:r>
              <a:rPr lang="en-US" sz="4800" dirty="0">
                <a:latin typeface="Cambria" panose="02040503050406030204" pitchFamily="18" charset="0"/>
              </a:rPr>
              <a:t>, </a:t>
            </a:r>
            <a:r>
              <a:rPr lang="en-US" sz="4800" dirty="0" err="1">
                <a:latin typeface="Cambria" panose="02040503050406030204" pitchFamily="18" charset="0"/>
              </a:rPr>
              <a:t>sắm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vai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và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nêu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cách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giải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quyết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của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nhóm</a:t>
            </a:r>
            <a:r>
              <a:rPr lang="en-US" sz="4800" dirty="0">
                <a:latin typeface="Cambria" panose="02040503050406030204" pitchFamily="18" charset="0"/>
              </a:rPr>
              <a:t> </a:t>
            </a:r>
            <a:r>
              <a:rPr lang="en-US" sz="4800" dirty="0" err="1">
                <a:latin typeface="Cambria" panose="02040503050406030204" pitchFamily="18" charset="0"/>
              </a:rPr>
              <a:t>mình</a:t>
            </a:r>
            <a:r>
              <a:rPr lang="x-none" sz="4800" dirty="0">
                <a:latin typeface="Cambria" panose="02040503050406030204" pitchFamily="18" charset="0"/>
              </a:rPr>
              <a:t> trong 2 tình huống </a:t>
            </a:r>
            <a:r>
              <a:rPr lang="x-none" sz="4800" dirty="0" smtClean="0">
                <a:latin typeface="Cambria" panose="02040503050406030204" pitchFamily="18" charset="0"/>
              </a:rPr>
              <a:t>sau</a:t>
            </a:r>
            <a:r>
              <a:rPr lang="vi-VN" sz="4800" dirty="0" smtClean="0">
                <a:latin typeface="Cambria" panose="02040503050406030204" pitchFamily="18" charset="0"/>
              </a:rPr>
              <a:t>:</a:t>
            </a:r>
            <a:endParaRPr lang="x-none" sz="4800" b="1" dirty="0">
              <a:latin typeface="Cambria" panose="02040503050406030204" pitchFamily="18" charset="0"/>
            </a:endParaRPr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1D6597C-A2A5-9B41-A10E-022852726B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787" y="2194447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91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716743" y="835950"/>
            <a:ext cx="16919877" cy="8648510"/>
            <a:chOff x="0" y="0"/>
            <a:chExt cx="45219913" cy="231139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5075133" cy="22969151"/>
            </a:xfrm>
            <a:custGeom>
              <a:avLst/>
              <a:gdLst/>
              <a:ahLst/>
              <a:cxnLst/>
              <a:rect l="l" t="t" r="r" b="b"/>
              <a:pathLst>
                <a:path w="45075133" h="22969151">
                  <a:moveTo>
                    <a:pt x="0" y="0"/>
                  </a:moveTo>
                  <a:lnTo>
                    <a:pt x="45075133" y="0"/>
                  </a:lnTo>
                  <a:lnTo>
                    <a:pt x="45075133" y="22969151"/>
                  </a:lnTo>
                  <a:lnTo>
                    <a:pt x="0" y="229691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4136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5219913" cy="23113930"/>
            </a:xfrm>
            <a:custGeom>
              <a:avLst/>
              <a:gdLst/>
              <a:ahLst/>
              <a:cxnLst/>
              <a:rect l="l" t="t" r="r" b="b"/>
              <a:pathLst>
                <a:path w="45219913" h="23113930">
                  <a:moveTo>
                    <a:pt x="45075134" y="22969150"/>
                  </a:moveTo>
                  <a:lnTo>
                    <a:pt x="45219913" y="22969150"/>
                  </a:lnTo>
                  <a:lnTo>
                    <a:pt x="45219913" y="23113930"/>
                  </a:lnTo>
                  <a:lnTo>
                    <a:pt x="45075134" y="23113930"/>
                  </a:lnTo>
                  <a:lnTo>
                    <a:pt x="45075134" y="229691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969150"/>
                  </a:lnTo>
                  <a:lnTo>
                    <a:pt x="0" y="22969150"/>
                  </a:lnTo>
                  <a:lnTo>
                    <a:pt x="0" y="144780"/>
                  </a:lnTo>
                  <a:close/>
                  <a:moveTo>
                    <a:pt x="0" y="22969150"/>
                  </a:moveTo>
                  <a:lnTo>
                    <a:pt x="144780" y="22969150"/>
                  </a:lnTo>
                  <a:lnTo>
                    <a:pt x="144780" y="23113930"/>
                  </a:lnTo>
                  <a:lnTo>
                    <a:pt x="0" y="23113930"/>
                  </a:lnTo>
                  <a:lnTo>
                    <a:pt x="0" y="22969150"/>
                  </a:lnTo>
                  <a:close/>
                  <a:moveTo>
                    <a:pt x="45075134" y="144780"/>
                  </a:moveTo>
                  <a:lnTo>
                    <a:pt x="45219913" y="144780"/>
                  </a:lnTo>
                  <a:lnTo>
                    <a:pt x="45219913" y="22969150"/>
                  </a:lnTo>
                  <a:lnTo>
                    <a:pt x="45075134" y="22969150"/>
                  </a:lnTo>
                  <a:lnTo>
                    <a:pt x="45075134" y="144780"/>
                  </a:lnTo>
                  <a:close/>
                  <a:moveTo>
                    <a:pt x="144780" y="22969150"/>
                  </a:moveTo>
                  <a:lnTo>
                    <a:pt x="45075134" y="22969150"/>
                  </a:lnTo>
                  <a:lnTo>
                    <a:pt x="45075134" y="23113930"/>
                  </a:lnTo>
                  <a:lnTo>
                    <a:pt x="144780" y="23113930"/>
                  </a:lnTo>
                  <a:lnTo>
                    <a:pt x="144780" y="22969150"/>
                  </a:lnTo>
                  <a:close/>
                  <a:moveTo>
                    <a:pt x="45075134" y="0"/>
                  </a:moveTo>
                  <a:lnTo>
                    <a:pt x="45219913" y="0"/>
                  </a:lnTo>
                  <a:lnTo>
                    <a:pt x="45219913" y="144780"/>
                  </a:lnTo>
                  <a:lnTo>
                    <a:pt x="45075134" y="144780"/>
                  </a:lnTo>
                  <a:lnTo>
                    <a:pt x="45075134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5075134" y="0"/>
                  </a:lnTo>
                  <a:lnTo>
                    <a:pt x="45075134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028700" y="1163911"/>
            <a:ext cx="16230600" cy="7959177"/>
            <a:chOff x="0" y="0"/>
            <a:chExt cx="41155827" cy="20182034"/>
          </a:xfrm>
        </p:grpSpPr>
        <p:sp>
          <p:nvSpPr>
            <p:cNvPr id="7" name="Freeform 7"/>
            <p:cNvSpPr/>
            <p:nvPr/>
          </p:nvSpPr>
          <p:spPr>
            <a:xfrm>
              <a:off x="72390" y="72390"/>
              <a:ext cx="41011047" cy="20037254"/>
            </a:xfrm>
            <a:custGeom>
              <a:avLst/>
              <a:gdLst/>
              <a:ahLst/>
              <a:cxnLst/>
              <a:rect l="l" t="t" r="r" b="b"/>
              <a:pathLst>
                <a:path w="41011047" h="20037254">
                  <a:moveTo>
                    <a:pt x="0" y="0"/>
                  </a:moveTo>
                  <a:lnTo>
                    <a:pt x="41011046" y="0"/>
                  </a:lnTo>
                  <a:lnTo>
                    <a:pt x="41011046" y="20037254"/>
                  </a:lnTo>
                  <a:lnTo>
                    <a:pt x="0" y="200372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41155826" cy="20182035"/>
            </a:xfrm>
            <a:custGeom>
              <a:avLst/>
              <a:gdLst/>
              <a:ahLst/>
              <a:cxnLst/>
              <a:rect l="l" t="t" r="r" b="b"/>
              <a:pathLst>
                <a:path w="41155826" h="20182035">
                  <a:moveTo>
                    <a:pt x="41011047" y="20037254"/>
                  </a:moveTo>
                  <a:lnTo>
                    <a:pt x="41155826" y="20037254"/>
                  </a:lnTo>
                  <a:lnTo>
                    <a:pt x="41155826" y="20182035"/>
                  </a:lnTo>
                  <a:lnTo>
                    <a:pt x="41011047" y="20182035"/>
                  </a:lnTo>
                  <a:lnTo>
                    <a:pt x="41011047" y="2003725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037254"/>
                  </a:lnTo>
                  <a:lnTo>
                    <a:pt x="0" y="20037254"/>
                  </a:lnTo>
                  <a:lnTo>
                    <a:pt x="0" y="144780"/>
                  </a:lnTo>
                  <a:close/>
                  <a:moveTo>
                    <a:pt x="0" y="20037254"/>
                  </a:moveTo>
                  <a:lnTo>
                    <a:pt x="144780" y="20037254"/>
                  </a:lnTo>
                  <a:lnTo>
                    <a:pt x="144780" y="20182035"/>
                  </a:lnTo>
                  <a:lnTo>
                    <a:pt x="0" y="20182035"/>
                  </a:lnTo>
                  <a:lnTo>
                    <a:pt x="0" y="20037254"/>
                  </a:lnTo>
                  <a:close/>
                  <a:moveTo>
                    <a:pt x="41011047" y="144780"/>
                  </a:moveTo>
                  <a:lnTo>
                    <a:pt x="41155826" y="144780"/>
                  </a:lnTo>
                  <a:lnTo>
                    <a:pt x="41155826" y="20037254"/>
                  </a:lnTo>
                  <a:lnTo>
                    <a:pt x="41011047" y="20037254"/>
                  </a:lnTo>
                  <a:lnTo>
                    <a:pt x="41011047" y="144780"/>
                  </a:lnTo>
                  <a:close/>
                  <a:moveTo>
                    <a:pt x="144780" y="20037254"/>
                  </a:moveTo>
                  <a:lnTo>
                    <a:pt x="41011047" y="20037254"/>
                  </a:lnTo>
                  <a:lnTo>
                    <a:pt x="41011047" y="20182035"/>
                  </a:lnTo>
                  <a:lnTo>
                    <a:pt x="144780" y="20182035"/>
                  </a:lnTo>
                  <a:lnTo>
                    <a:pt x="144780" y="20037254"/>
                  </a:lnTo>
                  <a:close/>
                  <a:moveTo>
                    <a:pt x="41011047" y="0"/>
                  </a:moveTo>
                  <a:lnTo>
                    <a:pt x="41155826" y="0"/>
                  </a:lnTo>
                  <a:lnTo>
                    <a:pt x="41155826" y="144780"/>
                  </a:lnTo>
                  <a:lnTo>
                    <a:pt x="41011047" y="144780"/>
                  </a:lnTo>
                  <a:lnTo>
                    <a:pt x="4101104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1011047" y="0"/>
                  </a:lnTo>
                  <a:lnTo>
                    <a:pt x="4101104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2" name="Freeform 9">
            <a:extLst>
              <a:ext uri="{FF2B5EF4-FFF2-40B4-BE49-F238E27FC236}">
                <a16:creationId xmlns:a16="http://schemas.microsoft.com/office/drawing/2014/main" id="{A683ED77-0936-9E49-8601-516073465E91}"/>
              </a:ext>
            </a:extLst>
          </p:cNvPr>
          <p:cNvSpPr/>
          <p:nvPr/>
        </p:nvSpPr>
        <p:spPr>
          <a:xfrm>
            <a:off x="323300" y="2057400"/>
            <a:ext cx="4776597" cy="8229600"/>
          </a:xfrm>
          <a:custGeom>
            <a:avLst/>
            <a:gdLst/>
            <a:ahLst/>
            <a:cxnLst/>
            <a:rect l="l" t="t" r="r" b="b"/>
            <a:pathLst>
              <a:path w="4776597" h="8229600">
                <a:moveTo>
                  <a:pt x="0" y="0"/>
                </a:moveTo>
                <a:lnTo>
                  <a:pt x="4776597" y="0"/>
                </a:lnTo>
                <a:lnTo>
                  <a:pt x="4776597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5A23EAF-B4F8-EE41-9DF1-1B37DA030A78}"/>
              </a:ext>
            </a:extLst>
          </p:cNvPr>
          <p:cNvGrpSpPr/>
          <p:nvPr/>
        </p:nvGrpSpPr>
        <p:grpSpPr>
          <a:xfrm>
            <a:off x="6095999" y="3058640"/>
            <a:ext cx="10287000" cy="2280065"/>
            <a:chOff x="6095999" y="3502268"/>
            <a:chExt cx="10287000" cy="228006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03AEF645-1722-EA45-9EB5-B0CF12495905}"/>
                </a:ext>
              </a:extLst>
            </p:cNvPr>
            <p:cNvSpPr/>
            <p:nvPr/>
          </p:nvSpPr>
          <p:spPr>
            <a:xfrm>
              <a:off x="6095999" y="3502268"/>
              <a:ext cx="10287000" cy="228006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255607-7563-BC46-A6B1-044E7BB10893}"/>
                </a:ext>
              </a:extLst>
            </p:cNvPr>
            <p:cNvSpPr txBox="1"/>
            <p:nvPr/>
          </p:nvSpPr>
          <p:spPr>
            <a:xfrm>
              <a:off x="6629399" y="3800388"/>
              <a:ext cx="9220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Thanh</a:t>
              </a:r>
              <a:r>
                <a:rPr lang="x-none" sz="3600" dirty="0">
                  <a:latin typeface="Cambria" panose="02040503050406030204" pitchFamily="18" charset="0"/>
                </a:rPr>
                <a:t> thường bị nhiều bạn trong lớp trêu chọc, giễu cợt vì </a:t>
              </a:r>
              <a:r>
                <a:rPr lang="x-none" sz="3600">
                  <a:latin typeface="Cambria" panose="02040503050406030204" pitchFamily="18" charset="0"/>
                </a:rPr>
                <a:t>nói </a:t>
              </a:r>
              <a:r>
                <a:rPr lang="x-none" sz="3600" smtClean="0">
                  <a:latin typeface="Cambria" panose="02040503050406030204" pitchFamily="18" charset="0"/>
                </a:rPr>
                <a:t>ngọng.</a:t>
              </a:r>
              <a:r>
                <a:rPr lang="vi-VN" sz="3600" dirty="0" smtClean="0">
                  <a:latin typeface="Cambria" panose="02040503050406030204" pitchFamily="18" charset="0"/>
                </a:rPr>
                <a:t> </a:t>
              </a:r>
              <a:r>
                <a:rPr lang="x-none" sz="3600" i="1" smtClean="0">
                  <a:latin typeface="Cambria" panose="02040503050406030204" pitchFamily="18" charset="0"/>
                </a:rPr>
                <a:t>Nếu </a:t>
              </a:r>
              <a:r>
                <a:rPr lang="x-none" sz="3600" i="1" dirty="0">
                  <a:latin typeface="Cambria" panose="02040503050406030204" pitchFamily="18" charset="0"/>
                </a:rPr>
                <a:t>là Thanh, em sẽ làm gì?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4B6640AC-66BC-6A42-95A6-819C206A39E0}"/>
              </a:ext>
            </a:extLst>
          </p:cNvPr>
          <p:cNvGrpSpPr/>
          <p:nvPr/>
        </p:nvGrpSpPr>
        <p:grpSpPr>
          <a:xfrm>
            <a:off x="6095999" y="5691798"/>
            <a:ext cx="10287000" cy="3070805"/>
            <a:chOff x="6095999" y="3502268"/>
            <a:chExt cx="10287000" cy="3070805"/>
          </a:xfrm>
        </p:grpSpPr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73F0217-4110-244F-A96F-1C18606BA9CC}"/>
                </a:ext>
              </a:extLst>
            </p:cNvPr>
            <p:cNvSpPr/>
            <p:nvPr/>
          </p:nvSpPr>
          <p:spPr>
            <a:xfrm>
              <a:off x="6095999" y="3502268"/>
              <a:ext cx="10287000" cy="3070805"/>
            </a:xfrm>
            <a:prstGeom prst="roundRect">
              <a:avLst/>
            </a:prstGeom>
            <a:solidFill>
              <a:srgbClr val="F9E5DE"/>
            </a:solidFill>
            <a:ln w="38100">
              <a:solidFill>
                <a:srgbClr val="C0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20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B56C8AA-C5DA-B74D-85A7-2F7334FE5B71}"/>
                </a:ext>
              </a:extLst>
            </p:cNvPr>
            <p:cNvSpPr txBox="1"/>
            <p:nvPr/>
          </p:nvSpPr>
          <p:spPr>
            <a:xfrm>
              <a:off x="6476998" y="3606509"/>
              <a:ext cx="9525001" cy="28623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3600" b="1" dirty="0">
                  <a:latin typeface="Cambria" panose="02040503050406030204" pitchFamily="18" charset="0"/>
                </a:rPr>
                <a:t>Quy</a:t>
              </a:r>
              <a:r>
                <a:rPr lang="x-none" sz="3600" dirty="0">
                  <a:latin typeface="Cambria" panose="02040503050406030204" pitchFamily="18" charset="0"/>
                </a:rPr>
                <a:t> thấy một bạn trong nhóm thường ngồi một mình có vẻ buồn rầu, sợ hãi. Khi hỏi chuyện, Quy mới biết ở nhà, bạn thường xuyên bị người thân trách móc, mắng nhiếc. </a:t>
              </a:r>
              <a:r>
                <a:rPr lang="x-none" sz="3600" i="1" dirty="0">
                  <a:latin typeface="Cambria" panose="02040503050406030204" pitchFamily="18" charset="0"/>
                </a:rPr>
                <a:t>Nếu là Quy, em sẽ làm gì để giúp bạn?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1217D8D6-DA36-8B41-AAF2-238F2339EE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4924" y="1290900"/>
            <a:ext cx="79375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6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643</Words>
  <Application>Microsoft Office PowerPoint</Application>
  <PresentationFormat>Custom</PresentationFormat>
  <Paragraphs>29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SVN-Newton</vt:lpstr>
      <vt:lpstr>Cambria</vt:lpstr>
      <vt:lpstr>#9Slide07 HoneyCream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 tự làm lấy việc của mình</dc:title>
  <cp:lastModifiedBy>Kieu Chinh</cp:lastModifiedBy>
  <cp:revision>8</cp:revision>
  <dcterms:created xsi:type="dcterms:W3CDTF">2006-08-16T00:00:00Z</dcterms:created>
  <dcterms:modified xsi:type="dcterms:W3CDTF">2024-02-18T15:21:42Z</dcterms:modified>
  <dc:identifier>DAFzFyp4zNg</dc:identifier>
</cp:coreProperties>
</file>