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</p:sldIdLst>
  <p:sldSz cx="9144000" cy="5143500" type="screen16x9"/>
  <p:notesSz cx="6858000" cy="9144000"/>
  <p:custDataLst>
    <p:tags r:id="rId1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2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118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277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327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43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696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457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726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839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869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39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285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E1E30-B0F3-47B2-A55C-6CEDB087B4FA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726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9583"/>
            <a:ext cx="8229600" cy="2293763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vi-V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</a:rPr>
              <a:t>Chào mừng đến với tiết toán của lớp 5</a:t>
            </a:r>
            <a:endParaRPr lang="vi-VN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0000" endA="300" endPos="50000" dist="60007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643759"/>
            <a:ext cx="3960440" cy="1195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014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699542"/>
            <a:ext cx="5544616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440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123478"/>
                <a:ext cx="9144000" cy="5020022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 </a:t>
                </a:r>
                <a:r>
                  <a:rPr lang="vi-VN" sz="2400" u="sng" dirty="0" smtClean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Bài </a:t>
                </a:r>
                <a:r>
                  <a:rPr lang="vi-VN" sz="2400" u="sng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giải: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Diện tích hình bình hành MNPQ là:</a:t>
                </a:r>
                <a:r>
                  <a:rPr lang="vi-VN" sz="2400" i="1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  <a:t/>
                </a:r>
                <a:br>
                  <a:rPr lang="vi-VN" sz="2400" i="1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12×6=72(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Diện tích hình tam giác KQP là: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12×6÷2=36</m:t>
                      </m:r>
                      <m:d>
                        <m:d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  <a:t/>
                </a:r>
                <a:b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Tổng diện tích của hình tam giác MKQ và hình tam giác KNP là: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72−36=36(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Vậy diện tích hình tam giác KQP bằng tổng diện tích của hình tam giác MKQ và hình tam giác KNP.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endParaRPr lang="vi-VN" sz="2400" dirty="0">
                  <a:solidFill>
                    <a:schemeClr val="accent6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123478"/>
                <a:ext cx="9144000" cy="5020022"/>
              </a:xfrm>
              <a:blipFill rotWithShape="1">
                <a:blip r:embed="rId3"/>
                <a:stretch>
                  <a:fillRect l="-733" t="-4976" r="-1800" b="-80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1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23478"/>
            <a:ext cx="8640960" cy="187220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u="sng" dirty="0">
                <a:solidFill>
                  <a:srgbClr val="00B0F0"/>
                </a:solidFill>
                <a:latin typeface="+mn-lt"/>
                <a:ea typeface="Times New Roman"/>
                <a:cs typeface="Times New Roman"/>
              </a:rPr>
              <a:t>Bài tập 3:</a:t>
            </a:r>
            <a:r>
              <a:rPr lang="vi-VN" sz="3600" dirty="0">
                <a:solidFill>
                  <a:srgbClr val="00B0F0"/>
                </a:solidFill>
                <a:latin typeface="+mn-lt"/>
                <a:ea typeface="Times New Roman"/>
                <a:cs typeface="Times New Roman"/>
              </a:rPr>
              <a:t> Trên hình bên hãy tính diện tích phần đã tô  màu của hình tròn.</a:t>
            </a:r>
            <a:r>
              <a:rPr lang="vi-VN" sz="3600" dirty="0">
                <a:solidFill>
                  <a:srgbClr val="00B0F0"/>
                </a:solidFill>
                <a:latin typeface="+mn-lt"/>
                <a:ea typeface="Arial"/>
                <a:cs typeface="Times New Roman"/>
              </a:rPr>
              <a:t/>
            </a:r>
            <a:br>
              <a:rPr lang="vi-VN" sz="3600" dirty="0">
                <a:solidFill>
                  <a:srgbClr val="00B0F0"/>
                </a:solidFill>
                <a:latin typeface="+mn-lt"/>
                <a:ea typeface="Arial"/>
                <a:cs typeface="Times New Roman"/>
              </a:rPr>
            </a:br>
            <a:endParaRPr lang="vi-VN" sz="3600" dirty="0">
              <a:solidFill>
                <a:srgbClr val="00B0F0"/>
              </a:solidFill>
              <a:latin typeface="+mn-lt"/>
            </a:endParaRP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675811" y="1608231"/>
            <a:ext cx="3636806" cy="3228259"/>
            <a:chOff x="3030" y="1162"/>
            <a:chExt cx="2214" cy="1946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1" name="Oval 11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" name="AutoShape 12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3" name="Text Box 13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3666" y="1162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B</a:t>
              </a:r>
            </a:p>
          </p:txBody>
        </p:sp>
        <p:sp>
          <p:nvSpPr>
            <p:cNvPr id="7" name="Text Box 18"/>
            <p:cNvSpPr txBox="1">
              <a:spLocks noChangeArrowheads="1"/>
            </p:cNvSpPr>
            <p:nvPr/>
          </p:nvSpPr>
          <p:spPr bwMode="auto">
            <a:xfrm>
              <a:off x="3030" y="2055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A</a:t>
              </a:r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C</a:t>
              </a:r>
            </a:p>
          </p:txBody>
        </p:sp>
        <p:sp>
          <p:nvSpPr>
            <p:cNvPr id="9" name="Oval 20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518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7534"/>
            <a:ext cx="7128792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413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07504" y="-92546"/>
                <a:ext cx="8856984" cy="5236046"/>
              </a:xfr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vi-VN" sz="2200" u="sng" dirty="0">
                    <a:latin typeface="+mn-lt"/>
                    <a:ea typeface="Times New Roman"/>
                    <a:cs typeface="Times New Roman"/>
                  </a:rPr>
                  <a:t>Bài giải: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Bán kính hình tròn là: 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5÷2=2,5(</m:t>
                      </m:r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𝑐𝑚</m:t>
                      </m:r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hình tròn là: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2,5×2,5×3,14=19,625(</m:t>
                      </m:r>
                      <m:sSup>
                        <m:sSupPr>
                          <m:ctrlP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hình tam giác vuông ABC là 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3×4÷2=6</m:t>
                      </m:r>
                      <m:d>
                        <m:dPr>
                          <m:ctrlP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phần hình tròn được tô màu là: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19,625−6=13,625(</m:t>
                      </m:r>
                      <m:sSup>
                        <m:sSupPr>
                          <m:ctrlP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2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u="sng" dirty="0">
                    <a:latin typeface="+mn-lt"/>
                    <a:ea typeface="Times New Roman"/>
                  </a:rPr>
                  <a:t>Đáp số:</a:t>
                </a:r>
                <a:r>
                  <a:rPr lang="vi-VN" sz="2200" dirty="0">
                    <a:latin typeface="+mn-lt"/>
                    <a:ea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vi-VN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13,625(</m:t>
                    </m:r>
                    <m:sSup>
                      <m:sSupPr>
                        <m:ctrlP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𝑐𝑚</m:t>
                        </m:r>
                      </m:e>
                      <m:sup>
                        <m: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vi-VN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endParaRPr lang="vi-VN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07504" y="-92546"/>
                <a:ext cx="8856984" cy="523604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02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55526"/>
            <a:ext cx="7772400" cy="3672407"/>
          </a:xfrm>
        </p:spPr>
        <p:txBody>
          <a:bodyPr>
            <a:noAutofit/>
          </a:bodyPr>
          <a:lstStyle/>
          <a:p>
            <a:pPr algn="just"/>
            <a:r>
              <a:rPr lang="vi-VN" sz="4000" dirty="0" smtClean="0">
                <a:solidFill>
                  <a:srgbClr val="00B050"/>
                </a:solidFill>
              </a:rPr>
              <a:t>-Về </a:t>
            </a:r>
            <a:r>
              <a:rPr lang="vi-VN" sz="4000" dirty="0">
                <a:solidFill>
                  <a:srgbClr val="00B050"/>
                </a:solidFill>
              </a:rPr>
              <a:t>nhà xem lại bài hôm nay</a:t>
            </a:r>
            <a:br>
              <a:rPr lang="vi-VN" sz="4000" dirty="0">
                <a:solidFill>
                  <a:srgbClr val="00B050"/>
                </a:solidFill>
              </a:rPr>
            </a:br>
            <a:r>
              <a:rPr lang="vi-VN" sz="4000" dirty="0">
                <a:solidFill>
                  <a:srgbClr val="00B050"/>
                </a:solidFill>
              </a:rPr>
              <a:t>-Xem lại các công thức tính các hình tam giác, hình tròn, hình bình hành.</a:t>
            </a:r>
            <a:br>
              <a:rPr lang="vi-VN" sz="4000" dirty="0">
                <a:solidFill>
                  <a:srgbClr val="00B050"/>
                </a:solidFill>
              </a:rPr>
            </a:br>
            <a:r>
              <a:rPr lang="vi-VN" sz="4000" dirty="0">
                <a:solidFill>
                  <a:srgbClr val="00B050"/>
                </a:solidFill>
              </a:rPr>
              <a:t>-Xem trước bài cho tiết sau bài: Luyện tập chung trang 128.</a:t>
            </a:r>
          </a:p>
        </p:txBody>
      </p:sp>
    </p:spTree>
    <p:extLst>
      <p:ext uri="{BB962C8B-B14F-4D97-AF65-F5344CB8AC3E}">
        <p14:creationId xmlns:p14="http://schemas.microsoft.com/office/powerpoint/2010/main" val="21352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ext Box 2" descr="006"/>
          <p:cNvSpPr txBox="1">
            <a:spLocks noChangeArrowheads="1"/>
          </p:cNvSpPr>
          <p:nvPr/>
        </p:nvSpPr>
        <p:spPr bwMode="auto">
          <a:xfrm>
            <a:off x="0" y="0"/>
            <a:ext cx="9166579" cy="483209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9933FF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123728" y="3435846"/>
            <a:ext cx="4968552" cy="1707654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dirty="0" smtClean="0"/>
              <a:t>Kết thúc</a:t>
            </a:r>
            <a:endParaRPr lang="vi-VN" sz="6000" dirty="0"/>
          </a:p>
        </p:txBody>
      </p:sp>
    </p:spTree>
    <p:extLst>
      <p:ext uri="{BB962C8B-B14F-4D97-AF65-F5344CB8AC3E}">
        <p14:creationId xmlns:p14="http://schemas.microsoft.com/office/powerpoint/2010/main" val="46795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0"/>
            <a:ext cx="3635896" cy="64807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cũ</a:t>
            </a:r>
            <a:endParaRPr lang="vi-VN" sz="36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3568" y="1653648"/>
            <a:ext cx="820891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vi-V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1520" y="1653648"/>
                <a:ext cx="8640960" cy="2554545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vi-VN" sz="4000" u="sng" dirty="0"/>
                  <a:t>Bài giải</a:t>
                </a:r>
                <a:endParaRPr lang="vi-VN" sz="4000" dirty="0"/>
              </a:p>
              <a:p>
                <a:pPr algn="ctr"/>
                <a:r>
                  <a:rPr lang="vi-VN" sz="4000" dirty="0"/>
                  <a:t>Diện tích hình tam giác ABC là: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5×4÷2=10(</m:t>
                    </m:r>
                    <m:r>
                      <a:rPr lang="vi-VN" sz="4000" i="1">
                        <a:latin typeface="Cambria Math"/>
                      </a:rPr>
                      <m:t>𝑐𝑚</m:t>
                    </m:r>
                  </m:oMath>
                </a14:m>
                <a:r>
                  <a:rPr lang="vi-VN" sz="4000" dirty="0"/>
                  <a:t>)</a:t>
                </a:r>
              </a:p>
              <a:p>
                <a:pPr algn="ctr"/>
                <a:r>
                  <a:rPr lang="vi-VN" sz="4000" dirty="0"/>
                  <a:t>          </a:t>
                </a:r>
                <a:r>
                  <a:rPr lang="vi-VN" sz="4000" u="sng" dirty="0"/>
                  <a:t>Đáp số</a:t>
                </a:r>
                <a:r>
                  <a:rPr lang="vi-VN" sz="4000" dirty="0"/>
                  <a:t>: 10cm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53648"/>
                <a:ext cx="8640960" cy="25545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128480" y="627534"/>
            <a:ext cx="8928992" cy="4150872"/>
            <a:chOff x="181381" y="2213411"/>
            <a:chExt cx="8640960" cy="4727476"/>
          </a:xfrm>
        </p:grpSpPr>
        <p:sp>
          <p:nvSpPr>
            <p:cNvPr id="6" name="Rectangle 5"/>
            <p:cNvSpPr/>
            <p:nvPr/>
          </p:nvSpPr>
          <p:spPr>
            <a:xfrm>
              <a:off x="181381" y="2213411"/>
              <a:ext cx="8640960" cy="472747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vi-VN" sz="2800" u="sng" dirty="0" smtClean="0"/>
                <a:t>Bài </a:t>
              </a:r>
              <a:r>
                <a:rPr lang="vi-VN" sz="2800" u="sng" dirty="0"/>
                <a:t>1:</a:t>
              </a:r>
              <a:r>
                <a:rPr lang="vi-VN" sz="2800" dirty="0"/>
                <a:t> Cho hình tam giác vuông ABC, vuông tại A, có cạnh AB = 5cm, cạnh AC = 4cm. Hãy tính diện tích hình tam giác </a:t>
              </a:r>
              <a:r>
                <a:rPr lang="vi-VN" sz="2800" dirty="0" smtClean="0"/>
                <a:t>ABC     </a:t>
              </a:r>
            </a:p>
            <a:p>
              <a:pPr algn="just"/>
              <a:r>
                <a:rPr lang="vi-VN" sz="2800" dirty="0" smtClean="0"/>
                <a:t>                        </a:t>
              </a:r>
              <a:r>
                <a:rPr lang="vi-VN" sz="2800" dirty="0" smtClean="0">
                  <a:solidFill>
                    <a:srgbClr val="FF0000"/>
                  </a:solidFill>
                </a:rPr>
                <a:t>B</a:t>
              </a:r>
            </a:p>
            <a:p>
              <a:pPr algn="just"/>
              <a:endParaRPr lang="vi-VN" sz="2800" dirty="0" smtClean="0"/>
            </a:p>
            <a:p>
              <a:pPr algn="just"/>
              <a:endParaRPr lang="vi-VN" sz="2800" dirty="0"/>
            </a:p>
            <a:p>
              <a:pPr algn="just"/>
              <a:endParaRPr lang="vi-VN" sz="2800" dirty="0" smtClean="0"/>
            </a:p>
            <a:p>
              <a:pPr algn="just"/>
              <a:endParaRPr lang="vi-VN" sz="2800" dirty="0"/>
            </a:p>
            <a:p>
              <a:pPr algn="just"/>
              <a:r>
                <a:rPr lang="vi-VN" sz="2800" dirty="0" smtClean="0"/>
                <a:t>                        </a:t>
              </a:r>
              <a:r>
                <a:rPr lang="vi-VN" sz="2800" dirty="0" smtClean="0">
                  <a:solidFill>
                    <a:srgbClr val="FF0000"/>
                  </a:solidFill>
                </a:rPr>
                <a:t>A                          C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987824" y="3764713"/>
              <a:ext cx="0" cy="26886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987824" y="3764713"/>
              <a:ext cx="2304256" cy="26978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2987824" y="6453336"/>
              <a:ext cx="2304256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2913947" y="4276187"/>
            <a:ext cx="360040" cy="2994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42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5" grpId="0" animBg="1"/>
      <p:bldP spid="2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49508" y="1931953"/>
                <a:ext cx="8849066" cy="230832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vi-VN" sz="3600" u="sng" dirty="0"/>
                  <a:t>Bài giải</a:t>
                </a:r>
                <a:endParaRPr lang="vi-VN" sz="3600" dirty="0"/>
              </a:p>
              <a:p>
                <a:pPr algn="ctr"/>
                <a:r>
                  <a:rPr lang="vi-VN" sz="3600" dirty="0"/>
                  <a:t>Tỉ số phần trăm của 3 và 4 là: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i="1">
                          <a:latin typeface="Cambria Math"/>
                        </a:rPr>
                        <m:t>5÷6=0,75=75%</m:t>
                      </m:r>
                    </m:oMath>
                  </m:oMathPara>
                </a14:m>
                <a:endParaRPr lang="vi-VN" sz="3600" dirty="0"/>
              </a:p>
              <a:p>
                <a:pPr algn="ctr"/>
                <a:r>
                  <a:rPr lang="vi-VN" sz="3600" u="sng" dirty="0"/>
                  <a:t>Đáp số: </a:t>
                </a:r>
                <a:r>
                  <a:rPr lang="vi-VN" sz="3600" dirty="0"/>
                  <a:t>75%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08" y="1931953"/>
                <a:ext cx="8849066" cy="23083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83594" y="2449143"/>
            <a:ext cx="881498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vi-VN" sz="3600" u="sng" dirty="0"/>
              <a:t>Bài 2:</a:t>
            </a:r>
            <a:r>
              <a:rPr lang="vi-VN" sz="3600" dirty="0"/>
              <a:t> Tìm tỉ số phần trăm của 3 và 4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9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1516" y="1131590"/>
            <a:ext cx="8504495" cy="314641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vi-VN" sz="3600" dirty="0">
              <a:solidFill>
                <a:srgbClr val="7030A0"/>
              </a:solidFill>
              <a:ea typeface="Arial"/>
              <a:cs typeface="Times New Roman"/>
            </a:endParaRPr>
          </a:p>
          <a:p>
            <a:r>
              <a:rPr lang="vi-VN" sz="3600" u="sng" dirty="0">
                <a:solidFill>
                  <a:srgbClr val="7030A0"/>
                </a:solidFill>
              </a:rPr>
              <a:t>Bài tập 1</a:t>
            </a:r>
            <a:r>
              <a:rPr lang="vi-VN" sz="3600" dirty="0">
                <a:solidFill>
                  <a:srgbClr val="7030A0"/>
                </a:solidFill>
              </a:rPr>
              <a:t>: Cho hình thang vuông  ABCD (xem hình vẽ) có AB = 4cm, DC = 5cm, AD = 3cm. Nối D với B được hai hình tam giác ABD và BDC.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9552" y="1005577"/>
            <a:ext cx="7988424" cy="675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vi-VN" sz="3600" dirty="0" smtClean="0">
              <a:solidFill>
                <a:schemeClr val="tx1"/>
              </a:solidFill>
            </a:endParaRPr>
          </a:p>
          <a:p>
            <a:endParaRPr lang="vi-VN" sz="3600" dirty="0" smtClean="0">
              <a:solidFill>
                <a:schemeClr val="tx1"/>
              </a:solidFill>
            </a:endParaRPr>
          </a:p>
          <a:p>
            <a:r>
              <a:rPr lang="vi-VN" sz="3600" dirty="0" smtClean="0">
                <a:solidFill>
                  <a:schemeClr val="tx1"/>
                </a:solidFill>
              </a:rPr>
              <a:t>  </a:t>
            </a:r>
            <a:endParaRPr lang="vi-VN" sz="3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3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/>
          <p:cNvSpPr>
            <a:spLocks noGrp="1"/>
          </p:cNvSpPr>
          <p:nvPr>
            <p:ph type="body" idx="1"/>
          </p:nvPr>
        </p:nvSpPr>
        <p:spPr>
          <a:xfrm>
            <a:off x="179512" y="123478"/>
            <a:ext cx="8712968" cy="482453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7030A0"/>
                </a:solidFill>
                <a:ea typeface="Arial"/>
                <a:cs typeface="Times New Roman"/>
              </a:rPr>
              <a:t>a) Tính diện tích mỗi hình tam giác.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7030A0"/>
                </a:solidFill>
                <a:ea typeface="Arial"/>
                <a:cs typeface="Times New Roman"/>
              </a:rPr>
              <a:t>b) Tính tỉ số phần trăm của diện tích hình tam giác ABD và diện tích hình tam giác BDC.</a:t>
            </a:r>
          </a:p>
          <a:p>
            <a:pPr algn="just"/>
            <a:endParaRPr lang="vi-VN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48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995306" y="52326"/>
            <a:ext cx="3944847" cy="3013087"/>
            <a:chOff x="1950695" y="-303054"/>
            <a:chExt cx="4911824" cy="3740125"/>
          </a:xfrm>
        </p:grpSpPr>
        <p:grpSp>
          <p:nvGrpSpPr>
            <p:cNvPr id="4" name="Group 3"/>
            <p:cNvGrpSpPr/>
            <p:nvPr/>
          </p:nvGrpSpPr>
          <p:grpSpPr>
            <a:xfrm>
              <a:off x="2486504" y="380670"/>
              <a:ext cx="3888432" cy="2448272"/>
              <a:chOff x="2555776" y="764704"/>
              <a:chExt cx="3312368" cy="2088232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4211962" y="764704"/>
                <a:ext cx="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2555776" y="908720"/>
                <a:ext cx="2376264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 flipV="1">
                <a:off x="4932040" y="908720"/>
                <a:ext cx="901855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55776" y="2852936"/>
                <a:ext cx="3312368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V="1">
                <a:off x="2575992" y="908720"/>
                <a:ext cx="0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2575992" y="908720"/>
                <a:ext cx="2356048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1982447" y="2493223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D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34730" y="2441477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C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50695" y="-285347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77591" y="-303054"/>
              <a:ext cx="527789" cy="943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B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995644" y="154392"/>
            <a:ext cx="113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00B050"/>
                </a:solidFill>
              </a:rPr>
              <a:t>4cm</a:t>
            </a:r>
            <a:endParaRPr lang="vi-VN" sz="3200" dirty="0">
              <a:solidFill>
                <a:srgbClr val="00B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73787" y="1307983"/>
            <a:ext cx="121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00B050"/>
                </a:solidFill>
              </a:rPr>
              <a:t>3</a:t>
            </a:r>
            <a:r>
              <a:rPr lang="vi-VN" sz="3200" dirty="0" smtClean="0">
                <a:solidFill>
                  <a:srgbClr val="00B050"/>
                </a:solidFill>
              </a:rPr>
              <a:t>cm</a:t>
            </a:r>
            <a:endParaRPr lang="vi-VN" sz="3200" dirty="0">
              <a:solidFill>
                <a:srgbClr val="00B050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914751" y="1340362"/>
            <a:ext cx="4040860" cy="2865326"/>
            <a:chOff x="3734932" y="3120253"/>
            <a:chExt cx="5043810" cy="3820436"/>
          </a:xfrm>
        </p:grpSpPr>
        <p:grpSp>
          <p:nvGrpSpPr>
            <p:cNvPr id="34" name="Group 33"/>
            <p:cNvGrpSpPr/>
            <p:nvPr/>
          </p:nvGrpSpPr>
          <p:grpSpPr>
            <a:xfrm>
              <a:off x="3734932" y="3120253"/>
              <a:ext cx="5043810" cy="3633237"/>
              <a:chOff x="3862832" y="3413179"/>
              <a:chExt cx="5043810" cy="3633237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4451713" y="4177084"/>
                <a:ext cx="3888432" cy="2279426"/>
                <a:chOff x="4389488" y="4070975"/>
                <a:chExt cx="3888432" cy="2279426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7179015" y="4070975"/>
                  <a:ext cx="1058699" cy="2279426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4389488" y="6350401"/>
                  <a:ext cx="3888432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4413220" y="4070975"/>
                  <a:ext cx="2765795" cy="2279426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TextBox 30"/>
              <p:cNvSpPr txBox="1"/>
              <p:nvPr/>
            </p:nvSpPr>
            <p:spPr>
              <a:xfrm>
                <a:off x="6977345" y="3413179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B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862832" y="6102568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D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8378853" y="5965417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C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948800" y="6160989"/>
              <a:ext cx="1368152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dirty="0" smtClean="0">
                  <a:solidFill>
                    <a:srgbClr val="00B050"/>
                  </a:solidFill>
                </a:rPr>
                <a:t>5cm</a:t>
              </a:r>
              <a:endParaRPr lang="vi-VN" sz="3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023572" y="248063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00B050"/>
                </a:solidFill>
              </a:rPr>
              <a:t>5cm</a:t>
            </a:r>
            <a:endParaRPr lang="vi-VN" sz="3200" dirty="0">
              <a:solidFill>
                <a:srgbClr val="00B05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53872" y="739167"/>
            <a:ext cx="289155" cy="239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9" name="Rectangle 48"/>
          <p:cNvSpPr/>
          <p:nvPr/>
        </p:nvSpPr>
        <p:spPr>
          <a:xfrm>
            <a:off x="2474339" y="2308594"/>
            <a:ext cx="289155" cy="239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50" name="Group 49"/>
          <p:cNvGrpSpPr/>
          <p:nvPr/>
        </p:nvGrpSpPr>
        <p:grpSpPr>
          <a:xfrm>
            <a:off x="425912" y="1914358"/>
            <a:ext cx="3629164" cy="2887522"/>
            <a:chOff x="892258" y="-27874"/>
            <a:chExt cx="3629164" cy="2887522"/>
          </a:xfrm>
        </p:grpSpPr>
        <p:grpSp>
          <p:nvGrpSpPr>
            <p:cNvPr id="51" name="Group 50"/>
            <p:cNvGrpSpPr/>
            <p:nvPr/>
          </p:nvGrpSpPr>
          <p:grpSpPr>
            <a:xfrm>
              <a:off x="892258" y="-27874"/>
              <a:ext cx="3629164" cy="2887522"/>
              <a:chOff x="-1087511" y="3132372"/>
              <a:chExt cx="4488358" cy="3850030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-491301" y="3132372"/>
                <a:ext cx="3892148" cy="3850030"/>
                <a:chOff x="253013" y="3196386"/>
                <a:chExt cx="3892148" cy="3850030"/>
              </a:xfrm>
            </p:grpSpPr>
            <p:sp>
              <p:nvSpPr>
                <p:cNvPr id="56" name="TextBox 55"/>
                <p:cNvSpPr txBox="1"/>
                <p:nvPr/>
              </p:nvSpPr>
              <p:spPr>
                <a:xfrm>
                  <a:off x="604773" y="3196386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>
                      <a:solidFill>
                        <a:schemeClr val="tx2"/>
                      </a:solidFill>
                    </a:rPr>
                    <a:t>A</a:t>
                  </a: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3617372" y="3364750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 smtClean="0">
                      <a:solidFill>
                        <a:schemeClr val="tx2"/>
                      </a:solidFill>
                    </a:rPr>
                    <a:t>B</a:t>
                  </a:r>
                  <a:endParaRPr lang="vi-VN" sz="4000" dirty="0">
                    <a:solidFill>
                      <a:schemeClr val="tx2"/>
                    </a:solidFill>
                  </a:endParaRPr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856801" y="4177084"/>
                  <a:ext cx="2789527" cy="2279961"/>
                  <a:chOff x="1650323" y="4228937"/>
                  <a:chExt cx="2789527" cy="2279961"/>
                </a:xfrm>
              </p:grpSpPr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1650323" y="4228937"/>
                    <a:ext cx="2789527" cy="0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 flipV="1">
                    <a:off x="1662190" y="4229472"/>
                    <a:ext cx="0" cy="2279426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 flipV="1">
                    <a:off x="1662190" y="4229472"/>
                    <a:ext cx="2765795" cy="2279426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9" name="TextBox 58"/>
                <p:cNvSpPr txBox="1"/>
                <p:nvPr/>
              </p:nvSpPr>
              <p:spPr>
                <a:xfrm>
                  <a:off x="253013" y="6102568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 smtClean="0">
                      <a:solidFill>
                        <a:schemeClr val="tx2"/>
                      </a:solidFill>
                    </a:rPr>
                    <a:t>D</a:t>
                  </a:r>
                  <a:endParaRPr lang="vi-VN" sz="4000" dirty="0">
                    <a:solidFill>
                      <a:schemeClr val="tx2"/>
                    </a:solidFill>
                  </a:endParaRPr>
                </a:p>
              </p:txBody>
            </p:sp>
          </p:grpSp>
          <p:sp>
            <p:nvSpPr>
              <p:cNvPr id="54" name="TextBox 53"/>
              <p:cNvSpPr txBox="1"/>
              <p:nvPr/>
            </p:nvSpPr>
            <p:spPr>
              <a:xfrm>
                <a:off x="-1087511" y="4667570"/>
                <a:ext cx="1211865" cy="779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>
                    <a:solidFill>
                      <a:srgbClr val="00B050"/>
                    </a:solidFill>
                  </a:rPr>
                  <a:t>3</a:t>
                </a:r>
                <a:r>
                  <a:rPr lang="vi-VN" sz="3200" dirty="0" smtClean="0">
                    <a:solidFill>
                      <a:srgbClr val="00B050"/>
                    </a:solidFill>
                  </a:rPr>
                  <a:t>cm</a:t>
                </a:r>
                <a:endParaRPr lang="vi-VN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67535" y="3516268"/>
                <a:ext cx="1756385" cy="779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solidFill>
                      <a:srgbClr val="00B050"/>
                    </a:solidFill>
                  </a:rPr>
                  <a:t>4cm</a:t>
                </a:r>
                <a:endParaRPr lang="vi-VN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1862544" y="708050"/>
              <a:ext cx="289155" cy="239285"/>
            </a:xfrm>
            <a:prstGeom prst="rect">
              <a:avLst/>
            </a:prstGeom>
            <a:no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21085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7" grpId="0"/>
      <p:bldP spid="37" grpId="1"/>
      <p:bldP spid="41" grpId="0"/>
      <p:bldP spid="41" grpId="1"/>
      <p:bldP spid="47" grpId="0" animBg="1"/>
      <p:bldP spid="47" grpId="1" animBg="1"/>
      <p:bldP spid="49" grpId="0" animBg="1"/>
      <p:bldP spid="4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55526"/>
            <a:ext cx="6768752" cy="4248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6566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79512" y="51470"/>
                <a:ext cx="8784976" cy="4968551"/>
              </a:xfrm>
            </p:spPr>
            <p:txBody>
              <a:bodyPr>
                <a:noAutofit/>
              </a:bodyPr>
              <a:lstStyle/>
              <a:p>
                <a:r>
                  <a:rPr lang="vi-VN" sz="2800" dirty="0" smtClean="0">
                    <a:solidFill>
                      <a:srgbClr val="00B050"/>
                    </a:solidFill>
                  </a:rPr>
                  <a:t> </a:t>
                </a:r>
                <a:r>
                  <a:rPr lang="vi-VN" sz="2800" u="sng" dirty="0">
                    <a:solidFill>
                      <a:srgbClr val="00B050"/>
                    </a:solidFill>
                  </a:rPr>
                  <a:t>Bài giải:</a:t>
                </a:r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a)Diện tích hình tam giác ABD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4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 ×3÷2=6(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Diện tích hình tam giác BDC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5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 ×3÷2=7,5(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b)Tỉ số phần trăm của diện tích hình tam giác ABD và diện tích hình tam giác BDC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6÷7,5=0,8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0,8×100=80%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</a:t>
                </a:r>
                <a:r>
                  <a:rPr lang="vi-VN" sz="2800" dirty="0" smtClean="0">
                    <a:solidFill>
                      <a:srgbClr val="00B050"/>
                    </a:solidFill>
                  </a:rPr>
                  <a:t>                                             </a:t>
                </a:r>
                <a:r>
                  <a:rPr lang="vi-VN" sz="2800" u="sng" dirty="0">
                    <a:solidFill>
                      <a:srgbClr val="00B050"/>
                    </a:solidFill>
                  </a:rPr>
                  <a:t>Đáp số</a:t>
                </a:r>
                <a:r>
                  <a:rPr lang="vi-VN" sz="2800" dirty="0">
                    <a:solidFill>
                      <a:srgbClr val="00B050"/>
                    </a:solidFill>
                  </a:rPr>
                  <a:t>: a)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,7,5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</a:t>
                </a:r>
                <a:r>
                  <a:rPr lang="vi-VN" sz="2800" dirty="0" smtClean="0">
                    <a:solidFill>
                      <a:srgbClr val="00B050"/>
                    </a:solidFill>
                  </a:rPr>
                  <a:t>                                            b</a:t>
                </a:r>
                <a:r>
                  <a:rPr lang="vi-VN" sz="2800" dirty="0">
                    <a:solidFill>
                      <a:srgbClr val="00B050"/>
                    </a:solidFill>
                  </a:rPr>
                  <a:t>) 80%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79512" y="51470"/>
                <a:ext cx="8784976" cy="4968551"/>
              </a:xfrm>
              <a:blipFill rotWithShape="1">
                <a:blip r:embed="rId3"/>
                <a:stretch>
                  <a:fillRect l="-208" r="-1318" b="-19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34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23478"/>
            <a:ext cx="8640960" cy="2304256"/>
          </a:xfrm>
        </p:spPr>
        <p:txBody>
          <a:bodyPr>
            <a:noAutofit/>
          </a:bodyPr>
          <a:lstStyle/>
          <a:p>
            <a:r>
              <a:rPr lang="vi-VN" sz="3600" u="sng" dirty="0">
                <a:solidFill>
                  <a:srgbClr val="0070C0"/>
                </a:solidFill>
              </a:rPr>
              <a:t>Bài tập 2:</a:t>
            </a:r>
            <a:r>
              <a:rPr lang="vi-VN" sz="3600" dirty="0">
                <a:solidFill>
                  <a:srgbClr val="0070C0"/>
                </a:solidFill>
              </a:rPr>
              <a:t> Cho hình </a:t>
            </a:r>
            <a:r>
              <a:rPr lang="vi-VN" sz="3600" dirty="0" smtClean="0">
                <a:solidFill>
                  <a:srgbClr val="0070C0"/>
                </a:solidFill>
              </a:rPr>
              <a:t>bình hành </a:t>
            </a:r>
            <a:r>
              <a:rPr lang="vi-VN" sz="3600" dirty="0">
                <a:solidFill>
                  <a:srgbClr val="0070C0"/>
                </a:solidFill>
              </a:rPr>
              <a:t>MNPQ có MN = 12cm, chiều cao KH = 6cm. So sánh diện tích tam giác KQP với tổng diện tích của hình tam giác MKQ và hình tam giác KNP.</a:t>
            </a:r>
            <a:br>
              <a:rPr lang="vi-VN" sz="3600" dirty="0">
                <a:solidFill>
                  <a:srgbClr val="0070C0"/>
                </a:solidFill>
              </a:rPr>
            </a:br>
            <a:endParaRPr lang="vi-VN" sz="3600" dirty="0">
              <a:solidFill>
                <a:srgbClr val="0070C0"/>
              </a:solidFill>
            </a:endParaRP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2526822" y="2566685"/>
            <a:ext cx="4335464" cy="2512302"/>
            <a:chOff x="350" y="2035"/>
            <a:chExt cx="2731" cy="1477"/>
          </a:xfrm>
        </p:grpSpPr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350" y="2035"/>
              <a:ext cx="2731" cy="1477"/>
              <a:chOff x="350" y="2035"/>
              <a:chExt cx="2731" cy="1477"/>
            </a:xfrm>
          </p:grpSpPr>
          <p:sp>
            <p:nvSpPr>
              <p:cNvPr id="17" name="AutoShape 57"/>
              <p:cNvSpPr>
                <a:spLocks noChangeArrowheads="1"/>
              </p:cNvSpPr>
              <p:nvPr/>
            </p:nvSpPr>
            <p:spPr bwMode="auto">
              <a:xfrm>
                <a:off x="536" y="2343"/>
                <a:ext cx="2245" cy="825"/>
              </a:xfrm>
              <a:prstGeom prst="parallelogram">
                <a:avLst>
                  <a:gd name="adj" fmla="val 45779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" name="Text Box 58"/>
              <p:cNvSpPr txBox="1">
                <a:spLocks noChangeArrowheads="1"/>
              </p:cNvSpPr>
              <p:nvPr/>
            </p:nvSpPr>
            <p:spPr bwMode="auto">
              <a:xfrm>
                <a:off x="748" y="2072"/>
                <a:ext cx="299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 dirty="0">
                    <a:latin typeface=".VnTimeH" pitchFamily="34" charset="0"/>
                  </a:rPr>
                  <a:t>M</a:t>
                </a:r>
              </a:p>
            </p:txBody>
          </p:sp>
          <p:sp>
            <p:nvSpPr>
              <p:cNvPr id="19" name="Text Box 59"/>
              <p:cNvSpPr txBox="1">
                <a:spLocks noChangeArrowheads="1"/>
              </p:cNvSpPr>
              <p:nvPr/>
            </p:nvSpPr>
            <p:spPr bwMode="auto">
              <a:xfrm>
                <a:off x="2801" y="2035"/>
                <a:ext cx="280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N</a:t>
                </a:r>
              </a:p>
            </p:txBody>
          </p:sp>
          <p:sp>
            <p:nvSpPr>
              <p:cNvPr id="20" name="Text Box 60"/>
              <p:cNvSpPr txBox="1">
                <a:spLocks noChangeArrowheads="1"/>
              </p:cNvSpPr>
              <p:nvPr/>
            </p:nvSpPr>
            <p:spPr bwMode="auto">
              <a:xfrm>
                <a:off x="2280" y="3204"/>
                <a:ext cx="267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Arial" pitchFamily="34" charset="0"/>
                    <a:cs typeface="Arial" pitchFamily="34" charset="0"/>
                  </a:rPr>
                  <a:t>P</a:t>
                </a:r>
              </a:p>
            </p:txBody>
          </p:sp>
          <p:sp>
            <p:nvSpPr>
              <p:cNvPr id="21" name="Text Box 61"/>
              <p:cNvSpPr txBox="1">
                <a:spLocks noChangeArrowheads="1"/>
              </p:cNvSpPr>
              <p:nvPr/>
            </p:nvSpPr>
            <p:spPr bwMode="auto">
              <a:xfrm>
                <a:off x="350" y="3170"/>
                <a:ext cx="292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Q</a:t>
                </a:r>
              </a:p>
            </p:txBody>
          </p:sp>
          <p:sp>
            <p:nvSpPr>
              <p:cNvPr id="22" name="Text Box 62"/>
              <p:cNvSpPr txBox="1">
                <a:spLocks noChangeArrowheads="1"/>
              </p:cNvSpPr>
              <p:nvPr/>
            </p:nvSpPr>
            <p:spPr bwMode="auto">
              <a:xfrm>
                <a:off x="1572" y="2112"/>
                <a:ext cx="257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K</a:t>
                </a:r>
              </a:p>
            </p:txBody>
          </p:sp>
          <p:sp>
            <p:nvSpPr>
              <p:cNvPr id="23" name="Text Box 63"/>
              <p:cNvSpPr txBox="1">
                <a:spLocks noChangeArrowheads="1"/>
              </p:cNvSpPr>
              <p:nvPr/>
            </p:nvSpPr>
            <p:spPr bwMode="auto">
              <a:xfrm>
                <a:off x="1560" y="3192"/>
                <a:ext cx="280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Arial" pitchFamily="34" charset="0"/>
                    <a:cs typeface="Arial" pitchFamily="34" charset="0"/>
                  </a:rPr>
                  <a:t>H</a:t>
                </a:r>
              </a:p>
            </p:txBody>
          </p:sp>
        </p:grpSp>
        <p:sp>
          <p:nvSpPr>
            <p:cNvPr id="13" name="Line 64"/>
            <p:cNvSpPr>
              <a:spLocks noChangeShapeType="1"/>
            </p:cNvSpPr>
            <p:nvPr/>
          </p:nvSpPr>
          <p:spPr bwMode="auto">
            <a:xfrm flipH="1">
              <a:off x="536" y="2343"/>
              <a:ext cx="1166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" name="Line 65"/>
            <p:cNvSpPr>
              <a:spLocks noChangeShapeType="1"/>
            </p:cNvSpPr>
            <p:nvPr/>
          </p:nvSpPr>
          <p:spPr bwMode="auto">
            <a:xfrm>
              <a:off x="1702" y="2343"/>
              <a:ext cx="684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5" name="Line 66"/>
            <p:cNvSpPr>
              <a:spLocks noChangeShapeType="1"/>
            </p:cNvSpPr>
            <p:nvPr/>
          </p:nvSpPr>
          <p:spPr bwMode="auto">
            <a:xfrm flipH="1">
              <a:off x="1690" y="2343"/>
              <a:ext cx="12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6" name="Freeform 67"/>
            <p:cNvSpPr>
              <a:spLocks/>
            </p:cNvSpPr>
            <p:nvPr/>
          </p:nvSpPr>
          <p:spPr bwMode="auto">
            <a:xfrm>
              <a:off x="1692" y="3060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3633336" y="3792218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6 cm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4474711" y="2395927"/>
            <a:ext cx="12842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cm</a:t>
            </a:r>
          </a:p>
        </p:txBody>
      </p:sp>
      <p:sp>
        <p:nvSpPr>
          <p:cNvPr id="25" name="AutoShape 82"/>
          <p:cNvSpPr>
            <a:spLocks/>
          </p:cNvSpPr>
          <p:nvPr/>
        </p:nvSpPr>
        <p:spPr bwMode="auto">
          <a:xfrm rot="16200000">
            <a:off x="4812834" y="1514969"/>
            <a:ext cx="254653" cy="2896563"/>
          </a:xfrm>
          <a:prstGeom prst="rightBrace">
            <a:avLst>
              <a:gd name="adj1" fmla="val 128788"/>
              <a:gd name="adj2" fmla="val 50000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7" name="AutoShape 85"/>
          <p:cNvSpPr>
            <a:spLocks/>
          </p:cNvSpPr>
          <p:nvPr/>
        </p:nvSpPr>
        <p:spPr bwMode="auto">
          <a:xfrm>
            <a:off x="4336571" y="3138477"/>
            <a:ext cx="320676" cy="1334972"/>
          </a:xfrm>
          <a:prstGeom prst="leftBrace">
            <a:avLst>
              <a:gd name="adj1" fmla="val 30137"/>
              <a:gd name="adj2" fmla="val 50000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34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24" grpId="0"/>
      <p:bldP spid="25" grpId="0" animBg="1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hào mừng đến với tiết toán của lớp 5&amp;quot;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 - &amp;quot; Bài giải: a)Diện tích hình tam giác ABD là:    4 ×3÷2=6( 𝑐𝑚 2 )     Diện tích hình tam giác BDC là:     5 ×3÷2=7&quot;/&gt;&lt;property id=&quot;20307&quot; value=&quot;264&quot;/&gt;&lt;/object&gt;&lt;object type=&quot;3&quot; unique_id=&quot;10011&quot;&gt;&lt;property id=&quot;20148&quot; value=&quot;5&quot;/&gt;&lt;property id=&quot;20300&quot; value=&quot;Slide 9 - &amp;quot;Bài tập 2: Cho hình bình hành MNPQ có MN = 12cm, chiều cao KH = 6cm. So sánh diện tích tam giác KQP với tổng diện t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 - &amp;quot; Bài giải: Diện tích hình bình hành MNPQ là: 12×6=72( 𝑐𝑚 2 ) Diện tích hình tam giác KQP là: 12×6÷2=36  𝑐𝑚 2  &quot;/&gt;&lt;property id=&quot;20307&quot; value=&quot;267&quot;/&gt;&lt;/object&gt;&lt;object type=&quot;3&quot; unique_id=&quot;10014&quot;&gt;&lt;property id=&quot;20148&quot; value=&quot;5&quot;/&gt;&lt;property id=&quot;20300&quot; value=&quot;Slide 12 - &amp;quot;Bài tập 3: Trên hình bên hãy tính diện tích phần đã tô  màu của hình tròn. &amp;quot;&quot;/&gt;&lt;property id=&quot;20307&quot; value=&quot;268&quot;/&gt;&lt;/object&gt;&lt;object type=&quot;3&quot; unique_id=&quot;10015&quot;&gt;&lt;property id=&quot;20148&quot; value=&quot;5&quot;/&gt;&lt;property id=&quot;20300&quot; value=&quot;Slide 13&quot;/&gt;&lt;property id=&quot;20307&quot; value=&quot;270&quot;/&gt;&lt;/object&gt;&lt;object type=&quot;3&quot; unique_id=&quot;10016&quot;&gt;&lt;property id=&quot;20148&quot; value=&quot;5&quot;/&gt;&lt;property id=&quot;20300&quot; value=&quot;Slide 14 - &amp;quot;Bài giải: Bán kính hình tròn là:  5÷2=2,5(𝑐𝑚) Diện tích hình tròn là: 2,5×2,5×3,14=19,625( 𝑐𝑚 2 ) Diện tích hì&quot;/&gt;&lt;property id=&quot;20307&quot; value=&quot;271&quot;/&gt;&lt;/object&gt;&lt;object type=&quot;3&quot; unique_id=&quot;10017&quot;&gt;&lt;property id=&quot;20148&quot; value=&quot;5&quot;/&gt;&lt;property id=&quot;20300&quot; value=&quot;Slide 15 - &amp;quot;-Về nhà xem lại bài hôm nay -Xem lại các công thức tính các hình tam giác, hình tròn, hình bình hành. -Xem trước b&quot;/&gt;&lt;property id=&quot;20307&quot; value=&quot;272&quot;/&gt;&lt;/object&gt;&lt;object type=&quot;3&quot; unique_id=&quot;10018&quot;&gt;&lt;property id=&quot;20148&quot; value=&quot;5&quot;/&gt;&lt;property id=&quot;20300&quot; value=&quot;Slide 16&quot;/&gt;&lt;property id=&quot;20307&quot; value=&quot;269&quot;/&gt;&lt;/object&gt;&lt;/object&gt;&lt;object type=&quot;8&quot; unique_id=&quot;1003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286</Words>
  <Application>Microsoft Office PowerPoint</Application>
  <PresentationFormat>On-screen Show (16:9)</PresentationFormat>
  <Paragraphs>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Chào mừng đến với tiết toán của lớp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Bài giải: a)Diện tích hình tam giác ABD là:    4 ×3÷2=6(〖cm〗^2)     Diện tích hình tam giác BDC là:     5 ×3÷2=7,5(〖cm〗^2) b)Tỉ số phần trăm của diện tích hình tam giác ABD và diện tích hình tam giác BDC là:       6÷7,5=0,8       0,8×100=80%                                               Đáp số: a) 6〖cm〗^2,7,5〖cm〗^2                                              b) 80%</vt:lpstr>
      <vt:lpstr>Bài tập 2: Cho hình bình hành MNPQ có MN = 12cm, chiều cao KH = 6cm. So sánh diện tích tam giác KQP với tổng diện tích của hình tam giác MKQ và hình tam giác KNP. </vt:lpstr>
      <vt:lpstr>PowerPoint Presentation</vt:lpstr>
      <vt:lpstr> Bài giải: Diện tích hình bình hành MNPQ là: 12×6=72(〖cm〗^2) Diện tích hình tam giác KQP là: 12×6÷2=36(〖cm〗^2 ) Tổng diện tích của hình tam giác MKQ và hình tam giác KNP là: 72-36=36(〖cm〗^2) Vậy diện tích hình tam giác KQP bằng tổng diện tích của hình tam giác MKQ và hình tam giác KNP. </vt:lpstr>
      <vt:lpstr>Bài tập 3: Trên hình bên hãy tính diện tích phần đã tô  màu của hình tròn. </vt:lpstr>
      <vt:lpstr>PowerPoint Presentation</vt:lpstr>
      <vt:lpstr>Bài giải: Bán kính hình tròn là:  5÷2=2,5(cm) Diện tích hình tròn là: 2,5×2,5×3,14=19,625(〖cm〗^2) Diện tích hình tam giác vuông ABC là : 3×4÷2=6(〖cm〗^2 ) Diện tích phần hình tròn được tô màu là: 19,625-6=13,625(〖cm〗^2) Đáp số: 13,625(〖cm〗^2)</vt:lpstr>
      <vt:lpstr>-Về nhà xem lại bài hôm nay -Xem lại các công thức tính các hình tam giác, hình tròn, hình bình hành. -Xem trước bài cho tiết sau bài: Luyện tập chung trang 128.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đến với tiết toán của lớp 5A</dc:title>
  <dc:creator>THA</dc:creator>
  <cp:lastModifiedBy>MTC</cp:lastModifiedBy>
  <cp:revision>34</cp:revision>
  <dcterms:created xsi:type="dcterms:W3CDTF">2019-02-25T23:05:01Z</dcterms:created>
  <dcterms:modified xsi:type="dcterms:W3CDTF">2021-03-02T07:53:54Z</dcterms:modified>
</cp:coreProperties>
</file>