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304" r:id="rId2"/>
    <p:sldId id="302" r:id="rId3"/>
    <p:sldId id="4685" r:id="rId4"/>
    <p:sldId id="4691" r:id="rId5"/>
    <p:sldId id="4692" r:id="rId6"/>
    <p:sldId id="257" r:id="rId7"/>
    <p:sldId id="258" r:id="rId8"/>
    <p:sldId id="260" r:id="rId9"/>
    <p:sldId id="4686" r:id="rId10"/>
    <p:sldId id="265" r:id="rId11"/>
    <p:sldId id="4693" r:id="rId12"/>
    <p:sldId id="4694" r:id="rId13"/>
    <p:sldId id="4682" r:id="rId14"/>
    <p:sldId id="4696" r:id="rId15"/>
    <p:sldId id="4695" r:id="rId16"/>
    <p:sldId id="4678" r:id="rId17"/>
    <p:sldId id="271" r:id="rId18"/>
    <p:sldId id="4690" r:id="rId19"/>
    <p:sldId id="4697" r:id="rId20"/>
    <p:sldId id="4698" r:id="rId21"/>
    <p:sldId id="4699" r:id="rId22"/>
    <p:sldId id="4700" r:id="rId23"/>
  </p:sldIdLst>
  <p:sldSz cx="12192000" cy="6858000"/>
  <p:notesSz cx="6858000" cy="9144000"/>
  <p:embeddedFontLst>
    <p:embeddedFont>
      <p:font typeface="等线" panose="02010600030101010101" pitchFamily="2" charset="-122"/>
      <p:regular r:id="rId25"/>
      <p:bold r:id="rId26"/>
    </p:embeddedFont>
    <p:embeddedFont>
      <p:font typeface="字魂36号-正文宋楷" panose="02000000000000000000" charset="-122"/>
      <p:regular r:id="rId27"/>
    </p:embeddedFont>
    <p:embeddedFont>
      <p:font typeface="UTM Davida" panose="02040603050506020204" pitchFamily="18" charset="0"/>
      <p:regular r:id="rId28"/>
    </p:embeddedFont>
    <p:embeddedFont>
      <p:font typeface="UTM Edwardian" panose="02040603050506020204" pitchFamily="18" charset="0"/>
      <p:regular r:id="rId29"/>
      <p:bold r:id="rId30"/>
    </p:embeddedFont>
    <p:embeddedFont>
      <p:font typeface="UTM French Vanilla" panose="02040603050506020204" pitchFamily="18" charset="0"/>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C89"/>
    <a:srgbClr val="EF4A6A"/>
    <a:srgbClr val="F79A9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23" autoAdjust="0"/>
    <p:restoredTop sz="94660"/>
  </p:normalViewPr>
  <p:slideViewPr>
    <p:cSldViewPr>
      <p:cViewPr varScale="1">
        <p:scale>
          <a:sx n="60" d="100"/>
          <a:sy n="60" d="100"/>
        </p:scale>
        <p:origin x="248" y="3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B113A-DC3F-4711-9B1C-85786AEF64EA}" type="datetimeFigureOut">
              <a:rPr lang="zh-CN" altLang="en-US" smtClean="0"/>
              <a:t>2022/2/6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02734-AD2C-4FB8-B898-575FF95C724A}" type="slidenum">
              <a:rPr lang="zh-CN" altLang="en-US" smtClean="0"/>
              <a:t>‹#›</a:t>
            </a:fld>
            <a:endParaRPr lang="zh-CN" altLang="en-US"/>
          </a:p>
        </p:txBody>
      </p:sp>
    </p:spTree>
    <p:extLst>
      <p:ext uri="{BB962C8B-B14F-4D97-AF65-F5344CB8AC3E}">
        <p14:creationId xmlns:p14="http://schemas.microsoft.com/office/powerpoint/2010/main" val="3207095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A4EFA8-933C-487D-9AA4-052F1B8B8E96}" type="slidenum">
              <a:rPr lang="zh-CN" altLang="en-US" smtClean="0"/>
              <a:pPr/>
              <a:t>1</a:t>
            </a:fld>
            <a:endParaRPr lang="zh-CN" altLang="en-US" dirty="0"/>
          </a:p>
        </p:txBody>
      </p:sp>
    </p:spTree>
    <p:extLst>
      <p:ext uri="{BB962C8B-B14F-4D97-AF65-F5344CB8AC3E}">
        <p14:creationId xmlns:p14="http://schemas.microsoft.com/office/powerpoint/2010/main" val="2464899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7AE6A8-91E2-4CE8-BA94-D254F6A0DD58}" type="slidenum">
              <a:rPr lang="zh-CN" altLang="en-US" smtClean="0"/>
              <a:t>10</a:t>
            </a:fld>
            <a:endParaRPr lang="zh-CN" altLang="en-US"/>
          </a:p>
        </p:txBody>
      </p:sp>
    </p:spTree>
    <p:extLst>
      <p:ext uri="{BB962C8B-B14F-4D97-AF65-F5344CB8AC3E}">
        <p14:creationId xmlns:p14="http://schemas.microsoft.com/office/powerpoint/2010/main" val="299207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A4EFA8-933C-487D-9AA4-052F1B8B8E96}" type="slidenum">
              <a:rPr lang="zh-CN" altLang="en-US" smtClean="0"/>
              <a:t>11</a:t>
            </a:fld>
            <a:endParaRPr lang="zh-CN" altLang="en-US"/>
          </a:p>
        </p:txBody>
      </p:sp>
    </p:spTree>
    <p:extLst>
      <p:ext uri="{BB962C8B-B14F-4D97-AF65-F5344CB8AC3E}">
        <p14:creationId xmlns:p14="http://schemas.microsoft.com/office/powerpoint/2010/main" val="224394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A4EFA8-933C-487D-9AA4-052F1B8B8E96}" type="slidenum">
              <a:rPr lang="zh-CN" altLang="en-US" smtClean="0"/>
              <a:t>12</a:t>
            </a:fld>
            <a:endParaRPr lang="zh-CN" altLang="en-US"/>
          </a:p>
        </p:txBody>
      </p:sp>
    </p:spTree>
    <p:extLst>
      <p:ext uri="{BB962C8B-B14F-4D97-AF65-F5344CB8AC3E}">
        <p14:creationId xmlns:p14="http://schemas.microsoft.com/office/powerpoint/2010/main" val="210286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3340741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2192301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277030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16</a:t>
            </a:fld>
            <a:endParaRPr lang="en-GB"/>
          </a:p>
        </p:txBody>
      </p:sp>
    </p:spTree>
    <p:extLst>
      <p:ext uri="{BB962C8B-B14F-4D97-AF65-F5344CB8AC3E}">
        <p14:creationId xmlns:p14="http://schemas.microsoft.com/office/powerpoint/2010/main" val="314663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7AE6A8-91E2-4CE8-BA94-D254F6A0DD58}" type="slidenum">
              <a:rPr lang="zh-CN" altLang="en-US" smtClean="0"/>
              <a:t>17</a:t>
            </a:fld>
            <a:endParaRPr lang="zh-CN" altLang="en-US"/>
          </a:p>
        </p:txBody>
      </p:sp>
    </p:spTree>
    <p:extLst>
      <p:ext uri="{BB962C8B-B14F-4D97-AF65-F5344CB8AC3E}">
        <p14:creationId xmlns:p14="http://schemas.microsoft.com/office/powerpoint/2010/main" val="2773761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388049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140120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A4EFA8-933C-487D-9AA4-052F1B8B8E96}" type="slidenum">
              <a:rPr lang="zh-CN" altLang="en-US" smtClean="0"/>
              <a:t>2</a:t>
            </a:fld>
            <a:endParaRPr lang="zh-CN" altLang="en-US"/>
          </a:p>
        </p:txBody>
      </p:sp>
    </p:spTree>
    <p:extLst>
      <p:ext uri="{BB962C8B-B14F-4D97-AF65-F5344CB8AC3E}">
        <p14:creationId xmlns:p14="http://schemas.microsoft.com/office/powerpoint/2010/main" val="2579857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extLst>
      <p:ext uri="{BB962C8B-B14F-4D97-AF65-F5344CB8AC3E}">
        <p14:creationId xmlns:p14="http://schemas.microsoft.com/office/powerpoint/2010/main" val="3838936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A4EFA8-933C-487D-9AA4-052F1B8B8E96}" type="slidenum">
              <a:rPr lang="zh-CN" altLang="en-US" smtClean="0"/>
              <a:pPr/>
              <a:t>21</a:t>
            </a:fld>
            <a:endParaRPr lang="zh-CN" altLang="en-US" dirty="0"/>
          </a:p>
        </p:txBody>
      </p:sp>
    </p:spTree>
    <p:extLst>
      <p:ext uri="{BB962C8B-B14F-4D97-AF65-F5344CB8AC3E}">
        <p14:creationId xmlns:p14="http://schemas.microsoft.com/office/powerpoint/2010/main" val="2191412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A4EFA8-933C-487D-9AA4-052F1B8B8E96}" type="slidenum">
              <a:rPr lang="zh-CN" altLang="en-US" smtClean="0"/>
              <a:pPr/>
              <a:t>22</a:t>
            </a:fld>
            <a:endParaRPr lang="zh-CN" altLang="en-US" dirty="0"/>
          </a:p>
        </p:txBody>
      </p:sp>
    </p:spTree>
    <p:extLst>
      <p:ext uri="{BB962C8B-B14F-4D97-AF65-F5344CB8AC3E}">
        <p14:creationId xmlns:p14="http://schemas.microsoft.com/office/powerpoint/2010/main" val="166204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3910707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382820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A4EFA8-933C-487D-9AA4-052F1B8B8E96}" type="slidenum">
              <a:rPr lang="zh-CN" altLang="en-US" smtClean="0"/>
              <a:pPr/>
              <a:t>5</a:t>
            </a:fld>
            <a:endParaRPr lang="zh-CN" altLang="en-US" dirty="0"/>
          </a:p>
        </p:txBody>
      </p:sp>
    </p:spTree>
    <p:extLst>
      <p:ext uri="{BB962C8B-B14F-4D97-AF65-F5344CB8AC3E}">
        <p14:creationId xmlns:p14="http://schemas.microsoft.com/office/powerpoint/2010/main" val="38837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A4EFA8-933C-487D-9AA4-052F1B8B8E96}" type="slidenum">
              <a:rPr lang="zh-CN" altLang="en-US" smtClean="0"/>
              <a:t>6</a:t>
            </a:fld>
            <a:endParaRPr lang="zh-CN" altLang="en-US"/>
          </a:p>
        </p:txBody>
      </p:sp>
    </p:spTree>
    <p:extLst>
      <p:ext uri="{BB962C8B-B14F-4D97-AF65-F5344CB8AC3E}">
        <p14:creationId xmlns:p14="http://schemas.microsoft.com/office/powerpoint/2010/main" val="349547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5A4EFA8-933C-487D-9AA4-052F1B8B8E96}" type="slidenum">
              <a:rPr lang="zh-CN" altLang="en-US" smtClean="0"/>
              <a:t>7</a:t>
            </a:fld>
            <a:endParaRPr lang="zh-CN" altLang="en-US"/>
          </a:p>
        </p:txBody>
      </p:sp>
    </p:spTree>
    <p:extLst>
      <p:ext uri="{BB962C8B-B14F-4D97-AF65-F5344CB8AC3E}">
        <p14:creationId xmlns:p14="http://schemas.microsoft.com/office/powerpoint/2010/main" val="64181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7AE6A8-91E2-4CE8-BA94-D254F6A0DD58}" type="slidenum">
              <a:rPr lang="zh-CN" altLang="en-US" smtClean="0"/>
              <a:t>8</a:t>
            </a:fld>
            <a:endParaRPr lang="zh-CN" altLang="en-US"/>
          </a:p>
        </p:txBody>
      </p:sp>
    </p:spTree>
    <p:extLst>
      <p:ext uri="{BB962C8B-B14F-4D97-AF65-F5344CB8AC3E}">
        <p14:creationId xmlns:p14="http://schemas.microsoft.com/office/powerpoint/2010/main" val="2134556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423623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EA162A0-A059-405D-AF60-E175134165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80" y="0"/>
            <a:ext cx="12166600" cy="6845300"/>
          </a:xfrm>
          <a:prstGeom prst="rect">
            <a:avLst/>
          </a:prstGeom>
        </p:spPr>
      </p:pic>
    </p:spTree>
    <p:extLst>
      <p:ext uri="{BB962C8B-B14F-4D97-AF65-F5344CB8AC3E}">
        <p14:creationId xmlns:p14="http://schemas.microsoft.com/office/powerpoint/2010/main" val="2965282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EA162A0-A059-405D-AF60-E175134165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00" y="6350"/>
            <a:ext cx="12179300" cy="6845300"/>
          </a:xfrm>
          <a:prstGeom prst="rect">
            <a:avLst/>
          </a:prstGeom>
        </p:spPr>
      </p:pic>
      <p:pic>
        <p:nvPicPr>
          <p:cNvPr id="8" name="图片 7">
            <a:extLst>
              <a:ext uri="{FF2B5EF4-FFF2-40B4-BE49-F238E27FC236}">
                <a16:creationId xmlns:a16="http://schemas.microsoft.com/office/drawing/2014/main" id="{73803E1F-3B6C-4CD7-9C48-A7BA038508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380" y="-32201"/>
            <a:ext cx="12216680" cy="6844444"/>
          </a:xfrm>
          <a:prstGeom prst="rect">
            <a:avLst/>
          </a:prstGeom>
        </p:spPr>
      </p:pic>
    </p:spTree>
    <p:extLst>
      <p:ext uri="{BB962C8B-B14F-4D97-AF65-F5344CB8AC3E}">
        <p14:creationId xmlns:p14="http://schemas.microsoft.com/office/powerpoint/2010/main" val="3028484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4D66E350-11E7-4252-B01E-3545A9B115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00" y="6350"/>
            <a:ext cx="12179300" cy="6845300"/>
          </a:xfrm>
          <a:prstGeom prst="rect">
            <a:avLst/>
          </a:prstGeom>
        </p:spPr>
      </p:pic>
    </p:spTree>
    <p:extLst>
      <p:ext uri="{BB962C8B-B14F-4D97-AF65-F5344CB8AC3E}">
        <p14:creationId xmlns:p14="http://schemas.microsoft.com/office/powerpoint/2010/main" val="780903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3B8B4DC-FD1E-49E5-83E4-7EB3BF2A20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4" y="0"/>
            <a:ext cx="12189172" cy="6858000"/>
          </a:xfrm>
          <a:prstGeom prst="rect">
            <a:avLst/>
          </a:prstGeom>
        </p:spPr>
      </p:pic>
      <p:pic>
        <p:nvPicPr>
          <p:cNvPr id="10" name="图片 9">
            <a:extLst>
              <a:ext uri="{FF2B5EF4-FFF2-40B4-BE49-F238E27FC236}">
                <a16:creationId xmlns:a16="http://schemas.microsoft.com/office/drawing/2014/main" id="{E62EAB84-D565-4A93-B9C6-B8C37E2C2A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17032"/>
            <a:ext cx="2192603" cy="1849760"/>
          </a:xfrm>
          <a:prstGeom prst="rect">
            <a:avLst/>
          </a:prstGeom>
        </p:spPr>
      </p:pic>
      <p:pic>
        <p:nvPicPr>
          <p:cNvPr id="12" name="图片 11">
            <a:extLst>
              <a:ext uri="{FF2B5EF4-FFF2-40B4-BE49-F238E27FC236}">
                <a16:creationId xmlns:a16="http://schemas.microsoft.com/office/drawing/2014/main" id="{55A18B01-2E20-4BC1-90FD-5BB04BC06B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56040" y="2046000"/>
            <a:ext cx="5260057" cy="4786178"/>
          </a:xfrm>
          <a:prstGeom prst="rect">
            <a:avLst/>
          </a:prstGeom>
        </p:spPr>
      </p:pic>
      <p:pic>
        <p:nvPicPr>
          <p:cNvPr id="8" name="图片 7">
            <a:extLst>
              <a:ext uri="{FF2B5EF4-FFF2-40B4-BE49-F238E27FC236}">
                <a16:creationId xmlns:a16="http://schemas.microsoft.com/office/drawing/2014/main" id="{68D89897-2622-4CE5-B115-08A7843FAC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2266"/>
            <a:ext cx="12165079" cy="6844444"/>
          </a:xfrm>
          <a:prstGeom prst="rect">
            <a:avLst/>
          </a:prstGeom>
        </p:spPr>
      </p:pic>
      <p:sp>
        <p:nvSpPr>
          <p:cNvPr id="2" name="Rectangle: Rounded Corners 1">
            <a:extLst>
              <a:ext uri="{FF2B5EF4-FFF2-40B4-BE49-F238E27FC236}">
                <a16:creationId xmlns:a16="http://schemas.microsoft.com/office/drawing/2014/main" id="{1333588C-9F45-4D41-B0A8-379003C270F0}"/>
              </a:ext>
            </a:extLst>
          </p:cNvPr>
          <p:cNvSpPr/>
          <p:nvPr userDrawn="1"/>
        </p:nvSpPr>
        <p:spPr>
          <a:xfrm>
            <a:off x="407368" y="404664"/>
            <a:ext cx="11377264" cy="61926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304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2022/2/6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1" r:id="rId13"/>
    <p:sldLayoutId id="2147483663" r:id="rId14"/>
    <p:sldLayoutId id="2147483664" r:id="rId15"/>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7F5EECAD-B1BF-45B1-AAC4-5AA9CC64B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09"/>
            <a:ext cx="12216680" cy="6844444"/>
          </a:xfrm>
          <a:prstGeom prst="rect">
            <a:avLst/>
          </a:prstGeom>
        </p:spPr>
      </p:pic>
      <p:pic>
        <p:nvPicPr>
          <p:cNvPr id="23" name="图片 22">
            <a:extLst>
              <a:ext uri="{FF2B5EF4-FFF2-40B4-BE49-F238E27FC236}">
                <a16:creationId xmlns:a16="http://schemas.microsoft.com/office/drawing/2014/main" id="{A85EC123-F758-4376-9DE9-469736242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480" y="0"/>
            <a:ext cx="981899" cy="1276469"/>
          </a:xfrm>
          <a:prstGeom prst="rect">
            <a:avLst/>
          </a:prstGeom>
        </p:spPr>
      </p:pic>
      <p:pic>
        <p:nvPicPr>
          <p:cNvPr id="25" name="图片 24">
            <a:extLst>
              <a:ext uri="{FF2B5EF4-FFF2-40B4-BE49-F238E27FC236}">
                <a16:creationId xmlns:a16="http://schemas.microsoft.com/office/drawing/2014/main" id="{C65BC20D-8586-4EFF-88FB-6513AD7BE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619" y="5654718"/>
            <a:ext cx="1875695" cy="1145879"/>
          </a:xfrm>
          <a:prstGeom prst="rect">
            <a:avLst/>
          </a:prstGeom>
        </p:spPr>
      </p:pic>
      <p:sp>
        <p:nvSpPr>
          <p:cNvPr id="17" name="文本框 16">
            <a:extLst>
              <a:ext uri="{FF2B5EF4-FFF2-40B4-BE49-F238E27FC236}">
                <a16:creationId xmlns:a16="http://schemas.microsoft.com/office/drawing/2014/main" id="{5AC47F0A-3289-43F5-96D0-3301F904C76C}"/>
              </a:ext>
            </a:extLst>
          </p:cNvPr>
          <p:cNvSpPr txBox="1"/>
          <p:nvPr/>
        </p:nvSpPr>
        <p:spPr>
          <a:xfrm>
            <a:off x="3071664" y="1396187"/>
            <a:ext cx="6910117" cy="2800767"/>
          </a:xfrm>
          <a:prstGeom prst="rect">
            <a:avLst/>
          </a:prstGeom>
          <a:noFill/>
        </p:spPr>
        <p:txBody>
          <a:bodyPr wrap="square" rtlCol="0">
            <a:spAutoFit/>
          </a:bodyPr>
          <a:lstStyle/>
          <a:p>
            <a:pPr algn="ctr"/>
            <a:r>
              <a:rPr lang="en-US" altLang="zh-CN" sz="8800" b="1">
                <a:solidFill>
                  <a:schemeClr val="accent2">
                    <a:lumMod val="75000"/>
                  </a:schemeClr>
                </a:solidFill>
                <a:latin typeface="UTM French Vanilla" panose="02040603050506020204" pitchFamily="18" charset="0"/>
                <a:cs typeface="+mn-ea"/>
                <a:sym typeface="+mn-lt"/>
              </a:rPr>
              <a:t>Luyện từ và câu</a:t>
            </a:r>
          </a:p>
          <a:p>
            <a:pPr algn="ctr"/>
            <a:r>
              <a:rPr lang="en-US" altLang="zh-CN" sz="8800" b="1">
                <a:solidFill>
                  <a:schemeClr val="accent2">
                    <a:lumMod val="75000"/>
                  </a:schemeClr>
                </a:solidFill>
                <a:latin typeface="UTM French Vanilla" panose="02040603050506020204" pitchFamily="18" charset="0"/>
                <a:cs typeface="+mn-ea"/>
                <a:sym typeface="+mn-lt"/>
              </a:rPr>
              <a:t>Lớp 5</a:t>
            </a:r>
            <a:endParaRPr lang="zh-CN" altLang="en-US" sz="8800" b="1" dirty="0">
              <a:solidFill>
                <a:schemeClr val="accent2">
                  <a:lumMod val="75000"/>
                </a:schemeClr>
              </a:solidFill>
              <a:latin typeface="UTM French Vanilla" panose="02040603050506020204" pitchFamily="18" charset="0"/>
              <a:cs typeface="+mn-ea"/>
              <a:sym typeface="+mn-lt"/>
            </a:endParaRPr>
          </a:p>
        </p:txBody>
      </p:sp>
      <p:sp>
        <p:nvSpPr>
          <p:cNvPr id="18" name="文本框 17">
            <a:extLst>
              <a:ext uri="{FF2B5EF4-FFF2-40B4-BE49-F238E27FC236}">
                <a16:creationId xmlns:a16="http://schemas.microsoft.com/office/drawing/2014/main" id="{1613FA96-51C1-48A3-9580-50B222CAB2E0}"/>
              </a:ext>
            </a:extLst>
          </p:cNvPr>
          <p:cNvSpPr txBox="1"/>
          <p:nvPr/>
        </p:nvSpPr>
        <p:spPr>
          <a:xfrm>
            <a:off x="3359696" y="4692372"/>
            <a:ext cx="5899355" cy="769441"/>
          </a:xfrm>
          <a:prstGeom prst="rect">
            <a:avLst/>
          </a:prstGeom>
          <a:noFill/>
        </p:spPr>
        <p:txBody>
          <a:bodyPr wrap="square" rtlCol="0">
            <a:spAutoFit/>
          </a:bodyPr>
          <a:lstStyle/>
          <a:p>
            <a:pPr algn="ctr"/>
            <a:r>
              <a:rPr lang="en-US" altLang="zh-CN" sz="4400" b="1">
                <a:latin typeface="UTM Edwardian" panose="02040603050506020204" pitchFamily="18" charset="0"/>
                <a:cs typeface="+mn-ea"/>
                <a:sym typeface="+mn-lt"/>
              </a:rPr>
              <a:t>Thực hiện: EduFive</a:t>
            </a:r>
            <a:endParaRPr lang="zh-CN" altLang="en-US" sz="4400" b="1" dirty="0">
              <a:latin typeface="UTM Edwardian" panose="02040603050506020204" pitchFamily="18" charset="0"/>
              <a:cs typeface="+mn-ea"/>
              <a:sym typeface="+mn-lt"/>
            </a:endParaRPr>
          </a:p>
        </p:txBody>
      </p:sp>
      <p:pic>
        <p:nvPicPr>
          <p:cNvPr id="10" name="Picture 7">
            <a:extLst>
              <a:ext uri="{FF2B5EF4-FFF2-40B4-BE49-F238E27FC236}">
                <a16:creationId xmlns:a16="http://schemas.microsoft.com/office/drawing/2014/main" id="{EAD60EE7-9555-41C8-9589-E66F717198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7821" y="1347013"/>
            <a:ext cx="1784795" cy="4114800"/>
          </a:xfrm>
          <a:prstGeom prst="rect">
            <a:avLst/>
          </a:prstGeom>
        </p:spPr>
      </p:pic>
    </p:spTree>
    <p:extLst>
      <p:ext uri="{BB962C8B-B14F-4D97-AF65-F5344CB8AC3E}">
        <p14:creationId xmlns:p14="http://schemas.microsoft.com/office/powerpoint/2010/main" val="42620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5623E-FC0E-4271-998E-66FE0FE16D1F}"/>
              </a:ext>
            </a:extLst>
          </p:cNvPr>
          <p:cNvPicPr>
            <a:picLocks noChangeAspect="1"/>
          </p:cNvPicPr>
          <p:nvPr/>
        </p:nvPicPr>
        <p:blipFill rotWithShape="1">
          <a:blip r:embed="rId3">
            <a:extLst>
              <a:ext uri="{28A0092B-C50C-407E-A947-70E740481C1C}">
                <a14:useLocalDpi xmlns:a14="http://schemas.microsoft.com/office/drawing/2010/main" val="0"/>
              </a:ext>
            </a:extLst>
          </a:blip>
          <a:srcRect l="2160" t="4851" r="84846" b="47900"/>
          <a:stretch/>
        </p:blipFill>
        <p:spPr>
          <a:xfrm>
            <a:off x="551384" y="404664"/>
            <a:ext cx="2808312" cy="5744275"/>
          </a:xfrm>
          <a:prstGeom prst="rect">
            <a:avLst/>
          </a:prstGeom>
        </p:spPr>
      </p:pic>
      <p:sp>
        <p:nvSpPr>
          <p:cNvPr id="23" name="Text Box 4">
            <a:extLst>
              <a:ext uri="{FF2B5EF4-FFF2-40B4-BE49-F238E27FC236}">
                <a16:creationId xmlns:a16="http://schemas.microsoft.com/office/drawing/2014/main" id="{9AFA5C31-A4D1-4A6E-A61B-DBB2BC668A9A}"/>
              </a:ext>
            </a:extLst>
          </p:cNvPr>
          <p:cNvSpPr txBox="1">
            <a:spLocks noChangeArrowheads="1"/>
          </p:cNvSpPr>
          <p:nvPr/>
        </p:nvSpPr>
        <p:spPr bwMode="auto">
          <a:xfrm>
            <a:off x="3503712" y="1412776"/>
            <a:ext cx="77768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None/>
            </a:pPr>
            <a:r>
              <a:rPr lang="en-US" altLang="en-US" sz="2800" b="1">
                <a:latin typeface="Times New Roman" panose="02020603050405020304" pitchFamily="18" charset="0"/>
              </a:rPr>
              <a:t>Hãy đặt câu có dùng quan hệ từ hoặc cặp quan hệ từ biểu thị quan hệ điều kiện – kết quả, giả thiết – kết quả.</a:t>
            </a:r>
          </a:p>
        </p:txBody>
      </p:sp>
      <p:sp>
        <p:nvSpPr>
          <p:cNvPr id="24" name="TextBox 23">
            <a:extLst>
              <a:ext uri="{FF2B5EF4-FFF2-40B4-BE49-F238E27FC236}">
                <a16:creationId xmlns:a16="http://schemas.microsoft.com/office/drawing/2014/main" id="{A199FB72-B8A3-4D72-8B81-60C52A6EAB65}"/>
              </a:ext>
            </a:extLst>
          </p:cNvPr>
          <p:cNvSpPr txBox="1"/>
          <p:nvPr/>
        </p:nvSpPr>
        <p:spPr>
          <a:xfrm>
            <a:off x="3528960" y="2861302"/>
            <a:ext cx="7751616" cy="830997"/>
          </a:xfrm>
          <a:prstGeom prst="rect">
            <a:avLst/>
          </a:prstGeom>
          <a:noFill/>
        </p:spPr>
        <p:txBody>
          <a:bodyPr wrap="square" rtlCol="0">
            <a:spAutoFit/>
          </a:bodyPr>
          <a:lstStyle/>
          <a:p>
            <a:r>
              <a:rPr lang="en-US" sz="240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a:solidFill>
                  <a:srgbClr val="C00000"/>
                </a:solidFill>
                <a:latin typeface="Times New Roman" panose="02020603050405020304" pitchFamily="18" charset="0"/>
                <a:cs typeface="Times New Roman" panose="02020603050405020304" pitchFamily="18" charset="0"/>
              </a:rPr>
              <a:t>Giá tớ nghe lời thầy cô thì điểm kiểm tra của tớ sẽ cao hơn.</a:t>
            </a:r>
          </a:p>
        </p:txBody>
      </p:sp>
      <p:sp>
        <p:nvSpPr>
          <p:cNvPr id="25" name="TextBox 24">
            <a:extLst>
              <a:ext uri="{FF2B5EF4-FFF2-40B4-BE49-F238E27FC236}">
                <a16:creationId xmlns:a16="http://schemas.microsoft.com/office/drawing/2014/main" id="{58AD5BAD-2142-4270-A93C-3539FA830AA8}"/>
              </a:ext>
            </a:extLst>
          </p:cNvPr>
          <p:cNvSpPr txBox="1"/>
          <p:nvPr/>
        </p:nvSpPr>
        <p:spPr>
          <a:xfrm>
            <a:off x="3528960" y="3861048"/>
            <a:ext cx="7751616" cy="461665"/>
          </a:xfrm>
          <a:prstGeom prst="rect">
            <a:avLst/>
          </a:prstGeom>
          <a:noFill/>
        </p:spPr>
        <p:txBody>
          <a:bodyPr wrap="square" rtlCol="0">
            <a:spAutoFit/>
          </a:bodyPr>
          <a:lstStyle/>
          <a:p>
            <a:r>
              <a:rPr lang="en-US" sz="240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Nếu như em cẩn thận hơn thì em sẽ không bị ngã.</a:t>
            </a:r>
            <a:endParaRPr lang="en-US" sz="2400">
              <a:solidFill>
                <a:srgbClr val="C00000"/>
              </a:solidFill>
              <a:latin typeface="Times New Roman" panose="02020603050405020304" pitchFamily="18" charset="0"/>
              <a:cs typeface="Times New Roman" panose="02020603050405020304" pitchFamily="18" charset="0"/>
            </a:endParaRPr>
          </a:p>
        </p:txBody>
      </p:sp>
      <p:pic>
        <p:nvPicPr>
          <p:cNvPr id="26" name="图片 7">
            <a:extLst>
              <a:ext uri="{FF2B5EF4-FFF2-40B4-BE49-F238E27FC236}">
                <a16:creationId xmlns:a16="http://schemas.microsoft.com/office/drawing/2014/main" id="{C474C181-CAD5-403F-8A0B-4F3543B6FC67}"/>
              </a:ext>
            </a:extLst>
          </p:cNvPr>
          <p:cNvPicPr>
            <a:picLocks noChangeAspect="1"/>
          </p:cNvPicPr>
          <p:nvPr/>
        </p:nvPicPr>
        <p:blipFill rotWithShape="1">
          <a:blip r:embed="rId4">
            <a:extLst>
              <a:ext uri="{28A0092B-C50C-407E-A947-70E740481C1C}">
                <a14:useLocalDpi xmlns:a14="http://schemas.microsoft.com/office/drawing/2010/main" val="0"/>
              </a:ext>
            </a:extLst>
          </a:blip>
          <a:srcRect t="50553" r="202"/>
          <a:stretch/>
        </p:blipFill>
        <p:spPr>
          <a:xfrm>
            <a:off x="0" y="4293096"/>
            <a:ext cx="12192000" cy="2564904"/>
          </a:xfrm>
          <a:prstGeom prst="rect">
            <a:avLst/>
          </a:prstGeom>
        </p:spPr>
      </p:pic>
    </p:spTree>
    <p:extLst>
      <p:ext uri="{BB962C8B-B14F-4D97-AF65-F5344CB8AC3E}">
        <p14:creationId xmlns:p14="http://schemas.microsoft.com/office/powerpoint/2010/main" val="125158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out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7C309DC1-3997-460F-A17B-F22C70A09A08}"/>
              </a:ext>
            </a:extLst>
          </p:cNvPr>
          <p:cNvSpPr txBox="1"/>
          <p:nvPr/>
        </p:nvSpPr>
        <p:spPr>
          <a:xfrm>
            <a:off x="3326416" y="1129110"/>
            <a:ext cx="5539168" cy="830997"/>
          </a:xfrm>
          <a:prstGeom prst="rect">
            <a:avLst/>
          </a:prstGeom>
          <a:noFill/>
        </p:spPr>
        <p:txBody>
          <a:bodyPr wrap="square" rtlCol="0">
            <a:spAutoFit/>
          </a:bodyPr>
          <a:lstStyle/>
          <a:p>
            <a:pPr algn="ctr">
              <a:spcBef>
                <a:spcPct val="20000"/>
              </a:spcBef>
            </a:pPr>
            <a:r>
              <a:rPr lang="en-US" altLang="zh-CN" sz="4800" b="1">
                <a:solidFill>
                  <a:srgbClr val="EF8C89"/>
                </a:solidFill>
                <a:latin typeface="UTM Davida" panose="02040603050506020204" pitchFamily="18" charset="0"/>
                <a:cs typeface="Times New Roman" panose="02020603050405020304" pitchFamily="18" charset="0"/>
                <a:sym typeface="+mn-lt"/>
              </a:rPr>
              <a:t>II. Ghi nhớ</a:t>
            </a:r>
            <a:endParaRPr lang="zh-CN" altLang="en-US" sz="4800" b="1" dirty="0">
              <a:solidFill>
                <a:srgbClr val="EF8C89"/>
              </a:solidFill>
              <a:latin typeface="UTM Davida" panose="02040603050506020204" pitchFamily="18" charset="0"/>
              <a:cs typeface="Times New Roman" panose="02020603050405020304" pitchFamily="18" charset="0"/>
              <a:sym typeface="+mn-lt"/>
            </a:endParaRPr>
          </a:p>
        </p:txBody>
      </p:sp>
      <p:pic>
        <p:nvPicPr>
          <p:cNvPr id="12" name="图片 11">
            <a:extLst>
              <a:ext uri="{FF2B5EF4-FFF2-40B4-BE49-F238E27FC236}">
                <a16:creationId xmlns:a16="http://schemas.microsoft.com/office/drawing/2014/main" id="{8600FFAF-E3A5-464A-98BA-5333877C7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0"/>
            <a:ext cx="981899" cy="1276469"/>
          </a:xfrm>
          <a:prstGeom prst="rect">
            <a:avLst/>
          </a:prstGeom>
        </p:spPr>
      </p:pic>
      <p:pic>
        <p:nvPicPr>
          <p:cNvPr id="13" name="图片 12">
            <a:extLst>
              <a:ext uri="{FF2B5EF4-FFF2-40B4-BE49-F238E27FC236}">
                <a16:creationId xmlns:a16="http://schemas.microsoft.com/office/drawing/2014/main" id="{3C84D6D8-E2B2-4C7A-8087-F570D99BD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619" y="5654718"/>
            <a:ext cx="1875695" cy="1145879"/>
          </a:xfrm>
          <a:prstGeom prst="rect">
            <a:avLst/>
          </a:prstGeom>
        </p:spPr>
      </p:pic>
      <p:pic>
        <p:nvPicPr>
          <p:cNvPr id="6" name="Picture 5">
            <a:extLst>
              <a:ext uri="{FF2B5EF4-FFF2-40B4-BE49-F238E27FC236}">
                <a16:creationId xmlns:a16="http://schemas.microsoft.com/office/drawing/2014/main" id="{071A7789-A5EF-4E20-9D90-6E3EDFEC481F}"/>
              </a:ext>
            </a:extLst>
          </p:cNvPr>
          <p:cNvPicPr>
            <a:picLocks noChangeAspect="1"/>
          </p:cNvPicPr>
          <p:nvPr/>
        </p:nvPicPr>
        <p:blipFill rotWithShape="1">
          <a:blip r:embed="rId5">
            <a:extLst>
              <a:ext uri="{28A0092B-C50C-407E-A947-70E740481C1C}">
                <a14:useLocalDpi xmlns:a14="http://schemas.microsoft.com/office/drawing/2010/main" val="0"/>
              </a:ext>
            </a:extLst>
          </a:blip>
          <a:srcRect l="2160" t="4851" r="84846" b="47900"/>
          <a:stretch/>
        </p:blipFill>
        <p:spPr>
          <a:xfrm>
            <a:off x="353326" y="648829"/>
            <a:ext cx="2525211" cy="5165204"/>
          </a:xfrm>
          <a:prstGeom prst="rect">
            <a:avLst/>
          </a:prstGeom>
        </p:spPr>
      </p:pic>
      <p:sp>
        <p:nvSpPr>
          <p:cNvPr id="7" name="AutoShape 9">
            <a:extLst>
              <a:ext uri="{FF2B5EF4-FFF2-40B4-BE49-F238E27FC236}">
                <a16:creationId xmlns:a16="http://schemas.microsoft.com/office/drawing/2014/main" id="{32B14EF2-6E6A-44BE-8CCB-486C3B7770DF}"/>
              </a:ext>
            </a:extLst>
          </p:cNvPr>
          <p:cNvSpPr>
            <a:spLocks noChangeArrowheads="1"/>
          </p:cNvSpPr>
          <p:nvPr/>
        </p:nvSpPr>
        <p:spPr bwMode="auto">
          <a:xfrm>
            <a:off x="2711624" y="1960107"/>
            <a:ext cx="8064896" cy="3492279"/>
          </a:xfrm>
          <a:prstGeom prst="horizontalScroll">
            <a:avLst>
              <a:gd name="adj" fmla="val 125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Để thể hiện quan hệ điều kiện - kết quả, giả thiết - kết quả </a:t>
            </a:r>
          </a:p>
          <a:p>
            <a:pPr eaLnBrk="1" hangingPunct="1">
              <a:spcBef>
                <a:spcPct val="0"/>
              </a:spcBef>
              <a:buFontTx/>
              <a:buNone/>
            </a:pPr>
            <a:r>
              <a:rPr lang="en-US" altLang="en-US" sz="2400">
                <a:latin typeface="Times New Roman" panose="02020603050405020304" pitchFamily="18" charset="0"/>
              </a:rPr>
              <a:t>giữa hai vế câu ghép, ta có thể nối chúng bằng:</a:t>
            </a:r>
          </a:p>
          <a:p>
            <a:pPr eaLnBrk="1" hangingPunct="1">
              <a:spcBef>
                <a:spcPct val="0"/>
              </a:spcBef>
              <a:buFont typeface="Arial" panose="020B0604020202020204" pitchFamily="34" charset="0"/>
              <a:buChar char="-"/>
            </a:pPr>
            <a:r>
              <a:rPr lang="en-US" altLang="en-US" sz="2400">
                <a:latin typeface="Times New Roman" panose="02020603050405020304" pitchFamily="18" charset="0"/>
              </a:rPr>
              <a:t> Một quan hệ từ: </a:t>
            </a:r>
            <a:r>
              <a:rPr lang="en-US" altLang="en-US" sz="2400" i="1">
                <a:solidFill>
                  <a:srgbClr val="FF0000"/>
                </a:solidFill>
                <a:latin typeface="Times New Roman" panose="02020603050405020304" pitchFamily="18" charset="0"/>
              </a:rPr>
              <a:t>nếu, hễ, giá, thì, ...</a:t>
            </a:r>
          </a:p>
          <a:p>
            <a:pPr eaLnBrk="1" hangingPunct="1">
              <a:spcBef>
                <a:spcPct val="0"/>
              </a:spcBef>
              <a:buFont typeface="Arial" panose="020B0604020202020204" pitchFamily="34" charset="0"/>
              <a:buChar char="-"/>
            </a:pPr>
            <a:r>
              <a:rPr lang="en-US" altLang="en-US" sz="2400">
                <a:latin typeface="Times New Roman" panose="02020603050405020304" pitchFamily="18" charset="0"/>
              </a:rPr>
              <a:t> Hoặc một cặp quan hệ từ</a:t>
            </a:r>
            <a:r>
              <a:rPr lang="en-US" altLang="en-US" sz="2400">
                <a:solidFill>
                  <a:srgbClr val="FF0000"/>
                </a:solidFill>
                <a:latin typeface="Times New Roman" panose="02020603050405020304" pitchFamily="18" charset="0"/>
              </a:rPr>
              <a:t>: </a:t>
            </a:r>
            <a:r>
              <a:rPr lang="en-US" altLang="en-US" sz="2400" i="1">
                <a:solidFill>
                  <a:srgbClr val="FF0000"/>
                </a:solidFill>
                <a:latin typeface="Times New Roman" panose="02020603050405020304" pitchFamily="18" charset="0"/>
              </a:rPr>
              <a:t>nếu... thì... ; nếu như ... thì ... ;</a:t>
            </a:r>
          </a:p>
          <a:p>
            <a:pPr eaLnBrk="1" hangingPunct="1">
              <a:spcBef>
                <a:spcPct val="0"/>
              </a:spcBef>
              <a:buFontTx/>
              <a:buNone/>
            </a:pPr>
            <a:r>
              <a:rPr lang="en-US" altLang="en-US" sz="2400" i="1">
                <a:solidFill>
                  <a:srgbClr val="FF0000"/>
                </a:solidFill>
                <a:latin typeface="Times New Roman" panose="02020603050405020304" pitchFamily="18" charset="0"/>
              </a:rPr>
              <a:t>   hễ ... thì ... ; hễ m</a:t>
            </a:r>
            <a:r>
              <a:rPr lang="en-US" altLang="en-US" sz="2400" i="1">
                <a:solidFill>
                  <a:srgbClr val="FF0000"/>
                </a:solidFill>
                <a:latin typeface="Times New Roman" panose="02020603050405020304" pitchFamily="18" charset="0"/>
                <a:cs typeface="Times New Roman" panose="02020603050405020304" pitchFamily="18" charset="0"/>
              </a:rPr>
              <a:t>à</a:t>
            </a:r>
            <a:r>
              <a:rPr lang="en-US" altLang="en-US" sz="2400" i="1">
                <a:solidFill>
                  <a:srgbClr val="FF0000"/>
                </a:solidFill>
                <a:latin typeface="Times New Roman" panose="02020603050405020304" pitchFamily="18" charset="0"/>
              </a:rPr>
              <a:t> ... thì ... ; giá ... thì ... </a:t>
            </a:r>
            <a:endParaRPr lang="en-US" altLang="en-US" sz="24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983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7C309DC1-3997-460F-A17B-F22C70A09A08}"/>
              </a:ext>
            </a:extLst>
          </p:cNvPr>
          <p:cNvSpPr txBox="1"/>
          <p:nvPr/>
        </p:nvSpPr>
        <p:spPr>
          <a:xfrm>
            <a:off x="5879976" y="2852936"/>
            <a:ext cx="5539168" cy="830997"/>
          </a:xfrm>
          <a:prstGeom prst="rect">
            <a:avLst/>
          </a:prstGeom>
          <a:noFill/>
        </p:spPr>
        <p:txBody>
          <a:bodyPr wrap="square" rtlCol="0">
            <a:spAutoFit/>
          </a:bodyPr>
          <a:lstStyle/>
          <a:p>
            <a:pPr algn="ctr">
              <a:spcBef>
                <a:spcPct val="20000"/>
              </a:spcBef>
            </a:pPr>
            <a:r>
              <a:rPr lang="en-US" altLang="zh-CN" sz="4800" b="1">
                <a:solidFill>
                  <a:srgbClr val="EF8C89"/>
                </a:solidFill>
                <a:latin typeface="UTM Davida" panose="02040603050506020204" pitchFamily="18" charset="0"/>
                <a:cs typeface="Times New Roman" panose="02020603050405020304" pitchFamily="18" charset="0"/>
                <a:sym typeface="+mn-lt"/>
              </a:rPr>
              <a:t>III. Luyện tập</a:t>
            </a:r>
            <a:endParaRPr lang="zh-CN" altLang="en-US" sz="4800" b="1" dirty="0">
              <a:solidFill>
                <a:srgbClr val="EF8C89"/>
              </a:solidFill>
              <a:latin typeface="UTM Davida" panose="02040603050506020204" pitchFamily="18" charset="0"/>
              <a:cs typeface="Times New Roman" panose="02020603050405020304" pitchFamily="18" charset="0"/>
              <a:sym typeface="+mn-lt"/>
            </a:endParaRPr>
          </a:p>
        </p:txBody>
      </p:sp>
      <p:pic>
        <p:nvPicPr>
          <p:cNvPr id="12" name="图片 11">
            <a:extLst>
              <a:ext uri="{FF2B5EF4-FFF2-40B4-BE49-F238E27FC236}">
                <a16:creationId xmlns:a16="http://schemas.microsoft.com/office/drawing/2014/main" id="{8600FFAF-E3A5-464A-98BA-5333877C7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0"/>
            <a:ext cx="981899" cy="1276469"/>
          </a:xfrm>
          <a:prstGeom prst="rect">
            <a:avLst/>
          </a:prstGeom>
        </p:spPr>
      </p:pic>
      <p:pic>
        <p:nvPicPr>
          <p:cNvPr id="13" name="图片 12">
            <a:extLst>
              <a:ext uri="{FF2B5EF4-FFF2-40B4-BE49-F238E27FC236}">
                <a16:creationId xmlns:a16="http://schemas.microsoft.com/office/drawing/2014/main" id="{3C84D6D8-E2B2-4C7A-8087-F570D99BD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619" y="5654718"/>
            <a:ext cx="1875695" cy="1145879"/>
          </a:xfrm>
          <a:prstGeom prst="rect">
            <a:avLst/>
          </a:prstGeom>
        </p:spPr>
      </p:pic>
      <p:pic>
        <p:nvPicPr>
          <p:cNvPr id="8" name="Picture 7">
            <a:extLst>
              <a:ext uri="{FF2B5EF4-FFF2-40B4-BE49-F238E27FC236}">
                <a16:creationId xmlns:a16="http://schemas.microsoft.com/office/drawing/2014/main" id="{2922D75C-7709-4A1D-B78C-F319CB183BCC}"/>
              </a:ext>
            </a:extLst>
          </p:cNvPr>
          <p:cNvPicPr>
            <a:picLocks noChangeAspect="1"/>
          </p:cNvPicPr>
          <p:nvPr/>
        </p:nvPicPr>
        <p:blipFill rotWithShape="1">
          <a:blip r:embed="rId5">
            <a:extLst>
              <a:ext uri="{28A0092B-C50C-407E-A947-70E740481C1C}">
                <a14:useLocalDpi xmlns:a14="http://schemas.microsoft.com/office/drawing/2010/main" val="0"/>
              </a:ext>
            </a:extLst>
          </a:blip>
          <a:srcRect l="22444" t="21108" r="20857" b="10643"/>
          <a:stretch/>
        </p:blipFill>
        <p:spPr>
          <a:xfrm>
            <a:off x="606045" y="1448780"/>
            <a:ext cx="5849265" cy="3960440"/>
          </a:xfrm>
          <a:prstGeom prst="rect">
            <a:avLst/>
          </a:prstGeom>
        </p:spPr>
      </p:pic>
    </p:spTree>
    <p:extLst>
      <p:ext uri="{BB962C8B-B14F-4D97-AF65-F5344CB8AC3E}">
        <p14:creationId xmlns:p14="http://schemas.microsoft.com/office/powerpoint/2010/main" val="556764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6CF4E0FA-8FDB-4107-B794-536B1E763E04}"/>
              </a:ext>
            </a:extLst>
          </p:cNvPr>
          <p:cNvSpPr txBox="1">
            <a:spLocks noChangeArrowheads="1"/>
          </p:cNvSpPr>
          <p:nvPr/>
        </p:nvSpPr>
        <p:spPr bwMode="auto">
          <a:xfrm>
            <a:off x="799282" y="529679"/>
            <a:ext cx="106973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2800" b="1">
                <a:solidFill>
                  <a:schemeClr val="accent2">
                    <a:lumMod val="75000"/>
                  </a:schemeClr>
                </a:solidFill>
                <a:latin typeface="Times New Roman" panose="02020603050405020304" pitchFamily="18" charset="0"/>
              </a:rPr>
              <a:t>- Gạch 1 gạch dưới vế câu chỉ điều kiện (giả thiết), gạch 2 gạch dưới vế câu chỉ kết quả.</a:t>
            </a:r>
          </a:p>
        </p:txBody>
      </p:sp>
      <p:sp>
        <p:nvSpPr>
          <p:cNvPr id="19" name="Text Box 4">
            <a:extLst>
              <a:ext uri="{FF2B5EF4-FFF2-40B4-BE49-F238E27FC236}">
                <a16:creationId xmlns:a16="http://schemas.microsoft.com/office/drawing/2014/main" id="{7766B89C-DF09-4C1B-8197-225D529D7207}"/>
              </a:ext>
            </a:extLst>
          </p:cNvPr>
          <p:cNvSpPr txBox="1">
            <a:spLocks noChangeArrowheads="1"/>
          </p:cNvSpPr>
          <p:nvPr/>
        </p:nvSpPr>
        <p:spPr bwMode="auto">
          <a:xfrm>
            <a:off x="723082" y="1921917"/>
            <a:ext cx="1113355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a)  Nếu ông trả lời đúng ngựa của ông đi một ngày đường được mấy bước thì tôi sẽ nói cho ông biết trâu của tôi cày một ngày được mấy đường.</a:t>
            </a:r>
          </a:p>
        </p:txBody>
      </p:sp>
      <p:sp>
        <p:nvSpPr>
          <p:cNvPr id="22" name="Text Box 4">
            <a:extLst>
              <a:ext uri="{FF2B5EF4-FFF2-40B4-BE49-F238E27FC236}">
                <a16:creationId xmlns:a16="http://schemas.microsoft.com/office/drawing/2014/main" id="{48421A64-4119-4863-8F49-58116D888EBA}"/>
              </a:ext>
            </a:extLst>
          </p:cNvPr>
          <p:cNvSpPr txBox="1">
            <a:spLocks noChangeArrowheads="1"/>
          </p:cNvSpPr>
          <p:nvPr/>
        </p:nvSpPr>
        <p:spPr bwMode="auto">
          <a:xfrm>
            <a:off x="928819" y="3473099"/>
            <a:ext cx="6629400" cy="2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en-US" sz="2800">
                <a:latin typeface="Times New Roman" panose="02020603050405020304" pitchFamily="18" charset="0"/>
              </a:rPr>
              <a:t>b) Nếu là chim, tôi sẽ là loài bồ câu trắng</a:t>
            </a:r>
          </a:p>
          <a:p>
            <a:pPr eaLnBrk="1" hangingPunct="1">
              <a:lnSpc>
                <a:spcPct val="150000"/>
              </a:lnSpc>
              <a:spcBef>
                <a:spcPct val="0"/>
              </a:spcBef>
              <a:buFontTx/>
              <a:buNone/>
            </a:pPr>
            <a:r>
              <a:rPr lang="en-US" altLang="en-US" sz="2800">
                <a:latin typeface="Times New Roman" panose="02020603050405020304" pitchFamily="18" charset="0"/>
              </a:rPr>
              <a:t>    Nếu là hoa, tôi sẽ là một đóa hướng dương</a:t>
            </a:r>
          </a:p>
          <a:p>
            <a:pPr eaLnBrk="1" hangingPunct="1">
              <a:lnSpc>
                <a:spcPct val="150000"/>
              </a:lnSpc>
              <a:spcBef>
                <a:spcPct val="0"/>
              </a:spcBef>
              <a:buFontTx/>
              <a:buNone/>
            </a:pPr>
            <a:r>
              <a:rPr lang="en-US" altLang="en-US" sz="2800">
                <a:latin typeface="Times New Roman" panose="02020603050405020304" pitchFamily="18" charset="0"/>
              </a:rPr>
              <a:t>    Nếu là mây, tôi sẽ là vầng mây ấm</a:t>
            </a:r>
          </a:p>
          <a:p>
            <a:pPr eaLnBrk="1" hangingPunct="1">
              <a:lnSpc>
                <a:spcPct val="150000"/>
              </a:lnSpc>
              <a:spcBef>
                <a:spcPct val="0"/>
              </a:spcBef>
              <a:buFontTx/>
              <a:buNone/>
            </a:pPr>
            <a:r>
              <a:rPr lang="en-US" altLang="en-US" sz="2800">
                <a:latin typeface="Times New Roman" panose="02020603050405020304" pitchFamily="18" charset="0"/>
              </a:rPr>
              <a:t>    Là người, tôi sẽ chết cho quê hương.</a:t>
            </a:r>
          </a:p>
        </p:txBody>
      </p:sp>
      <p:sp>
        <p:nvSpPr>
          <p:cNvPr id="44" name="Text Box 4">
            <a:extLst>
              <a:ext uri="{FF2B5EF4-FFF2-40B4-BE49-F238E27FC236}">
                <a16:creationId xmlns:a16="http://schemas.microsoft.com/office/drawing/2014/main" id="{6A187E6E-6BC8-4CD8-B9E9-03AA63631751}"/>
              </a:ext>
            </a:extLst>
          </p:cNvPr>
          <p:cNvSpPr txBox="1">
            <a:spLocks noChangeArrowheads="1"/>
          </p:cNvSpPr>
          <p:nvPr/>
        </p:nvSpPr>
        <p:spPr bwMode="auto">
          <a:xfrm>
            <a:off x="1341587" y="1397076"/>
            <a:ext cx="86116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accent2">
                    <a:lumMod val="75000"/>
                  </a:schemeClr>
                </a:solidFill>
                <a:latin typeface="Times New Roman" panose="02020603050405020304" pitchFamily="18" charset="0"/>
              </a:rPr>
              <a:t>- Khoanh tròn vào các quan hệ từ hoặc cặp quan hệ từ.</a:t>
            </a:r>
          </a:p>
        </p:txBody>
      </p:sp>
      <p:cxnSp>
        <p:nvCxnSpPr>
          <p:cNvPr id="45" name="Straight Connector 44">
            <a:extLst>
              <a:ext uri="{FF2B5EF4-FFF2-40B4-BE49-F238E27FC236}">
                <a16:creationId xmlns:a16="http://schemas.microsoft.com/office/drawing/2014/main" id="{8BC54193-348D-4F48-9443-B10FD1ABBC2C}"/>
              </a:ext>
            </a:extLst>
          </p:cNvPr>
          <p:cNvCxnSpPr/>
          <p:nvPr/>
        </p:nvCxnSpPr>
        <p:spPr>
          <a:xfrm>
            <a:off x="2543944" y="971645"/>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8533031-55F8-4043-B185-5754BD7417F2}"/>
              </a:ext>
            </a:extLst>
          </p:cNvPr>
          <p:cNvCxnSpPr/>
          <p:nvPr/>
        </p:nvCxnSpPr>
        <p:spPr>
          <a:xfrm>
            <a:off x="9947907" y="1044453"/>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DBAF5A-A369-4952-9BEF-C039B141EBA4}"/>
              </a:ext>
            </a:extLst>
          </p:cNvPr>
          <p:cNvCxnSpPr/>
          <p:nvPr/>
        </p:nvCxnSpPr>
        <p:spPr>
          <a:xfrm>
            <a:off x="9947907" y="993867"/>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48" name="Text Box 4">
            <a:extLst>
              <a:ext uri="{FF2B5EF4-FFF2-40B4-BE49-F238E27FC236}">
                <a16:creationId xmlns:a16="http://schemas.microsoft.com/office/drawing/2014/main" id="{326ABDE8-370E-45C2-BC03-EB8741FF5FE1}"/>
              </a:ext>
            </a:extLst>
          </p:cNvPr>
          <p:cNvSpPr txBox="1">
            <a:spLocks noChangeArrowheads="1"/>
          </p:cNvSpPr>
          <p:nvPr/>
        </p:nvSpPr>
        <p:spPr bwMode="auto">
          <a:xfrm>
            <a:off x="5591944" y="6165304"/>
            <a:ext cx="248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latin typeface="Times New Roman" panose="02020603050405020304" pitchFamily="18" charset="0"/>
              </a:rPr>
              <a:t>Trương Quốc Khánh</a:t>
            </a:r>
          </a:p>
        </p:txBody>
      </p:sp>
      <p:sp>
        <p:nvSpPr>
          <p:cNvPr id="49" name="Text Box 4">
            <a:extLst>
              <a:ext uri="{FF2B5EF4-FFF2-40B4-BE49-F238E27FC236}">
                <a16:creationId xmlns:a16="http://schemas.microsoft.com/office/drawing/2014/main" id="{42C40ADA-AE84-4BE3-80DA-7E614F3128CD}"/>
              </a:ext>
            </a:extLst>
          </p:cNvPr>
          <p:cNvSpPr txBox="1">
            <a:spLocks noChangeArrowheads="1"/>
          </p:cNvSpPr>
          <p:nvPr/>
        </p:nvSpPr>
        <p:spPr bwMode="auto">
          <a:xfrm>
            <a:off x="7824192" y="3073049"/>
            <a:ext cx="3421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latin typeface="Times New Roman" panose="02020603050405020304" pitchFamily="18" charset="0"/>
              </a:rPr>
              <a:t>Theo CẬU BÉ THÔNG MINH</a:t>
            </a:r>
          </a:p>
        </p:txBody>
      </p:sp>
      <p:cxnSp>
        <p:nvCxnSpPr>
          <p:cNvPr id="58" name="Straight Connector 57">
            <a:extLst>
              <a:ext uri="{FF2B5EF4-FFF2-40B4-BE49-F238E27FC236}">
                <a16:creationId xmlns:a16="http://schemas.microsoft.com/office/drawing/2014/main" id="{1087F6C6-99B2-4DE3-872F-91D7B093CCB7}"/>
              </a:ext>
            </a:extLst>
          </p:cNvPr>
          <p:cNvCxnSpPr>
            <a:cxnSpLocks/>
          </p:cNvCxnSpPr>
          <p:nvPr/>
        </p:nvCxnSpPr>
        <p:spPr>
          <a:xfrm flipV="1">
            <a:off x="1718444" y="1815581"/>
            <a:ext cx="1857276" cy="222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FCFE15-EB1D-4846-9D5C-2829022018CC}"/>
              </a:ext>
            </a:extLst>
          </p:cNvPr>
          <p:cNvCxnSpPr>
            <a:cxnSpLocks/>
          </p:cNvCxnSpPr>
          <p:nvPr/>
        </p:nvCxnSpPr>
        <p:spPr>
          <a:xfrm>
            <a:off x="4487044" y="954164"/>
            <a:ext cx="4266877" cy="1426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DAAEE1E-DEEE-4C8D-8C3D-49D141BF4F6B}"/>
              </a:ext>
            </a:extLst>
          </p:cNvPr>
          <p:cNvCxnSpPr>
            <a:cxnSpLocks/>
          </p:cNvCxnSpPr>
          <p:nvPr/>
        </p:nvCxnSpPr>
        <p:spPr>
          <a:xfrm flipV="1">
            <a:off x="1386818" y="1383754"/>
            <a:ext cx="3643151" cy="1114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506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000"/>
                                        <p:tgtEl>
                                          <p:spTgt spid="48"/>
                                        </p:tgtEl>
                                      </p:cBhvr>
                                    </p:animEffect>
                                    <p:anim calcmode="lin" valueType="num">
                                      <p:cBhvr>
                                        <p:cTn id="35" dur="1000" fill="hold"/>
                                        <p:tgtEl>
                                          <p:spTgt spid="48"/>
                                        </p:tgtEl>
                                        <p:attrNameLst>
                                          <p:attrName>ppt_x</p:attrName>
                                        </p:attrNameLst>
                                      </p:cBhvr>
                                      <p:tavLst>
                                        <p:tav tm="0">
                                          <p:val>
                                            <p:strVal val="#ppt_x"/>
                                          </p:val>
                                        </p:tav>
                                        <p:tav tm="100000">
                                          <p:val>
                                            <p:strVal val="#ppt_x"/>
                                          </p:val>
                                        </p:tav>
                                      </p:tavLst>
                                    </p:anim>
                                    <p:anim calcmode="lin" valueType="num">
                                      <p:cBhvr>
                                        <p:cTn id="3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1000"/>
                                        <p:tgtEl>
                                          <p:spTgt spid="46"/>
                                        </p:tgtEl>
                                      </p:cBhvr>
                                    </p:animEffect>
                                    <p:anim calcmode="lin" valueType="num">
                                      <p:cBhvr>
                                        <p:cTn id="54" dur="1000" fill="hold"/>
                                        <p:tgtEl>
                                          <p:spTgt spid="46"/>
                                        </p:tgtEl>
                                        <p:attrNameLst>
                                          <p:attrName>ppt_x</p:attrName>
                                        </p:attrNameLst>
                                      </p:cBhvr>
                                      <p:tavLst>
                                        <p:tav tm="0">
                                          <p:val>
                                            <p:strVal val="#ppt_x"/>
                                          </p:val>
                                        </p:tav>
                                        <p:tav tm="100000">
                                          <p:val>
                                            <p:strVal val="#ppt_x"/>
                                          </p:val>
                                        </p:tav>
                                      </p:tavLst>
                                    </p:anim>
                                    <p:anim calcmode="lin" valueType="num">
                                      <p:cBhvr>
                                        <p:cTn id="55" dur="1000" fill="hold"/>
                                        <p:tgtEl>
                                          <p:spTgt spid="4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1000"/>
                                        <p:tgtEl>
                                          <p:spTgt spid="47"/>
                                        </p:tgtEl>
                                      </p:cBhvr>
                                    </p:animEffect>
                                    <p:anim calcmode="lin" valueType="num">
                                      <p:cBhvr>
                                        <p:cTn id="59" dur="1000" fill="hold"/>
                                        <p:tgtEl>
                                          <p:spTgt spid="47"/>
                                        </p:tgtEl>
                                        <p:attrNameLst>
                                          <p:attrName>ppt_x</p:attrName>
                                        </p:attrNameLst>
                                      </p:cBhvr>
                                      <p:tavLst>
                                        <p:tav tm="0">
                                          <p:val>
                                            <p:strVal val="#ppt_x"/>
                                          </p:val>
                                        </p:tav>
                                        <p:tav tm="100000">
                                          <p:val>
                                            <p:strVal val="#ppt_x"/>
                                          </p:val>
                                        </p:tav>
                                      </p:tavLst>
                                    </p:anim>
                                    <p:anim calcmode="lin" valueType="num">
                                      <p:cBhvr>
                                        <p:cTn id="60" dur="1000" fill="hold"/>
                                        <p:tgtEl>
                                          <p:spTgt spid="4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1000"/>
                                        <p:tgtEl>
                                          <p:spTgt spid="58"/>
                                        </p:tgtEl>
                                      </p:cBhvr>
                                    </p:animEffect>
                                    <p:anim calcmode="lin" valueType="num">
                                      <p:cBhvr>
                                        <p:cTn id="71" dur="1000" fill="hold"/>
                                        <p:tgtEl>
                                          <p:spTgt spid="58"/>
                                        </p:tgtEl>
                                        <p:attrNameLst>
                                          <p:attrName>ppt_x</p:attrName>
                                        </p:attrNameLst>
                                      </p:cBhvr>
                                      <p:tavLst>
                                        <p:tav tm="0">
                                          <p:val>
                                            <p:strVal val="#ppt_x"/>
                                          </p:val>
                                        </p:tav>
                                        <p:tav tm="100000">
                                          <p:val>
                                            <p:strVal val="#ppt_x"/>
                                          </p:val>
                                        </p:tav>
                                      </p:tavLst>
                                    </p:anim>
                                    <p:anim calcmode="lin" valueType="num">
                                      <p:cBhvr>
                                        <p:cTn id="7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44"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6CF4E0FA-8FDB-4107-B794-536B1E763E04}"/>
              </a:ext>
            </a:extLst>
          </p:cNvPr>
          <p:cNvSpPr txBox="1">
            <a:spLocks noChangeArrowheads="1"/>
          </p:cNvSpPr>
          <p:nvPr/>
        </p:nvSpPr>
        <p:spPr bwMode="auto">
          <a:xfrm>
            <a:off x="799282" y="529679"/>
            <a:ext cx="106973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2800" b="1">
                <a:solidFill>
                  <a:schemeClr val="accent2">
                    <a:lumMod val="75000"/>
                  </a:schemeClr>
                </a:solidFill>
                <a:latin typeface="Times New Roman" panose="02020603050405020304" pitchFamily="18" charset="0"/>
              </a:rPr>
              <a:t>- Gạch 1 gạch dưới vế câu chỉ điều kiện (giả thiết), gạch 2 gạch dưới vế câu chỉ kết quả.</a:t>
            </a:r>
          </a:p>
        </p:txBody>
      </p:sp>
      <p:sp>
        <p:nvSpPr>
          <p:cNvPr id="19" name="Text Box 4">
            <a:extLst>
              <a:ext uri="{FF2B5EF4-FFF2-40B4-BE49-F238E27FC236}">
                <a16:creationId xmlns:a16="http://schemas.microsoft.com/office/drawing/2014/main" id="{7766B89C-DF09-4C1B-8197-225D529D7207}"/>
              </a:ext>
            </a:extLst>
          </p:cNvPr>
          <p:cNvSpPr txBox="1">
            <a:spLocks noChangeArrowheads="1"/>
          </p:cNvSpPr>
          <p:nvPr/>
        </p:nvSpPr>
        <p:spPr bwMode="auto">
          <a:xfrm>
            <a:off x="695400" y="2169601"/>
            <a:ext cx="1113355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a)  Nếu ông trả lời đúng ngựa của ông đi một ngày đường được mấy bước thì tôi sẽ nói cho ông biết trâu của tôi cày một ngày được mấy đường.</a:t>
            </a:r>
          </a:p>
        </p:txBody>
      </p:sp>
      <p:cxnSp>
        <p:nvCxnSpPr>
          <p:cNvPr id="28" name="Straight Connector 27">
            <a:extLst>
              <a:ext uri="{FF2B5EF4-FFF2-40B4-BE49-F238E27FC236}">
                <a16:creationId xmlns:a16="http://schemas.microsoft.com/office/drawing/2014/main" id="{D70D62FF-7EC1-48D3-8292-958D496505AE}"/>
              </a:ext>
            </a:extLst>
          </p:cNvPr>
          <p:cNvCxnSpPr>
            <a:cxnSpLocks/>
          </p:cNvCxnSpPr>
          <p:nvPr/>
        </p:nvCxnSpPr>
        <p:spPr>
          <a:xfrm>
            <a:off x="1960637" y="2612513"/>
            <a:ext cx="9256935" cy="7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AF40C57-88B8-4D29-AD01-8A8903B7F726}"/>
              </a:ext>
            </a:extLst>
          </p:cNvPr>
          <p:cNvCxnSpPr>
            <a:cxnSpLocks/>
          </p:cNvCxnSpPr>
          <p:nvPr/>
        </p:nvCxnSpPr>
        <p:spPr>
          <a:xfrm flipV="1">
            <a:off x="1766780" y="3078375"/>
            <a:ext cx="9342098" cy="22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14C3FF-5870-40DA-B6B1-2F57DAAA2F96}"/>
              </a:ext>
            </a:extLst>
          </p:cNvPr>
          <p:cNvCxnSpPr>
            <a:cxnSpLocks/>
          </p:cNvCxnSpPr>
          <p:nvPr/>
        </p:nvCxnSpPr>
        <p:spPr>
          <a:xfrm flipV="1">
            <a:off x="1766780" y="3011151"/>
            <a:ext cx="9342098" cy="174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640BB04-F8DB-4267-89FC-DA0A1307BDD0}"/>
              </a:ext>
            </a:extLst>
          </p:cNvPr>
          <p:cNvSpPr/>
          <p:nvPr/>
        </p:nvSpPr>
        <p:spPr>
          <a:xfrm>
            <a:off x="1187525" y="2155313"/>
            <a:ext cx="6858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en-US" altLang="zh-CN">
              <a:solidFill>
                <a:srgbClr val="FFFFFF"/>
              </a:solidFill>
              <a:ea typeface="SimSun" panose="02010600030101010101" pitchFamily="2" charset="-122"/>
            </a:endParaRPr>
          </a:p>
        </p:txBody>
      </p:sp>
      <p:sp>
        <p:nvSpPr>
          <p:cNvPr id="43" name="Oval 42">
            <a:extLst>
              <a:ext uri="{FF2B5EF4-FFF2-40B4-BE49-F238E27FC236}">
                <a16:creationId xmlns:a16="http://schemas.microsoft.com/office/drawing/2014/main" id="{051CAA19-E203-40EC-A7DE-60D2A3E34720}"/>
              </a:ext>
            </a:extLst>
          </p:cNvPr>
          <p:cNvSpPr/>
          <p:nvPr/>
        </p:nvSpPr>
        <p:spPr>
          <a:xfrm>
            <a:off x="1243782" y="2668572"/>
            <a:ext cx="435055" cy="3696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en-US" altLang="zh-CN">
              <a:solidFill>
                <a:srgbClr val="FFFFFF"/>
              </a:solidFill>
              <a:ea typeface="SimSun" panose="02010600030101010101" pitchFamily="2" charset="-122"/>
            </a:endParaRPr>
          </a:p>
        </p:txBody>
      </p:sp>
      <p:sp>
        <p:nvSpPr>
          <p:cNvPr id="44" name="Text Box 4">
            <a:extLst>
              <a:ext uri="{FF2B5EF4-FFF2-40B4-BE49-F238E27FC236}">
                <a16:creationId xmlns:a16="http://schemas.microsoft.com/office/drawing/2014/main" id="{6A187E6E-6BC8-4CD8-B9E9-03AA63631751}"/>
              </a:ext>
            </a:extLst>
          </p:cNvPr>
          <p:cNvSpPr txBox="1">
            <a:spLocks noChangeArrowheads="1"/>
          </p:cNvSpPr>
          <p:nvPr/>
        </p:nvSpPr>
        <p:spPr bwMode="auto">
          <a:xfrm>
            <a:off x="1341587" y="1397076"/>
            <a:ext cx="86116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accent2">
                    <a:lumMod val="75000"/>
                  </a:schemeClr>
                </a:solidFill>
                <a:latin typeface="Times New Roman" panose="02020603050405020304" pitchFamily="18" charset="0"/>
              </a:rPr>
              <a:t>- Khoanh tròn vào các quan hệ từ hoặc cặp quan hệ từ.</a:t>
            </a:r>
          </a:p>
        </p:txBody>
      </p:sp>
      <p:cxnSp>
        <p:nvCxnSpPr>
          <p:cNvPr id="45" name="Straight Connector 44">
            <a:extLst>
              <a:ext uri="{FF2B5EF4-FFF2-40B4-BE49-F238E27FC236}">
                <a16:creationId xmlns:a16="http://schemas.microsoft.com/office/drawing/2014/main" id="{8BC54193-348D-4F48-9443-B10FD1ABBC2C}"/>
              </a:ext>
            </a:extLst>
          </p:cNvPr>
          <p:cNvCxnSpPr/>
          <p:nvPr/>
        </p:nvCxnSpPr>
        <p:spPr>
          <a:xfrm>
            <a:off x="2543944" y="971645"/>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8533031-55F8-4043-B185-5754BD7417F2}"/>
              </a:ext>
            </a:extLst>
          </p:cNvPr>
          <p:cNvCxnSpPr/>
          <p:nvPr/>
        </p:nvCxnSpPr>
        <p:spPr>
          <a:xfrm>
            <a:off x="9947907" y="1044453"/>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DBAF5A-A369-4952-9BEF-C039B141EBA4}"/>
              </a:ext>
            </a:extLst>
          </p:cNvPr>
          <p:cNvCxnSpPr/>
          <p:nvPr/>
        </p:nvCxnSpPr>
        <p:spPr>
          <a:xfrm>
            <a:off x="9947907" y="993867"/>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49" name="Text Box 4">
            <a:extLst>
              <a:ext uri="{FF2B5EF4-FFF2-40B4-BE49-F238E27FC236}">
                <a16:creationId xmlns:a16="http://schemas.microsoft.com/office/drawing/2014/main" id="{42C40ADA-AE84-4BE3-80DA-7E614F3128CD}"/>
              </a:ext>
            </a:extLst>
          </p:cNvPr>
          <p:cNvSpPr txBox="1">
            <a:spLocks noChangeArrowheads="1"/>
          </p:cNvSpPr>
          <p:nvPr/>
        </p:nvSpPr>
        <p:spPr bwMode="auto">
          <a:xfrm>
            <a:off x="7796510" y="3320733"/>
            <a:ext cx="3421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latin typeface="Times New Roman" panose="02020603050405020304" pitchFamily="18" charset="0"/>
              </a:rPr>
              <a:t>Theo CẬU BÉ THÔNG MINH</a:t>
            </a:r>
          </a:p>
        </p:txBody>
      </p:sp>
      <p:cxnSp>
        <p:nvCxnSpPr>
          <p:cNvPr id="58" name="Straight Connector 57">
            <a:extLst>
              <a:ext uri="{FF2B5EF4-FFF2-40B4-BE49-F238E27FC236}">
                <a16:creationId xmlns:a16="http://schemas.microsoft.com/office/drawing/2014/main" id="{1087F6C6-99B2-4DE3-872F-91D7B093CCB7}"/>
              </a:ext>
            </a:extLst>
          </p:cNvPr>
          <p:cNvCxnSpPr>
            <a:cxnSpLocks/>
          </p:cNvCxnSpPr>
          <p:nvPr/>
        </p:nvCxnSpPr>
        <p:spPr>
          <a:xfrm flipV="1">
            <a:off x="1718444" y="1815581"/>
            <a:ext cx="1857276" cy="222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FCFE15-EB1D-4846-9D5C-2829022018CC}"/>
              </a:ext>
            </a:extLst>
          </p:cNvPr>
          <p:cNvCxnSpPr>
            <a:cxnSpLocks/>
          </p:cNvCxnSpPr>
          <p:nvPr/>
        </p:nvCxnSpPr>
        <p:spPr>
          <a:xfrm>
            <a:off x="4487044" y="954164"/>
            <a:ext cx="4266877" cy="1426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DAAEE1E-DEEE-4C8D-8C3D-49D141BF4F6B}"/>
              </a:ext>
            </a:extLst>
          </p:cNvPr>
          <p:cNvCxnSpPr>
            <a:cxnSpLocks/>
          </p:cNvCxnSpPr>
          <p:nvPr/>
        </p:nvCxnSpPr>
        <p:spPr>
          <a:xfrm flipV="1">
            <a:off x="1386818" y="1383754"/>
            <a:ext cx="3643151" cy="1114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0F043FC-15C6-46BF-970D-95BA54629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64" y="3656430"/>
            <a:ext cx="4219032" cy="28126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417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strips(down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290">
                                          <p:stCondLst>
                                            <p:cond delay="0"/>
                                          </p:stCondLst>
                                        </p:cTn>
                                        <p:tgtEl>
                                          <p:spTgt spid="38"/>
                                        </p:tgtEl>
                                      </p:cBhvr>
                                    </p:animEffect>
                                    <p:anim calcmode="lin" valueType="num">
                                      <p:cBhvr>
                                        <p:cTn id="20"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25" dur="13">
                                          <p:stCondLst>
                                            <p:cond delay="325"/>
                                          </p:stCondLst>
                                        </p:cTn>
                                        <p:tgtEl>
                                          <p:spTgt spid="38"/>
                                        </p:tgtEl>
                                      </p:cBhvr>
                                      <p:to x="100000" y="60000"/>
                                    </p:animScale>
                                    <p:animScale>
                                      <p:cBhvr>
                                        <p:cTn id="26" dur="83" decel="50000">
                                          <p:stCondLst>
                                            <p:cond delay="338"/>
                                          </p:stCondLst>
                                        </p:cTn>
                                        <p:tgtEl>
                                          <p:spTgt spid="38"/>
                                        </p:tgtEl>
                                      </p:cBhvr>
                                      <p:to x="100000" y="100000"/>
                                    </p:animScale>
                                    <p:animScale>
                                      <p:cBhvr>
                                        <p:cTn id="27" dur="13">
                                          <p:stCondLst>
                                            <p:cond delay="656"/>
                                          </p:stCondLst>
                                        </p:cTn>
                                        <p:tgtEl>
                                          <p:spTgt spid="38"/>
                                        </p:tgtEl>
                                      </p:cBhvr>
                                      <p:to x="100000" y="80000"/>
                                    </p:animScale>
                                    <p:animScale>
                                      <p:cBhvr>
                                        <p:cTn id="28" dur="83" decel="50000">
                                          <p:stCondLst>
                                            <p:cond delay="669"/>
                                          </p:stCondLst>
                                        </p:cTn>
                                        <p:tgtEl>
                                          <p:spTgt spid="38"/>
                                        </p:tgtEl>
                                      </p:cBhvr>
                                      <p:to x="100000" y="100000"/>
                                    </p:animScale>
                                    <p:animScale>
                                      <p:cBhvr>
                                        <p:cTn id="29" dur="13">
                                          <p:stCondLst>
                                            <p:cond delay="821"/>
                                          </p:stCondLst>
                                        </p:cTn>
                                        <p:tgtEl>
                                          <p:spTgt spid="38"/>
                                        </p:tgtEl>
                                      </p:cBhvr>
                                      <p:to x="100000" y="90000"/>
                                    </p:animScale>
                                    <p:animScale>
                                      <p:cBhvr>
                                        <p:cTn id="30" dur="83" decel="50000">
                                          <p:stCondLst>
                                            <p:cond delay="834"/>
                                          </p:stCondLst>
                                        </p:cTn>
                                        <p:tgtEl>
                                          <p:spTgt spid="38"/>
                                        </p:tgtEl>
                                      </p:cBhvr>
                                      <p:to x="100000" y="100000"/>
                                    </p:animScale>
                                    <p:animScale>
                                      <p:cBhvr>
                                        <p:cTn id="31" dur="13">
                                          <p:stCondLst>
                                            <p:cond delay="904"/>
                                          </p:stCondLst>
                                        </p:cTn>
                                        <p:tgtEl>
                                          <p:spTgt spid="38"/>
                                        </p:tgtEl>
                                      </p:cBhvr>
                                      <p:to x="100000" y="95000"/>
                                    </p:animScale>
                                    <p:animScale>
                                      <p:cBhvr>
                                        <p:cTn id="32" dur="83" decel="50000">
                                          <p:stCondLst>
                                            <p:cond delay="917"/>
                                          </p:stCondLst>
                                        </p:cTn>
                                        <p:tgtEl>
                                          <p:spTgt spid="38"/>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290">
                                          <p:stCondLst>
                                            <p:cond delay="0"/>
                                          </p:stCondLst>
                                        </p:cTn>
                                        <p:tgtEl>
                                          <p:spTgt spid="37"/>
                                        </p:tgtEl>
                                      </p:cBhvr>
                                    </p:animEffect>
                                    <p:anim calcmode="lin" valueType="num">
                                      <p:cBhvr>
                                        <p:cTn id="36" dur="911"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37"/>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37"/>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37"/>
                                        </p:tgtEl>
                                        <p:attrNameLst>
                                          <p:attrName>ppt_y</p:attrName>
                                        </p:attrNameLst>
                                      </p:cBhvr>
                                      <p:tavLst>
                                        <p:tav tm="0" fmla="#ppt_y-sin(pi*$)/81">
                                          <p:val>
                                            <p:fltVal val="0"/>
                                          </p:val>
                                        </p:tav>
                                        <p:tav tm="100000">
                                          <p:val>
                                            <p:fltVal val="1"/>
                                          </p:val>
                                        </p:tav>
                                      </p:tavLst>
                                    </p:anim>
                                    <p:animScale>
                                      <p:cBhvr>
                                        <p:cTn id="41" dur="13">
                                          <p:stCondLst>
                                            <p:cond delay="325"/>
                                          </p:stCondLst>
                                        </p:cTn>
                                        <p:tgtEl>
                                          <p:spTgt spid="37"/>
                                        </p:tgtEl>
                                      </p:cBhvr>
                                      <p:to x="100000" y="60000"/>
                                    </p:animScale>
                                    <p:animScale>
                                      <p:cBhvr>
                                        <p:cTn id="42" dur="83" decel="50000">
                                          <p:stCondLst>
                                            <p:cond delay="338"/>
                                          </p:stCondLst>
                                        </p:cTn>
                                        <p:tgtEl>
                                          <p:spTgt spid="37"/>
                                        </p:tgtEl>
                                      </p:cBhvr>
                                      <p:to x="100000" y="100000"/>
                                    </p:animScale>
                                    <p:animScale>
                                      <p:cBhvr>
                                        <p:cTn id="43" dur="13">
                                          <p:stCondLst>
                                            <p:cond delay="656"/>
                                          </p:stCondLst>
                                        </p:cTn>
                                        <p:tgtEl>
                                          <p:spTgt spid="37"/>
                                        </p:tgtEl>
                                      </p:cBhvr>
                                      <p:to x="100000" y="80000"/>
                                    </p:animScale>
                                    <p:animScale>
                                      <p:cBhvr>
                                        <p:cTn id="44" dur="83" decel="50000">
                                          <p:stCondLst>
                                            <p:cond delay="669"/>
                                          </p:stCondLst>
                                        </p:cTn>
                                        <p:tgtEl>
                                          <p:spTgt spid="37"/>
                                        </p:tgtEl>
                                      </p:cBhvr>
                                      <p:to x="100000" y="100000"/>
                                    </p:animScale>
                                    <p:animScale>
                                      <p:cBhvr>
                                        <p:cTn id="45" dur="13">
                                          <p:stCondLst>
                                            <p:cond delay="821"/>
                                          </p:stCondLst>
                                        </p:cTn>
                                        <p:tgtEl>
                                          <p:spTgt spid="37"/>
                                        </p:tgtEl>
                                      </p:cBhvr>
                                      <p:to x="100000" y="90000"/>
                                    </p:animScale>
                                    <p:animScale>
                                      <p:cBhvr>
                                        <p:cTn id="46" dur="83" decel="50000">
                                          <p:stCondLst>
                                            <p:cond delay="834"/>
                                          </p:stCondLst>
                                        </p:cTn>
                                        <p:tgtEl>
                                          <p:spTgt spid="37"/>
                                        </p:tgtEl>
                                      </p:cBhvr>
                                      <p:to x="100000" y="100000"/>
                                    </p:animScale>
                                    <p:animScale>
                                      <p:cBhvr>
                                        <p:cTn id="47" dur="13">
                                          <p:stCondLst>
                                            <p:cond delay="904"/>
                                          </p:stCondLst>
                                        </p:cTn>
                                        <p:tgtEl>
                                          <p:spTgt spid="37"/>
                                        </p:tgtEl>
                                      </p:cBhvr>
                                      <p:to x="100000" y="95000"/>
                                    </p:animScale>
                                    <p:animScale>
                                      <p:cBhvr>
                                        <p:cTn id="48" dur="83" decel="50000">
                                          <p:stCondLst>
                                            <p:cond delay="917"/>
                                          </p:stCondLst>
                                        </p:cTn>
                                        <p:tgtEl>
                                          <p:spTgt spid="37"/>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edge">
                                      <p:cBhvr>
                                        <p:cTn id="53" dur="1000"/>
                                        <p:tgtEl>
                                          <p:spTgt spid="43"/>
                                        </p:tgtEl>
                                      </p:cBhvr>
                                    </p:animEffect>
                                  </p:childTnLst>
                                </p:cTn>
                              </p:par>
                              <p:par>
                                <p:cTn id="54" presetID="2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edge">
                                      <p:cBhvr>
                                        <p:cTn id="56"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6CF4E0FA-8FDB-4107-B794-536B1E763E04}"/>
              </a:ext>
            </a:extLst>
          </p:cNvPr>
          <p:cNvSpPr txBox="1">
            <a:spLocks noChangeArrowheads="1"/>
          </p:cNvSpPr>
          <p:nvPr/>
        </p:nvSpPr>
        <p:spPr bwMode="auto">
          <a:xfrm>
            <a:off x="799282" y="529679"/>
            <a:ext cx="106973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2800" b="1">
                <a:solidFill>
                  <a:schemeClr val="accent2">
                    <a:lumMod val="75000"/>
                  </a:schemeClr>
                </a:solidFill>
                <a:latin typeface="Times New Roman" panose="02020603050405020304" pitchFamily="18" charset="0"/>
              </a:rPr>
              <a:t>- Gạch 1 gạch dưới vế câu chỉ điều kiện (giả thiết), gạch 2 gạch dưới vế câu chỉ kết quả.</a:t>
            </a:r>
          </a:p>
        </p:txBody>
      </p:sp>
      <p:sp>
        <p:nvSpPr>
          <p:cNvPr id="22" name="Text Box 4">
            <a:extLst>
              <a:ext uri="{FF2B5EF4-FFF2-40B4-BE49-F238E27FC236}">
                <a16:creationId xmlns:a16="http://schemas.microsoft.com/office/drawing/2014/main" id="{48421A64-4119-4863-8F49-58116D888EBA}"/>
              </a:ext>
            </a:extLst>
          </p:cNvPr>
          <p:cNvSpPr txBox="1">
            <a:spLocks noChangeArrowheads="1"/>
          </p:cNvSpPr>
          <p:nvPr/>
        </p:nvSpPr>
        <p:spPr bwMode="auto">
          <a:xfrm>
            <a:off x="2279576" y="2293073"/>
            <a:ext cx="6629400" cy="2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en-US" sz="2800">
                <a:latin typeface="Times New Roman" panose="02020603050405020304" pitchFamily="18" charset="0"/>
              </a:rPr>
              <a:t>b) Nếu là chim, tôi sẽ là loài bồ câu trắng</a:t>
            </a:r>
          </a:p>
          <a:p>
            <a:pPr eaLnBrk="1" hangingPunct="1">
              <a:lnSpc>
                <a:spcPct val="150000"/>
              </a:lnSpc>
              <a:spcBef>
                <a:spcPct val="0"/>
              </a:spcBef>
              <a:buFontTx/>
              <a:buNone/>
            </a:pPr>
            <a:r>
              <a:rPr lang="en-US" altLang="en-US" sz="2800">
                <a:latin typeface="Times New Roman" panose="02020603050405020304" pitchFamily="18" charset="0"/>
              </a:rPr>
              <a:t>    Nếu là hoa, tôi sẽ là một đóa hướng dương</a:t>
            </a:r>
          </a:p>
          <a:p>
            <a:pPr eaLnBrk="1" hangingPunct="1">
              <a:lnSpc>
                <a:spcPct val="150000"/>
              </a:lnSpc>
              <a:spcBef>
                <a:spcPct val="0"/>
              </a:spcBef>
              <a:buFontTx/>
              <a:buNone/>
            </a:pPr>
            <a:r>
              <a:rPr lang="en-US" altLang="en-US" sz="2800">
                <a:latin typeface="Times New Roman" panose="02020603050405020304" pitchFamily="18" charset="0"/>
              </a:rPr>
              <a:t>    Nếu là mây, tôi sẽ là vầng mây ấm</a:t>
            </a:r>
          </a:p>
          <a:p>
            <a:pPr eaLnBrk="1" hangingPunct="1">
              <a:lnSpc>
                <a:spcPct val="150000"/>
              </a:lnSpc>
              <a:spcBef>
                <a:spcPct val="0"/>
              </a:spcBef>
              <a:buFontTx/>
              <a:buNone/>
            </a:pPr>
            <a:r>
              <a:rPr lang="en-US" altLang="en-US" sz="2800">
                <a:latin typeface="Times New Roman" panose="02020603050405020304" pitchFamily="18" charset="0"/>
              </a:rPr>
              <a:t>    Là người, tôi sẽ chết cho quê hương.</a:t>
            </a:r>
          </a:p>
        </p:txBody>
      </p:sp>
      <p:cxnSp>
        <p:nvCxnSpPr>
          <p:cNvPr id="30" name="Straight Connector 29">
            <a:extLst>
              <a:ext uri="{FF2B5EF4-FFF2-40B4-BE49-F238E27FC236}">
                <a16:creationId xmlns:a16="http://schemas.microsoft.com/office/drawing/2014/main" id="{E750E09D-ECDC-4391-9CCE-72DC40D1AE9F}"/>
              </a:ext>
            </a:extLst>
          </p:cNvPr>
          <p:cNvCxnSpPr>
            <a:cxnSpLocks/>
          </p:cNvCxnSpPr>
          <p:nvPr/>
        </p:nvCxnSpPr>
        <p:spPr>
          <a:xfrm>
            <a:off x="3388385" y="2862755"/>
            <a:ext cx="10695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 Box 4">
            <a:extLst>
              <a:ext uri="{FF2B5EF4-FFF2-40B4-BE49-F238E27FC236}">
                <a16:creationId xmlns:a16="http://schemas.microsoft.com/office/drawing/2014/main" id="{6A187E6E-6BC8-4CD8-B9E9-03AA63631751}"/>
              </a:ext>
            </a:extLst>
          </p:cNvPr>
          <p:cNvSpPr txBox="1">
            <a:spLocks noChangeArrowheads="1"/>
          </p:cNvSpPr>
          <p:nvPr/>
        </p:nvSpPr>
        <p:spPr bwMode="auto">
          <a:xfrm>
            <a:off x="1341587" y="1397076"/>
            <a:ext cx="86116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accent2">
                    <a:lumMod val="75000"/>
                  </a:schemeClr>
                </a:solidFill>
                <a:latin typeface="Times New Roman" panose="02020603050405020304" pitchFamily="18" charset="0"/>
              </a:rPr>
              <a:t>- Khoanh tròn vào các quan hệ từ hoặc cặp quan hệ từ.</a:t>
            </a:r>
          </a:p>
        </p:txBody>
      </p:sp>
      <p:cxnSp>
        <p:nvCxnSpPr>
          <p:cNvPr id="45" name="Straight Connector 44">
            <a:extLst>
              <a:ext uri="{FF2B5EF4-FFF2-40B4-BE49-F238E27FC236}">
                <a16:creationId xmlns:a16="http://schemas.microsoft.com/office/drawing/2014/main" id="{8BC54193-348D-4F48-9443-B10FD1ABBC2C}"/>
              </a:ext>
            </a:extLst>
          </p:cNvPr>
          <p:cNvCxnSpPr/>
          <p:nvPr/>
        </p:nvCxnSpPr>
        <p:spPr>
          <a:xfrm>
            <a:off x="2543944" y="971645"/>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8533031-55F8-4043-B185-5754BD7417F2}"/>
              </a:ext>
            </a:extLst>
          </p:cNvPr>
          <p:cNvCxnSpPr/>
          <p:nvPr/>
        </p:nvCxnSpPr>
        <p:spPr>
          <a:xfrm>
            <a:off x="9947907" y="1044453"/>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DBAF5A-A369-4952-9BEF-C039B141EBA4}"/>
              </a:ext>
            </a:extLst>
          </p:cNvPr>
          <p:cNvCxnSpPr/>
          <p:nvPr/>
        </p:nvCxnSpPr>
        <p:spPr>
          <a:xfrm>
            <a:off x="9947907" y="993867"/>
            <a:ext cx="914400" cy="15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48" name="Text Box 4">
            <a:extLst>
              <a:ext uri="{FF2B5EF4-FFF2-40B4-BE49-F238E27FC236}">
                <a16:creationId xmlns:a16="http://schemas.microsoft.com/office/drawing/2014/main" id="{326ABDE8-370E-45C2-BC03-EB8741FF5FE1}"/>
              </a:ext>
            </a:extLst>
          </p:cNvPr>
          <p:cNvSpPr txBox="1">
            <a:spLocks noChangeArrowheads="1"/>
          </p:cNvSpPr>
          <p:nvPr/>
        </p:nvSpPr>
        <p:spPr bwMode="auto">
          <a:xfrm>
            <a:off x="7148438" y="4897306"/>
            <a:ext cx="248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latin typeface="Times New Roman" panose="02020603050405020304" pitchFamily="18" charset="0"/>
              </a:rPr>
              <a:t>Trương Quốc Khánh</a:t>
            </a:r>
          </a:p>
        </p:txBody>
      </p:sp>
      <p:cxnSp>
        <p:nvCxnSpPr>
          <p:cNvPr id="50" name="Straight Connector 49">
            <a:extLst>
              <a:ext uri="{FF2B5EF4-FFF2-40B4-BE49-F238E27FC236}">
                <a16:creationId xmlns:a16="http://schemas.microsoft.com/office/drawing/2014/main" id="{2CFFD0DD-63E0-45A5-A18F-82E5A67CCFAD}"/>
              </a:ext>
            </a:extLst>
          </p:cNvPr>
          <p:cNvCxnSpPr>
            <a:cxnSpLocks/>
          </p:cNvCxnSpPr>
          <p:nvPr/>
        </p:nvCxnSpPr>
        <p:spPr>
          <a:xfrm>
            <a:off x="3388385" y="3515821"/>
            <a:ext cx="9946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16B7B71-A463-4EE9-A25C-2BBD1AC9F031}"/>
              </a:ext>
            </a:extLst>
          </p:cNvPr>
          <p:cNvCxnSpPr>
            <a:cxnSpLocks/>
          </p:cNvCxnSpPr>
          <p:nvPr/>
        </p:nvCxnSpPr>
        <p:spPr>
          <a:xfrm>
            <a:off x="3350956" y="4105218"/>
            <a:ext cx="1038303" cy="79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0870909-860B-455F-9F35-DE50A882D026}"/>
              </a:ext>
            </a:extLst>
          </p:cNvPr>
          <p:cNvCxnSpPr/>
          <p:nvPr/>
        </p:nvCxnSpPr>
        <p:spPr>
          <a:xfrm>
            <a:off x="4608686" y="4105218"/>
            <a:ext cx="2971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B30E704-E394-43A5-98E6-625063641D39}"/>
              </a:ext>
            </a:extLst>
          </p:cNvPr>
          <p:cNvCxnSpPr/>
          <p:nvPr/>
        </p:nvCxnSpPr>
        <p:spPr>
          <a:xfrm>
            <a:off x="4505577" y="3588510"/>
            <a:ext cx="4114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8004CF6-461F-4FBB-8206-8D037A7FA7CB}"/>
              </a:ext>
            </a:extLst>
          </p:cNvPr>
          <p:cNvCxnSpPr/>
          <p:nvPr/>
        </p:nvCxnSpPr>
        <p:spPr>
          <a:xfrm>
            <a:off x="4457952" y="3512310"/>
            <a:ext cx="4114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4C17FB5-DE2C-45BC-890A-19C314560897}"/>
              </a:ext>
            </a:extLst>
          </p:cNvPr>
          <p:cNvCxnSpPr/>
          <p:nvPr/>
        </p:nvCxnSpPr>
        <p:spPr>
          <a:xfrm>
            <a:off x="4608686" y="4181418"/>
            <a:ext cx="2971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FA6F954-0C78-45F8-9DCF-BF01FE65E513}"/>
              </a:ext>
            </a:extLst>
          </p:cNvPr>
          <p:cNvCxnSpPr/>
          <p:nvPr/>
        </p:nvCxnSpPr>
        <p:spPr>
          <a:xfrm>
            <a:off x="4686552" y="2862755"/>
            <a:ext cx="35814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BFB2C07-F23F-41DE-8A87-283191113D28}"/>
              </a:ext>
            </a:extLst>
          </p:cNvPr>
          <p:cNvCxnSpPr/>
          <p:nvPr/>
        </p:nvCxnSpPr>
        <p:spPr>
          <a:xfrm>
            <a:off x="4686552" y="2938955"/>
            <a:ext cx="35814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087F6C6-99B2-4DE3-872F-91D7B093CCB7}"/>
              </a:ext>
            </a:extLst>
          </p:cNvPr>
          <p:cNvCxnSpPr>
            <a:cxnSpLocks/>
          </p:cNvCxnSpPr>
          <p:nvPr/>
        </p:nvCxnSpPr>
        <p:spPr>
          <a:xfrm flipV="1">
            <a:off x="1718444" y="1815581"/>
            <a:ext cx="1857276" cy="2222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FCFE15-EB1D-4846-9D5C-2829022018CC}"/>
              </a:ext>
            </a:extLst>
          </p:cNvPr>
          <p:cNvCxnSpPr>
            <a:cxnSpLocks/>
          </p:cNvCxnSpPr>
          <p:nvPr/>
        </p:nvCxnSpPr>
        <p:spPr>
          <a:xfrm>
            <a:off x="4487044" y="954164"/>
            <a:ext cx="4266877" cy="1426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DAAEE1E-DEEE-4C8D-8C3D-49D141BF4F6B}"/>
              </a:ext>
            </a:extLst>
          </p:cNvPr>
          <p:cNvCxnSpPr>
            <a:cxnSpLocks/>
          </p:cNvCxnSpPr>
          <p:nvPr/>
        </p:nvCxnSpPr>
        <p:spPr>
          <a:xfrm flipV="1">
            <a:off x="1386818" y="1383754"/>
            <a:ext cx="3643151" cy="1114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46E125D-FD84-4AB2-B904-3B7379811544}"/>
              </a:ext>
            </a:extLst>
          </p:cNvPr>
          <p:cNvCxnSpPr>
            <a:cxnSpLocks/>
          </p:cNvCxnSpPr>
          <p:nvPr/>
        </p:nvCxnSpPr>
        <p:spPr>
          <a:xfrm flipV="1">
            <a:off x="2738219" y="4781419"/>
            <a:ext cx="1241867" cy="15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35073D1-1FDB-4469-8A21-3515C6BB211C}"/>
              </a:ext>
            </a:extLst>
          </p:cNvPr>
          <p:cNvCxnSpPr/>
          <p:nvPr/>
        </p:nvCxnSpPr>
        <p:spPr>
          <a:xfrm>
            <a:off x="4196110" y="4753290"/>
            <a:ext cx="35814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0B17C81-22A2-4D1B-9D8B-121028F00E8B}"/>
              </a:ext>
            </a:extLst>
          </p:cNvPr>
          <p:cNvCxnSpPr/>
          <p:nvPr/>
        </p:nvCxnSpPr>
        <p:spPr>
          <a:xfrm>
            <a:off x="4196110" y="4829490"/>
            <a:ext cx="35814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8064E14D-BC02-428A-8B57-529F54DBA8B0}"/>
              </a:ext>
            </a:extLst>
          </p:cNvPr>
          <p:cNvSpPr/>
          <p:nvPr/>
        </p:nvSpPr>
        <p:spPr>
          <a:xfrm>
            <a:off x="2702585" y="2433869"/>
            <a:ext cx="6858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en-US" altLang="zh-CN">
              <a:solidFill>
                <a:srgbClr val="FFFFFF"/>
              </a:solidFill>
              <a:ea typeface="SimSun" panose="02010600030101010101" pitchFamily="2" charset="-122"/>
            </a:endParaRPr>
          </a:p>
        </p:txBody>
      </p:sp>
      <p:sp>
        <p:nvSpPr>
          <p:cNvPr id="66" name="Oval 65">
            <a:extLst>
              <a:ext uri="{FF2B5EF4-FFF2-40B4-BE49-F238E27FC236}">
                <a16:creationId xmlns:a16="http://schemas.microsoft.com/office/drawing/2014/main" id="{35746016-E00A-41A8-8D41-05560A33A0A2}"/>
              </a:ext>
            </a:extLst>
          </p:cNvPr>
          <p:cNvSpPr/>
          <p:nvPr/>
        </p:nvSpPr>
        <p:spPr>
          <a:xfrm>
            <a:off x="2646214" y="3085279"/>
            <a:ext cx="6858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en-US" altLang="zh-CN">
              <a:solidFill>
                <a:srgbClr val="FFFFFF"/>
              </a:solidFill>
              <a:ea typeface="SimSun" panose="02010600030101010101" pitchFamily="2" charset="-122"/>
            </a:endParaRPr>
          </a:p>
        </p:txBody>
      </p:sp>
      <p:sp>
        <p:nvSpPr>
          <p:cNvPr id="67" name="Oval 66">
            <a:extLst>
              <a:ext uri="{FF2B5EF4-FFF2-40B4-BE49-F238E27FC236}">
                <a16:creationId xmlns:a16="http://schemas.microsoft.com/office/drawing/2014/main" id="{71833A45-5988-4EA3-8983-94A7308A32F4}"/>
              </a:ext>
            </a:extLst>
          </p:cNvPr>
          <p:cNvSpPr/>
          <p:nvPr/>
        </p:nvSpPr>
        <p:spPr>
          <a:xfrm>
            <a:off x="2646214" y="3729766"/>
            <a:ext cx="6858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buFont typeface="Arial" panose="020B0604020202020204" pitchFamily="34" charset="0"/>
              <a:buNone/>
              <a:defRPr/>
            </a:pPr>
            <a:endParaRPr lang="en-US" altLang="zh-CN">
              <a:solidFill>
                <a:srgbClr val="FFFFFF"/>
              </a:solidFill>
              <a:ea typeface="SimSun" panose="02010600030101010101" pitchFamily="2" charset="-122"/>
            </a:endParaRPr>
          </a:p>
        </p:txBody>
      </p:sp>
      <p:pic>
        <p:nvPicPr>
          <p:cNvPr id="3" name="Picture 2">
            <a:extLst>
              <a:ext uri="{FF2B5EF4-FFF2-40B4-BE49-F238E27FC236}">
                <a16:creationId xmlns:a16="http://schemas.microsoft.com/office/drawing/2014/main" id="{2ECC8667-E004-473F-AD9D-8BFB5D5AED6D}"/>
              </a:ext>
            </a:extLst>
          </p:cNvPr>
          <p:cNvPicPr>
            <a:picLocks noChangeAspect="1"/>
          </p:cNvPicPr>
          <p:nvPr/>
        </p:nvPicPr>
        <p:blipFill rotWithShape="1">
          <a:blip r:embed="rId3">
            <a:extLst>
              <a:ext uri="{28A0092B-C50C-407E-A947-70E740481C1C}">
                <a14:useLocalDpi xmlns:a14="http://schemas.microsoft.com/office/drawing/2010/main" val="0"/>
              </a:ext>
            </a:extLst>
          </a:blip>
          <a:srcRect l="61890" t="14277" r="14897" b="33948"/>
          <a:stretch/>
        </p:blipFill>
        <p:spPr>
          <a:xfrm flipH="1">
            <a:off x="9503958" y="630643"/>
            <a:ext cx="2830052" cy="3550775"/>
          </a:xfrm>
          <a:prstGeom prst="rect">
            <a:avLst/>
          </a:prstGeom>
        </p:spPr>
      </p:pic>
      <p:pic>
        <p:nvPicPr>
          <p:cNvPr id="5" name="Picture 4">
            <a:extLst>
              <a:ext uri="{FF2B5EF4-FFF2-40B4-BE49-F238E27FC236}">
                <a16:creationId xmlns:a16="http://schemas.microsoft.com/office/drawing/2014/main" id="{34B8A801-2501-4611-9977-9655205CA0B3}"/>
              </a:ext>
            </a:extLst>
          </p:cNvPr>
          <p:cNvPicPr>
            <a:picLocks noChangeAspect="1"/>
          </p:cNvPicPr>
          <p:nvPr/>
        </p:nvPicPr>
        <p:blipFill rotWithShape="1">
          <a:blip r:embed="rId4">
            <a:extLst>
              <a:ext uri="{28A0092B-C50C-407E-A947-70E740481C1C}">
                <a14:useLocalDpi xmlns:a14="http://schemas.microsoft.com/office/drawing/2010/main" val="0"/>
              </a:ext>
            </a:extLst>
          </a:blip>
          <a:srcRect l="37688" t="26331" r="38017" b="25417"/>
          <a:stretch/>
        </p:blipFill>
        <p:spPr>
          <a:xfrm>
            <a:off x="-168697" y="3512309"/>
            <a:ext cx="2962099" cy="3309179"/>
          </a:xfrm>
          <a:prstGeom prst="rect">
            <a:avLst/>
          </a:prstGeom>
        </p:spPr>
      </p:pic>
    </p:spTree>
    <p:extLst>
      <p:ext uri="{BB962C8B-B14F-4D97-AF65-F5344CB8AC3E}">
        <p14:creationId xmlns:p14="http://schemas.microsoft.com/office/powerpoint/2010/main" val="3051389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strips(downRigh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strips(downRight)">
                                      <p:cBhvr>
                                        <p:cTn id="22" dur="500"/>
                                        <p:tgtEl>
                                          <p:spTgt spid="56"/>
                                        </p:tgtEl>
                                      </p:cBhvr>
                                    </p:animEffect>
                                  </p:childTnLst>
                                </p:cTn>
                              </p:par>
                              <p:par>
                                <p:cTn id="23" presetID="18" presetClass="entr" presetSubtype="6"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strips(downRight)">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wedge">
                                      <p:cBhvr>
                                        <p:cTn id="30" dur="1000"/>
                                        <p:tgtEl>
                                          <p:spTgt spid="6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down)">
                                      <p:cBhvr>
                                        <p:cTn id="35" dur="290">
                                          <p:stCondLst>
                                            <p:cond delay="0"/>
                                          </p:stCondLst>
                                        </p:cTn>
                                        <p:tgtEl>
                                          <p:spTgt spid="50"/>
                                        </p:tgtEl>
                                      </p:cBhvr>
                                    </p:animEffect>
                                    <p:anim calcmode="lin" valueType="num">
                                      <p:cBhvr>
                                        <p:cTn id="36" dur="911"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50"/>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50"/>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50"/>
                                        </p:tgtEl>
                                        <p:attrNameLst>
                                          <p:attrName>ppt_y</p:attrName>
                                        </p:attrNameLst>
                                      </p:cBhvr>
                                      <p:tavLst>
                                        <p:tav tm="0" fmla="#ppt_y-sin(pi*$)/81">
                                          <p:val>
                                            <p:fltVal val="0"/>
                                          </p:val>
                                        </p:tav>
                                        <p:tav tm="100000">
                                          <p:val>
                                            <p:fltVal val="1"/>
                                          </p:val>
                                        </p:tav>
                                      </p:tavLst>
                                    </p:anim>
                                    <p:animScale>
                                      <p:cBhvr>
                                        <p:cTn id="41" dur="13">
                                          <p:stCondLst>
                                            <p:cond delay="325"/>
                                          </p:stCondLst>
                                        </p:cTn>
                                        <p:tgtEl>
                                          <p:spTgt spid="50"/>
                                        </p:tgtEl>
                                      </p:cBhvr>
                                      <p:to x="100000" y="60000"/>
                                    </p:animScale>
                                    <p:animScale>
                                      <p:cBhvr>
                                        <p:cTn id="42" dur="83" decel="50000">
                                          <p:stCondLst>
                                            <p:cond delay="338"/>
                                          </p:stCondLst>
                                        </p:cTn>
                                        <p:tgtEl>
                                          <p:spTgt spid="50"/>
                                        </p:tgtEl>
                                      </p:cBhvr>
                                      <p:to x="100000" y="100000"/>
                                    </p:animScale>
                                    <p:animScale>
                                      <p:cBhvr>
                                        <p:cTn id="43" dur="13">
                                          <p:stCondLst>
                                            <p:cond delay="656"/>
                                          </p:stCondLst>
                                        </p:cTn>
                                        <p:tgtEl>
                                          <p:spTgt spid="50"/>
                                        </p:tgtEl>
                                      </p:cBhvr>
                                      <p:to x="100000" y="80000"/>
                                    </p:animScale>
                                    <p:animScale>
                                      <p:cBhvr>
                                        <p:cTn id="44" dur="83" decel="50000">
                                          <p:stCondLst>
                                            <p:cond delay="669"/>
                                          </p:stCondLst>
                                        </p:cTn>
                                        <p:tgtEl>
                                          <p:spTgt spid="50"/>
                                        </p:tgtEl>
                                      </p:cBhvr>
                                      <p:to x="100000" y="100000"/>
                                    </p:animScale>
                                    <p:animScale>
                                      <p:cBhvr>
                                        <p:cTn id="45" dur="13">
                                          <p:stCondLst>
                                            <p:cond delay="821"/>
                                          </p:stCondLst>
                                        </p:cTn>
                                        <p:tgtEl>
                                          <p:spTgt spid="50"/>
                                        </p:tgtEl>
                                      </p:cBhvr>
                                      <p:to x="100000" y="90000"/>
                                    </p:animScale>
                                    <p:animScale>
                                      <p:cBhvr>
                                        <p:cTn id="46" dur="83" decel="50000">
                                          <p:stCondLst>
                                            <p:cond delay="834"/>
                                          </p:stCondLst>
                                        </p:cTn>
                                        <p:tgtEl>
                                          <p:spTgt spid="50"/>
                                        </p:tgtEl>
                                      </p:cBhvr>
                                      <p:to x="100000" y="100000"/>
                                    </p:animScale>
                                    <p:animScale>
                                      <p:cBhvr>
                                        <p:cTn id="47" dur="13">
                                          <p:stCondLst>
                                            <p:cond delay="904"/>
                                          </p:stCondLst>
                                        </p:cTn>
                                        <p:tgtEl>
                                          <p:spTgt spid="50"/>
                                        </p:tgtEl>
                                      </p:cBhvr>
                                      <p:to x="100000" y="95000"/>
                                    </p:animScale>
                                    <p:animScale>
                                      <p:cBhvr>
                                        <p:cTn id="48" dur="83" decel="50000">
                                          <p:stCondLst>
                                            <p:cond delay="917"/>
                                          </p:stCondLst>
                                        </p:cTn>
                                        <p:tgtEl>
                                          <p:spTgt spid="5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290">
                                          <p:stCondLst>
                                            <p:cond delay="0"/>
                                          </p:stCondLst>
                                        </p:cTn>
                                        <p:tgtEl>
                                          <p:spTgt spid="54"/>
                                        </p:tgtEl>
                                      </p:cBhvr>
                                    </p:animEffect>
                                    <p:anim calcmode="lin" valueType="num">
                                      <p:cBhvr>
                                        <p:cTn id="54" dur="911"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5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5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54"/>
                                        </p:tgtEl>
                                        <p:attrNameLst>
                                          <p:attrName>ppt_y</p:attrName>
                                        </p:attrNameLst>
                                      </p:cBhvr>
                                      <p:tavLst>
                                        <p:tav tm="0" fmla="#ppt_y-sin(pi*$)/81">
                                          <p:val>
                                            <p:fltVal val="0"/>
                                          </p:val>
                                        </p:tav>
                                        <p:tav tm="100000">
                                          <p:val>
                                            <p:fltVal val="1"/>
                                          </p:val>
                                        </p:tav>
                                      </p:tavLst>
                                    </p:anim>
                                    <p:animScale>
                                      <p:cBhvr>
                                        <p:cTn id="59" dur="13">
                                          <p:stCondLst>
                                            <p:cond delay="325"/>
                                          </p:stCondLst>
                                        </p:cTn>
                                        <p:tgtEl>
                                          <p:spTgt spid="54"/>
                                        </p:tgtEl>
                                      </p:cBhvr>
                                      <p:to x="100000" y="60000"/>
                                    </p:animScale>
                                    <p:animScale>
                                      <p:cBhvr>
                                        <p:cTn id="60" dur="83" decel="50000">
                                          <p:stCondLst>
                                            <p:cond delay="338"/>
                                          </p:stCondLst>
                                        </p:cTn>
                                        <p:tgtEl>
                                          <p:spTgt spid="54"/>
                                        </p:tgtEl>
                                      </p:cBhvr>
                                      <p:to x="100000" y="100000"/>
                                    </p:animScale>
                                    <p:animScale>
                                      <p:cBhvr>
                                        <p:cTn id="61" dur="13">
                                          <p:stCondLst>
                                            <p:cond delay="656"/>
                                          </p:stCondLst>
                                        </p:cTn>
                                        <p:tgtEl>
                                          <p:spTgt spid="54"/>
                                        </p:tgtEl>
                                      </p:cBhvr>
                                      <p:to x="100000" y="80000"/>
                                    </p:animScale>
                                    <p:animScale>
                                      <p:cBhvr>
                                        <p:cTn id="62" dur="83" decel="50000">
                                          <p:stCondLst>
                                            <p:cond delay="669"/>
                                          </p:stCondLst>
                                        </p:cTn>
                                        <p:tgtEl>
                                          <p:spTgt spid="54"/>
                                        </p:tgtEl>
                                      </p:cBhvr>
                                      <p:to x="100000" y="100000"/>
                                    </p:animScale>
                                    <p:animScale>
                                      <p:cBhvr>
                                        <p:cTn id="63" dur="13">
                                          <p:stCondLst>
                                            <p:cond delay="821"/>
                                          </p:stCondLst>
                                        </p:cTn>
                                        <p:tgtEl>
                                          <p:spTgt spid="54"/>
                                        </p:tgtEl>
                                      </p:cBhvr>
                                      <p:to x="100000" y="90000"/>
                                    </p:animScale>
                                    <p:animScale>
                                      <p:cBhvr>
                                        <p:cTn id="64" dur="83" decel="50000">
                                          <p:stCondLst>
                                            <p:cond delay="834"/>
                                          </p:stCondLst>
                                        </p:cTn>
                                        <p:tgtEl>
                                          <p:spTgt spid="54"/>
                                        </p:tgtEl>
                                      </p:cBhvr>
                                      <p:to x="100000" y="100000"/>
                                    </p:animScale>
                                    <p:animScale>
                                      <p:cBhvr>
                                        <p:cTn id="65" dur="13">
                                          <p:stCondLst>
                                            <p:cond delay="904"/>
                                          </p:stCondLst>
                                        </p:cTn>
                                        <p:tgtEl>
                                          <p:spTgt spid="54"/>
                                        </p:tgtEl>
                                      </p:cBhvr>
                                      <p:to x="100000" y="95000"/>
                                    </p:animScale>
                                    <p:animScale>
                                      <p:cBhvr>
                                        <p:cTn id="66" dur="83" decel="50000">
                                          <p:stCondLst>
                                            <p:cond delay="917"/>
                                          </p:stCondLst>
                                        </p:cTn>
                                        <p:tgtEl>
                                          <p:spTgt spid="54"/>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down)">
                                      <p:cBhvr>
                                        <p:cTn id="69" dur="290">
                                          <p:stCondLst>
                                            <p:cond delay="0"/>
                                          </p:stCondLst>
                                        </p:cTn>
                                        <p:tgtEl>
                                          <p:spTgt spid="53"/>
                                        </p:tgtEl>
                                      </p:cBhvr>
                                    </p:animEffect>
                                    <p:anim calcmode="lin" valueType="num">
                                      <p:cBhvr>
                                        <p:cTn id="70" dur="911"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53"/>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53"/>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53"/>
                                        </p:tgtEl>
                                        <p:attrNameLst>
                                          <p:attrName>ppt_y</p:attrName>
                                        </p:attrNameLst>
                                      </p:cBhvr>
                                      <p:tavLst>
                                        <p:tav tm="0" fmla="#ppt_y-sin(pi*$)/81">
                                          <p:val>
                                            <p:fltVal val="0"/>
                                          </p:val>
                                        </p:tav>
                                        <p:tav tm="100000">
                                          <p:val>
                                            <p:fltVal val="1"/>
                                          </p:val>
                                        </p:tav>
                                      </p:tavLst>
                                    </p:anim>
                                    <p:animScale>
                                      <p:cBhvr>
                                        <p:cTn id="75" dur="13">
                                          <p:stCondLst>
                                            <p:cond delay="325"/>
                                          </p:stCondLst>
                                        </p:cTn>
                                        <p:tgtEl>
                                          <p:spTgt spid="53"/>
                                        </p:tgtEl>
                                      </p:cBhvr>
                                      <p:to x="100000" y="60000"/>
                                    </p:animScale>
                                    <p:animScale>
                                      <p:cBhvr>
                                        <p:cTn id="76" dur="83" decel="50000">
                                          <p:stCondLst>
                                            <p:cond delay="338"/>
                                          </p:stCondLst>
                                        </p:cTn>
                                        <p:tgtEl>
                                          <p:spTgt spid="53"/>
                                        </p:tgtEl>
                                      </p:cBhvr>
                                      <p:to x="100000" y="100000"/>
                                    </p:animScale>
                                    <p:animScale>
                                      <p:cBhvr>
                                        <p:cTn id="77" dur="13">
                                          <p:stCondLst>
                                            <p:cond delay="656"/>
                                          </p:stCondLst>
                                        </p:cTn>
                                        <p:tgtEl>
                                          <p:spTgt spid="53"/>
                                        </p:tgtEl>
                                      </p:cBhvr>
                                      <p:to x="100000" y="80000"/>
                                    </p:animScale>
                                    <p:animScale>
                                      <p:cBhvr>
                                        <p:cTn id="78" dur="83" decel="50000">
                                          <p:stCondLst>
                                            <p:cond delay="669"/>
                                          </p:stCondLst>
                                        </p:cTn>
                                        <p:tgtEl>
                                          <p:spTgt spid="53"/>
                                        </p:tgtEl>
                                      </p:cBhvr>
                                      <p:to x="100000" y="100000"/>
                                    </p:animScale>
                                    <p:animScale>
                                      <p:cBhvr>
                                        <p:cTn id="79" dur="13">
                                          <p:stCondLst>
                                            <p:cond delay="821"/>
                                          </p:stCondLst>
                                        </p:cTn>
                                        <p:tgtEl>
                                          <p:spTgt spid="53"/>
                                        </p:tgtEl>
                                      </p:cBhvr>
                                      <p:to x="100000" y="90000"/>
                                    </p:animScale>
                                    <p:animScale>
                                      <p:cBhvr>
                                        <p:cTn id="80" dur="83" decel="50000">
                                          <p:stCondLst>
                                            <p:cond delay="834"/>
                                          </p:stCondLst>
                                        </p:cTn>
                                        <p:tgtEl>
                                          <p:spTgt spid="53"/>
                                        </p:tgtEl>
                                      </p:cBhvr>
                                      <p:to x="100000" y="100000"/>
                                    </p:animScale>
                                    <p:animScale>
                                      <p:cBhvr>
                                        <p:cTn id="81" dur="13">
                                          <p:stCondLst>
                                            <p:cond delay="904"/>
                                          </p:stCondLst>
                                        </p:cTn>
                                        <p:tgtEl>
                                          <p:spTgt spid="53"/>
                                        </p:tgtEl>
                                      </p:cBhvr>
                                      <p:to x="100000" y="95000"/>
                                    </p:animScale>
                                    <p:animScale>
                                      <p:cBhvr>
                                        <p:cTn id="82" dur="83" decel="50000">
                                          <p:stCondLst>
                                            <p:cond delay="917"/>
                                          </p:stCondLst>
                                        </p:cTn>
                                        <p:tgtEl>
                                          <p:spTgt spid="53"/>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0"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wedge">
                                      <p:cBhvr>
                                        <p:cTn id="87" dur="1000"/>
                                        <p:tgtEl>
                                          <p:spTgt spid="66"/>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6" fill="hold" nodeType="click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strips(downRight)">
                                      <p:cBhvr>
                                        <p:cTn id="92" dur="500"/>
                                        <p:tgtEl>
                                          <p:spTgt spid="51"/>
                                        </p:tgtEl>
                                      </p:cBhvr>
                                    </p:animEffect>
                                  </p:childTnLst>
                                </p:cTn>
                              </p:par>
                            </p:childTnLst>
                          </p:cTn>
                        </p:par>
                      </p:childTnLst>
                    </p:cTn>
                  </p:par>
                  <p:par>
                    <p:cTn id="93" fill="hold">
                      <p:stCondLst>
                        <p:cond delay="indefinite"/>
                      </p:stCondLst>
                      <p:childTnLst>
                        <p:par>
                          <p:cTn id="94" fill="hold">
                            <p:stCondLst>
                              <p:cond delay="0"/>
                            </p:stCondLst>
                            <p:childTnLst>
                              <p:par>
                                <p:cTn id="95" presetID="18" presetClass="entr" presetSubtype="6" fill="hold"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strips(downRight)">
                                      <p:cBhvr>
                                        <p:cTn id="97" dur="500"/>
                                        <p:tgtEl>
                                          <p:spTgt spid="52"/>
                                        </p:tgtEl>
                                      </p:cBhvr>
                                    </p:animEffect>
                                  </p:childTnLst>
                                </p:cTn>
                              </p:par>
                              <p:par>
                                <p:cTn id="98" presetID="18" presetClass="entr" presetSubtype="6" fill="hold" nodeType="with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strips(downRight)">
                                      <p:cBhvr>
                                        <p:cTn id="100" dur="500"/>
                                        <p:tgtEl>
                                          <p:spTgt spid="55"/>
                                        </p:tgtEl>
                                      </p:cBhvr>
                                    </p:animEffect>
                                  </p:childTnLst>
                                </p:cTn>
                              </p:par>
                            </p:childTnLst>
                          </p:cTn>
                        </p:par>
                      </p:childTnLst>
                    </p:cTn>
                  </p:par>
                  <p:par>
                    <p:cTn id="101" fill="hold">
                      <p:stCondLst>
                        <p:cond delay="indefinite"/>
                      </p:stCondLst>
                      <p:childTnLst>
                        <p:par>
                          <p:cTn id="102" fill="hold">
                            <p:stCondLst>
                              <p:cond delay="0"/>
                            </p:stCondLst>
                            <p:childTnLst>
                              <p:par>
                                <p:cTn id="103" presetID="20" presetClass="entr" presetSubtype="0" fill="hold" grpId="0" nodeType="clickEffect">
                                  <p:stCondLst>
                                    <p:cond delay="0"/>
                                  </p:stCondLst>
                                  <p:childTnLst>
                                    <p:set>
                                      <p:cBhvr>
                                        <p:cTn id="104" dur="1" fill="hold">
                                          <p:stCondLst>
                                            <p:cond delay="0"/>
                                          </p:stCondLst>
                                        </p:cTn>
                                        <p:tgtEl>
                                          <p:spTgt spid="67"/>
                                        </p:tgtEl>
                                        <p:attrNameLst>
                                          <p:attrName>style.visibility</p:attrName>
                                        </p:attrNameLst>
                                      </p:cBhvr>
                                      <p:to>
                                        <p:strVal val="visible"/>
                                      </p:to>
                                    </p:set>
                                    <p:animEffect transition="in" filter="wedge">
                                      <p:cBhvr>
                                        <p:cTn id="105" dur="1000"/>
                                        <p:tgtEl>
                                          <p:spTgt spid="67"/>
                                        </p:tgtEl>
                                      </p:cBhvr>
                                    </p:animEffect>
                                  </p:childTnLst>
                                </p:cTn>
                              </p:par>
                            </p:childTnLst>
                          </p:cTn>
                        </p:par>
                      </p:childTnLst>
                    </p:cTn>
                  </p:par>
                  <p:par>
                    <p:cTn id="106" fill="hold">
                      <p:stCondLst>
                        <p:cond delay="indefinite"/>
                      </p:stCondLst>
                      <p:childTnLst>
                        <p:par>
                          <p:cTn id="107" fill="hold">
                            <p:stCondLst>
                              <p:cond delay="0"/>
                            </p:stCondLst>
                            <p:childTnLst>
                              <p:par>
                                <p:cTn id="108" presetID="18" presetClass="entr" presetSubtype="6" fill="hold" nodeType="click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strips(downRight)">
                                      <p:cBhvr>
                                        <p:cTn id="110" dur="500"/>
                                        <p:tgtEl>
                                          <p:spTgt spid="62"/>
                                        </p:tgtEl>
                                      </p:cBhvr>
                                    </p:animEffect>
                                  </p:childTnLst>
                                </p:cTn>
                              </p:par>
                            </p:childTnLst>
                          </p:cTn>
                        </p:par>
                      </p:childTnLst>
                    </p:cTn>
                  </p:par>
                  <p:par>
                    <p:cTn id="111" fill="hold">
                      <p:stCondLst>
                        <p:cond delay="indefinite"/>
                      </p:stCondLst>
                      <p:childTnLst>
                        <p:par>
                          <p:cTn id="112" fill="hold">
                            <p:stCondLst>
                              <p:cond delay="0"/>
                            </p:stCondLst>
                            <p:childTnLst>
                              <p:par>
                                <p:cTn id="113" presetID="18" presetClass="entr" presetSubtype="6" fill="hold" nodeType="click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strips(downRight)">
                                      <p:cBhvr>
                                        <p:cTn id="115" dur="500"/>
                                        <p:tgtEl>
                                          <p:spTgt spid="63"/>
                                        </p:tgtEl>
                                      </p:cBhvr>
                                    </p:animEffect>
                                  </p:childTnLst>
                                </p:cTn>
                              </p:par>
                              <p:par>
                                <p:cTn id="116" presetID="18" presetClass="entr" presetSubtype="6" fill="hold"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strips(downRight)">
                                      <p:cBhvr>
                                        <p:cTn id="1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
            <a:extLst>
              <a:ext uri="{FF2B5EF4-FFF2-40B4-BE49-F238E27FC236}">
                <a16:creationId xmlns:a16="http://schemas.microsoft.com/office/drawing/2014/main" id="{6D8F0DB4-BEE6-4D4E-BA06-A7F817F2616E}"/>
              </a:ext>
            </a:extLst>
          </p:cNvPr>
          <p:cNvSpPr txBox="1">
            <a:spLocks noChangeArrowheads="1"/>
          </p:cNvSpPr>
          <p:nvPr/>
        </p:nvSpPr>
        <p:spPr bwMode="auto">
          <a:xfrm>
            <a:off x="6270167" y="4409707"/>
            <a:ext cx="3657600" cy="304800"/>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400" b="1">
              <a:solidFill>
                <a:srgbClr val="CC0099"/>
              </a:solidFill>
              <a:latin typeface="Times New Roman" panose="02020603050405020304" pitchFamily="18" charset="0"/>
            </a:endParaRPr>
          </a:p>
        </p:txBody>
      </p:sp>
      <p:sp>
        <p:nvSpPr>
          <p:cNvPr id="17" name="Text Box 6">
            <a:extLst>
              <a:ext uri="{FF2B5EF4-FFF2-40B4-BE49-F238E27FC236}">
                <a16:creationId xmlns:a16="http://schemas.microsoft.com/office/drawing/2014/main" id="{130569C3-67B1-40B2-93D8-A9F2F80D8BDC}"/>
              </a:ext>
            </a:extLst>
          </p:cNvPr>
          <p:cNvSpPr txBox="1">
            <a:spLocks noChangeArrowheads="1"/>
          </p:cNvSpPr>
          <p:nvPr/>
        </p:nvSpPr>
        <p:spPr bwMode="auto">
          <a:xfrm>
            <a:off x="4050159" y="3592172"/>
            <a:ext cx="3657600" cy="336550"/>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CC0099"/>
                </a:solidFill>
                <a:latin typeface="Times New Roman" panose="02020603050405020304" pitchFamily="18" charset="0"/>
              </a:rPr>
              <a:t>¸</a:t>
            </a:r>
          </a:p>
        </p:txBody>
      </p:sp>
      <p:sp>
        <p:nvSpPr>
          <p:cNvPr id="20" name="Text Box 4">
            <a:extLst>
              <a:ext uri="{FF2B5EF4-FFF2-40B4-BE49-F238E27FC236}">
                <a16:creationId xmlns:a16="http://schemas.microsoft.com/office/drawing/2014/main" id="{B667336F-2832-4A68-B6E6-9579C2EE9F60}"/>
              </a:ext>
            </a:extLst>
          </p:cNvPr>
          <p:cNvSpPr txBox="1">
            <a:spLocks noChangeArrowheads="1"/>
          </p:cNvSpPr>
          <p:nvPr/>
        </p:nvSpPr>
        <p:spPr bwMode="auto">
          <a:xfrm>
            <a:off x="1163452" y="1031062"/>
            <a:ext cx="98650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2. Tìm quan hệ từ thích hợp với mỗi chỗ trống để tạo ra những </a:t>
            </a:r>
          </a:p>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     câu ghép chỉ điều kiện - kết quả hoặc giả thiết - kết quả.</a:t>
            </a:r>
          </a:p>
        </p:txBody>
      </p:sp>
      <p:sp>
        <p:nvSpPr>
          <p:cNvPr id="21" name="Text Box 4">
            <a:extLst>
              <a:ext uri="{FF2B5EF4-FFF2-40B4-BE49-F238E27FC236}">
                <a16:creationId xmlns:a16="http://schemas.microsoft.com/office/drawing/2014/main" id="{D6CF25B9-5F60-45A4-8A1F-4D0056985C0E}"/>
              </a:ext>
            </a:extLst>
          </p:cNvPr>
          <p:cNvSpPr txBox="1">
            <a:spLocks noChangeArrowheads="1"/>
          </p:cNvSpPr>
          <p:nvPr/>
        </p:nvSpPr>
        <p:spPr bwMode="auto">
          <a:xfrm>
            <a:off x="1367284" y="2249968"/>
            <a:ext cx="8763000"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a) ......... </a:t>
            </a:r>
            <a:r>
              <a:rPr lang="en-US" altLang="en-US" sz="2800" dirty="0" err="1">
                <a:latin typeface="Times New Roman" pitchFamily="18" charset="0"/>
              </a:rPr>
              <a:t>chủ</a:t>
            </a:r>
            <a:r>
              <a:rPr lang="en-US" altLang="en-US" sz="2800" dirty="0">
                <a:latin typeface="Times New Roman" pitchFamily="18" charset="0"/>
              </a:rPr>
              <a:t> </a:t>
            </a:r>
            <a:r>
              <a:rPr lang="en-US" altLang="en-US" sz="2800" dirty="0" err="1">
                <a:latin typeface="Times New Roman" pitchFamily="18" charset="0"/>
              </a:rPr>
              <a:t>nhật</a:t>
            </a:r>
            <a:r>
              <a:rPr lang="en-US" altLang="en-US" sz="2800" dirty="0">
                <a:latin typeface="Times New Roman" pitchFamily="18" charset="0"/>
              </a:rPr>
              <a:t> </a:t>
            </a:r>
            <a:r>
              <a:rPr lang="en-US" altLang="en-US" sz="2800" dirty="0" err="1">
                <a:latin typeface="Times New Roman" pitchFamily="18" charset="0"/>
              </a:rPr>
              <a:t>này</a:t>
            </a:r>
            <a:r>
              <a:rPr lang="en-US" altLang="en-US" sz="2800" dirty="0">
                <a:latin typeface="Times New Roman" pitchFamily="18" charset="0"/>
              </a:rPr>
              <a:t> </a:t>
            </a:r>
            <a:r>
              <a:rPr lang="en-US" altLang="en-US" sz="2800" dirty="0" err="1">
                <a:latin typeface="Times New Roman" pitchFamily="18" charset="0"/>
              </a:rPr>
              <a:t>trời</a:t>
            </a:r>
            <a:r>
              <a:rPr lang="en-US" altLang="en-US" sz="2800" dirty="0">
                <a:latin typeface="Times New Roman" pitchFamily="18" charset="0"/>
              </a:rPr>
              <a:t> </a:t>
            </a:r>
            <a:r>
              <a:rPr lang="en-US" altLang="en-US" sz="2800" err="1">
                <a:latin typeface="Times New Roman" pitchFamily="18" charset="0"/>
              </a:rPr>
              <a:t>đẹp</a:t>
            </a:r>
            <a:r>
              <a:rPr lang="en-US" altLang="en-US" sz="2800">
                <a:latin typeface="Times New Roman" pitchFamily="18" charset="0"/>
              </a:rPr>
              <a:t> ...... chúng </a:t>
            </a:r>
            <a:r>
              <a:rPr lang="en-US" altLang="en-US" sz="2800" dirty="0">
                <a:latin typeface="Times New Roman" pitchFamily="18" charset="0"/>
              </a:rPr>
              <a:t>ta </a:t>
            </a:r>
            <a:r>
              <a:rPr lang="en-US" altLang="en-US" sz="2800" dirty="0" err="1">
                <a:latin typeface="Times New Roman" pitchFamily="18" charset="0"/>
              </a:rPr>
              <a:t>sẽ</a:t>
            </a:r>
            <a:r>
              <a:rPr lang="en-US" altLang="en-US" sz="2800" dirty="0">
                <a:latin typeface="Times New Roman" pitchFamily="18" charset="0"/>
              </a:rPr>
              <a:t> </a:t>
            </a:r>
            <a:r>
              <a:rPr lang="en-US" altLang="en-US" sz="2800" dirty="0" err="1">
                <a:latin typeface="Times New Roman" pitchFamily="18" charset="0"/>
              </a:rPr>
              <a:t>đi</a:t>
            </a:r>
            <a:r>
              <a:rPr lang="en-US" altLang="en-US" sz="2800" dirty="0">
                <a:latin typeface="Times New Roman" pitchFamily="18" charset="0"/>
              </a:rPr>
              <a:t> </a:t>
            </a:r>
            <a:r>
              <a:rPr lang="en-US" altLang="en-US" sz="2800" dirty="0" err="1">
                <a:latin typeface="Times New Roman" pitchFamily="18" charset="0"/>
              </a:rPr>
              <a:t>cắm</a:t>
            </a:r>
            <a:r>
              <a:rPr lang="en-US" altLang="en-US" sz="2800" dirty="0">
                <a:latin typeface="Times New Roman" pitchFamily="18" charset="0"/>
              </a:rPr>
              <a:t> </a:t>
            </a:r>
            <a:r>
              <a:rPr lang="en-US" altLang="en-US" sz="2800" dirty="0" err="1">
                <a:latin typeface="Times New Roman" pitchFamily="18" charset="0"/>
              </a:rPr>
              <a:t>trại</a:t>
            </a:r>
            <a:r>
              <a:rPr lang="en-US" altLang="en-US" sz="2800" dirty="0">
                <a:latin typeface="Times New Roman" pitchFamily="18" charset="0"/>
              </a:rPr>
              <a:t>. </a:t>
            </a:r>
          </a:p>
        </p:txBody>
      </p:sp>
      <p:sp>
        <p:nvSpPr>
          <p:cNvPr id="22" name="Text Box 4">
            <a:extLst>
              <a:ext uri="{FF2B5EF4-FFF2-40B4-BE49-F238E27FC236}">
                <a16:creationId xmlns:a16="http://schemas.microsoft.com/office/drawing/2014/main" id="{6FCA5917-808D-4AB5-8E7B-187319BCE80A}"/>
              </a:ext>
            </a:extLst>
          </p:cNvPr>
          <p:cNvSpPr txBox="1">
            <a:spLocks noChangeArrowheads="1"/>
          </p:cNvSpPr>
          <p:nvPr/>
        </p:nvSpPr>
        <p:spPr bwMode="auto">
          <a:xfrm>
            <a:off x="1367284" y="3117510"/>
            <a:ext cx="8991600" cy="9540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b) ........</a:t>
            </a:r>
            <a:r>
              <a:rPr lang="en-US" altLang="en-US" sz="2800" dirty="0" err="1">
                <a:latin typeface="Times New Roman" pitchFamily="18" charset="0"/>
              </a:rPr>
              <a:t>bạn</a:t>
            </a:r>
            <a:r>
              <a:rPr lang="en-US" altLang="en-US" sz="2800" dirty="0">
                <a:latin typeface="Times New Roman" pitchFamily="18" charset="0"/>
              </a:rPr>
              <a:t> Nam </a:t>
            </a:r>
            <a:r>
              <a:rPr lang="en-US" altLang="en-US" sz="2800" dirty="0" err="1">
                <a:latin typeface="Times New Roman" pitchFamily="18" charset="0"/>
              </a:rPr>
              <a:t>phát</a:t>
            </a:r>
            <a:r>
              <a:rPr lang="en-US" altLang="en-US" sz="2800" dirty="0">
                <a:latin typeface="Times New Roman" pitchFamily="18" charset="0"/>
              </a:rPr>
              <a:t> </a:t>
            </a:r>
            <a:r>
              <a:rPr lang="en-US" altLang="en-US" sz="2800" dirty="0" err="1">
                <a:latin typeface="Times New Roman" pitchFamily="18" charset="0"/>
              </a:rPr>
              <a:t>biểu</a:t>
            </a:r>
            <a:r>
              <a:rPr lang="en-US" altLang="en-US" sz="2800" dirty="0">
                <a:latin typeface="Times New Roman" pitchFamily="18" charset="0"/>
              </a:rPr>
              <a:t> ý </a:t>
            </a:r>
            <a:r>
              <a:rPr lang="en-US" altLang="en-US" sz="2800" err="1">
                <a:latin typeface="Times New Roman" pitchFamily="18" charset="0"/>
              </a:rPr>
              <a:t>kiến</a:t>
            </a:r>
            <a:r>
              <a:rPr lang="en-US" altLang="en-US" sz="2800">
                <a:latin typeface="Times New Roman" pitchFamily="18" charset="0"/>
              </a:rPr>
              <a:t> ..... cả </a:t>
            </a:r>
            <a:r>
              <a:rPr lang="en-US" altLang="en-US" sz="2800" dirty="0" err="1">
                <a:latin typeface="Times New Roman" pitchFamily="18" charset="0"/>
              </a:rPr>
              <a:t>lớp</a:t>
            </a:r>
            <a:r>
              <a:rPr lang="en-US" altLang="en-US" sz="2800" dirty="0">
                <a:latin typeface="Times New Roman" pitchFamily="18" charset="0"/>
              </a:rPr>
              <a:t> </a:t>
            </a:r>
            <a:r>
              <a:rPr lang="en-US" altLang="en-US" sz="2800" dirty="0" err="1">
                <a:latin typeface="Times New Roman" pitchFamily="18" charset="0"/>
              </a:rPr>
              <a:t>lại</a:t>
            </a:r>
            <a:r>
              <a:rPr lang="en-US" altLang="en-US" sz="2800" dirty="0">
                <a:latin typeface="Times New Roman" pitchFamily="18" charset="0"/>
              </a:rPr>
              <a:t> </a:t>
            </a:r>
            <a:r>
              <a:rPr lang="en-US" altLang="en-US" sz="2800" dirty="0" err="1">
                <a:latin typeface="Times New Roman" pitchFamily="18" charset="0"/>
              </a:rPr>
              <a:t>trầm</a:t>
            </a:r>
            <a:r>
              <a:rPr lang="en-US" altLang="en-US" sz="2800" dirty="0">
                <a:latin typeface="Times New Roman" pitchFamily="18" charset="0"/>
              </a:rPr>
              <a:t> </a:t>
            </a:r>
            <a:r>
              <a:rPr lang="en-US" altLang="en-US" sz="2800" dirty="0" err="1">
                <a:latin typeface="Times New Roman" pitchFamily="18" charset="0"/>
              </a:rPr>
              <a:t>trồ</a:t>
            </a:r>
            <a:r>
              <a:rPr lang="en-US" altLang="en-US" sz="2800" dirty="0">
                <a:latin typeface="Times New Roman" pitchFamily="18" charset="0"/>
              </a:rPr>
              <a:t> </a:t>
            </a:r>
            <a:r>
              <a:rPr lang="en-US" altLang="en-US" sz="2800" dirty="0" err="1">
                <a:latin typeface="Times New Roman" pitchFamily="18" charset="0"/>
              </a:rPr>
              <a:t>khen</a:t>
            </a:r>
            <a:endParaRPr lang="en-US" altLang="en-US" sz="2800" dirty="0">
              <a:latin typeface="Times New Roman" pitchFamily="18" charset="0"/>
            </a:endParaRPr>
          </a:p>
          <a:p>
            <a:pPr eaLnBrk="1" hangingPunct="1">
              <a:defRPr/>
            </a:pPr>
            <a:r>
              <a:rPr lang="en-US" altLang="en-US" sz="2800" dirty="0">
                <a:latin typeface="Times New Roman" pitchFamily="18" charset="0"/>
              </a:rPr>
              <a:t>    </a:t>
            </a:r>
            <a:r>
              <a:rPr lang="en-US" altLang="en-US" sz="2800" dirty="0" err="1">
                <a:latin typeface="Times New Roman" pitchFamily="18" charset="0"/>
              </a:rPr>
              <a:t>ngợi</a:t>
            </a:r>
            <a:r>
              <a:rPr lang="en-US" altLang="en-US" sz="2800" dirty="0">
                <a:latin typeface="Times New Roman" pitchFamily="18" charset="0"/>
              </a:rPr>
              <a:t>. </a:t>
            </a:r>
          </a:p>
        </p:txBody>
      </p:sp>
      <p:sp>
        <p:nvSpPr>
          <p:cNvPr id="23" name="Text Box 4">
            <a:extLst>
              <a:ext uri="{FF2B5EF4-FFF2-40B4-BE49-F238E27FC236}">
                <a16:creationId xmlns:a16="http://schemas.microsoft.com/office/drawing/2014/main" id="{AF35FE20-9D8B-4259-B287-40880A466AC9}"/>
              </a:ext>
            </a:extLst>
          </p:cNvPr>
          <p:cNvSpPr txBox="1">
            <a:spLocks noChangeArrowheads="1"/>
          </p:cNvSpPr>
          <p:nvPr/>
        </p:nvSpPr>
        <p:spPr bwMode="auto">
          <a:xfrm>
            <a:off x="1399717" y="4120782"/>
            <a:ext cx="9144000" cy="9540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c) ........ta </a:t>
            </a:r>
            <a:r>
              <a:rPr lang="en-US" altLang="en-US" sz="2800" dirty="0" err="1">
                <a:latin typeface="Times New Roman" pitchFamily="18" charset="0"/>
              </a:rPr>
              <a:t>chiếm</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đỉnh</a:t>
            </a:r>
            <a:r>
              <a:rPr lang="en-US" altLang="en-US" sz="2800" dirty="0">
                <a:latin typeface="Times New Roman" pitchFamily="18" charset="0"/>
              </a:rPr>
              <a:t> </a:t>
            </a:r>
            <a:r>
              <a:rPr lang="en-US" altLang="en-US" sz="2800" dirty="0" err="1">
                <a:latin typeface="Times New Roman" pitchFamily="18" charset="0"/>
              </a:rPr>
              <a:t>cao</a:t>
            </a:r>
            <a:r>
              <a:rPr lang="en-US" altLang="en-US" sz="2800" dirty="0">
                <a:latin typeface="Times New Roman" pitchFamily="18" charset="0"/>
              </a:rPr>
              <a:t> </a:t>
            </a:r>
            <a:r>
              <a:rPr lang="en-US" altLang="en-US" sz="2800" err="1">
                <a:latin typeface="Times New Roman" pitchFamily="18" charset="0"/>
              </a:rPr>
              <a:t>này</a:t>
            </a:r>
            <a:r>
              <a:rPr lang="en-US" altLang="en-US" sz="2800">
                <a:latin typeface="Times New Roman" pitchFamily="18" charset="0"/>
              </a:rPr>
              <a:t> ...... trận </a:t>
            </a:r>
            <a:r>
              <a:rPr lang="en-US" altLang="en-US" sz="2800" dirty="0" err="1">
                <a:latin typeface="Times New Roman" pitchFamily="18" charset="0"/>
              </a:rPr>
              <a:t>đánh</a:t>
            </a:r>
            <a:r>
              <a:rPr lang="en-US" altLang="en-US" sz="2800" dirty="0">
                <a:latin typeface="Times New Roman" pitchFamily="18" charset="0"/>
              </a:rPr>
              <a:t> </a:t>
            </a:r>
            <a:r>
              <a:rPr lang="en-US" altLang="en-US" sz="2800" dirty="0" err="1">
                <a:latin typeface="Times New Roman" pitchFamily="18" charset="0"/>
              </a:rPr>
              <a:t>sẽ</a:t>
            </a:r>
            <a:r>
              <a:rPr lang="en-US" altLang="en-US" sz="2800" dirty="0">
                <a:latin typeface="Times New Roman" pitchFamily="18" charset="0"/>
              </a:rPr>
              <a:t> </a:t>
            </a:r>
            <a:r>
              <a:rPr lang="en-US" altLang="en-US" sz="2800" dirty="0" err="1">
                <a:latin typeface="Times New Roman" pitchFamily="18" charset="0"/>
              </a:rPr>
              <a:t>rất</a:t>
            </a:r>
            <a:r>
              <a:rPr lang="en-US" altLang="en-US" sz="2800" dirty="0">
                <a:latin typeface="Times New Roman" pitchFamily="18" charset="0"/>
              </a:rPr>
              <a:t> </a:t>
            </a:r>
            <a:r>
              <a:rPr lang="en-US" altLang="en-US" sz="2800" dirty="0" err="1">
                <a:latin typeface="Times New Roman" pitchFamily="18" charset="0"/>
              </a:rPr>
              <a:t>thuận</a:t>
            </a:r>
            <a:r>
              <a:rPr lang="en-US" altLang="en-US" sz="2800" dirty="0">
                <a:latin typeface="Times New Roman" pitchFamily="18" charset="0"/>
              </a:rPr>
              <a:t> </a:t>
            </a:r>
          </a:p>
          <a:p>
            <a:pPr eaLnBrk="1" hangingPunct="1">
              <a:defRPr/>
            </a:pPr>
            <a:r>
              <a:rPr lang="en-US" altLang="en-US" sz="2800" dirty="0">
                <a:latin typeface="Times New Roman" pitchFamily="18" charset="0"/>
              </a:rPr>
              <a:t>    </a:t>
            </a:r>
            <a:r>
              <a:rPr lang="en-US" altLang="en-US" sz="2800" dirty="0" err="1">
                <a:latin typeface="Times New Roman" pitchFamily="18" charset="0"/>
              </a:rPr>
              <a:t>lợi</a:t>
            </a:r>
            <a:r>
              <a:rPr lang="en-US" altLang="en-US" sz="2800" dirty="0">
                <a:latin typeface="Times New Roman" pitchFamily="18" charset="0"/>
              </a:rPr>
              <a:t>. </a:t>
            </a:r>
          </a:p>
        </p:txBody>
      </p:sp>
      <p:sp>
        <p:nvSpPr>
          <p:cNvPr id="24" name="Text Box 4">
            <a:extLst>
              <a:ext uri="{FF2B5EF4-FFF2-40B4-BE49-F238E27FC236}">
                <a16:creationId xmlns:a16="http://schemas.microsoft.com/office/drawing/2014/main" id="{9DF72FA5-60AE-4ABB-82C6-5705224F34C6}"/>
              </a:ext>
            </a:extLst>
          </p:cNvPr>
          <p:cNvSpPr txBox="1">
            <a:spLocks noChangeArrowheads="1"/>
          </p:cNvSpPr>
          <p:nvPr/>
        </p:nvSpPr>
        <p:spPr bwMode="auto">
          <a:xfrm>
            <a:off x="1900684" y="2219806"/>
            <a:ext cx="782638" cy="523875"/>
          </a:xfrm>
          <a:prstGeom prst="rect">
            <a:avLst/>
          </a:prstGeom>
          <a:no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Nếu</a:t>
            </a:r>
          </a:p>
        </p:txBody>
      </p:sp>
      <p:sp>
        <p:nvSpPr>
          <p:cNvPr id="25" name="Text Box 4">
            <a:extLst>
              <a:ext uri="{FF2B5EF4-FFF2-40B4-BE49-F238E27FC236}">
                <a16:creationId xmlns:a16="http://schemas.microsoft.com/office/drawing/2014/main" id="{A7EA189C-B6C1-4F76-BDB3-55A21569127F}"/>
              </a:ext>
            </a:extLst>
          </p:cNvPr>
          <p:cNvSpPr txBox="1">
            <a:spLocks noChangeArrowheads="1"/>
          </p:cNvSpPr>
          <p:nvPr/>
        </p:nvSpPr>
        <p:spPr bwMode="auto">
          <a:xfrm>
            <a:off x="1872109" y="3077822"/>
            <a:ext cx="603250" cy="522288"/>
          </a:xfrm>
          <a:prstGeom prst="rect">
            <a:avLst/>
          </a:prstGeom>
          <a:no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Hễ</a:t>
            </a:r>
          </a:p>
        </p:txBody>
      </p:sp>
      <p:sp>
        <p:nvSpPr>
          <p:cNvPr id="26" name="Text Box 4">
            <a:extLst>
              <a:ext uri="{FF2B5EF4-FFF2-40B4-BE49-F238E27FC236}">
                <a16:creationId xmlns:a16="http://schemas.microsoft.com/office/drawing/2014/main" id="{22BA2563-FAB5-449D-9D4E-541A94E02133}"/>
              </a:ext>
            </a:extLst>
          </p:cNvPr>
          <p:cNvSpPr txBox="1">
            <a:spLocks noChangeArrowheads="1"/>
          </p:cNvSpPr>
          <p:nvPr/>
        </p:nvSpPr>
        <p:spPr bwMode="auto">
          <a:xfrm>
            <a:off x="1850567" y="4112844"/>
            <a:ext cx="792163" cy="522288"/>
          </a:xfrm>
          <a:prstGeom prst="rect">
            <a:avLst/>
          </a:prstGeom>
          <a:no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Giá </a:t>
            </a:r>
          </a:p>
        </p:txBody>
      </p:sp>
      <p:sp>
        <p:nvSpPr>
          <p:cNvPr id="27" name="Text Box 4">
            <a:extLst>
              <a:ext uri="{FF2B5EF4-FFF2-40B4-BE49-F238E27FC236}">
                <a16:creationId xmlns:a16="http://schemas.microsoft.com/office/drawing/2014/main" id="{DEF2F0AF-F05C-4C4A-8A5F-EA74BE722F15}"/>
              </a:ext>
            </a:extLst>
          </p:cNvPr>
          <p:cNvSpPr txBox="1">
            <a:spLocks noChangeArrowheads="1"/>
          </p:cNvSpPr>
          <p:nvPr/>
        </p:nvSpPr>
        <p:spPr bwMode="auto">
          <a:xfrm>
            <a:off x="6513055" y="4093794"/>
            <a:ext cx="652462" cy="523875"/>
          </a:xfrm>
          <a:prstGeom prst="rect">
            <a:avLst/>
          </a:prstGeom>
          <a:no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thì</a:t>
            </a:r>
            <a:r>
              <a:rPr lang="en-US" altLang="en-US" sz="2800">
                <a:latin typeface="Times New Roman" panose="02020603050405020304" pitchFamily="18" charset="0"/>
              </a:rPr>
              <a:t> </a:t>
            </a:r>
          </a:p>
        </p:txBody>
      </p:sp>
      <p:sp>
        <p:nvSpPr>
          <p:cNvPr id="28" name="Text Box 4">
            <a:extLst>
              <a:ext uri="{FF2B5EF4-FFF2-40B4-BE49-F238E27FC236}">
                <a16:creationId xmlns:a16="http://schemas.microsoft.com/office/drawing/2014/main" id="{6F07AE65-3CD2-4F9E-B754-BD0907499ACF}"/>
              </a:ext>
            </a:extLst>
          </p:cNvPr>
          <p:cNvSpPr txBox="1">
            <a:spLocks noChangeArrowheads="1"/>
          </p:cNvSpPr>
          <p:nvPr/>
        </p:nvSpPr>
        <p:spPr bwMode="auto">
          <a:xfrm>
            <a:off x="5710684" y="2226156"/>
            <a:ext cx="652463" cy="523875"/>
          </a:xfrm>
          <a:prstGeom prst="rect">
            <a:avLst/>
          </a:prstGeom>
          <a:no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thì</a:t>
            </a:r>
            <a:r>
              <a:rPr lang="en-US" altLang="en-US" sz="2800">
                <a:latin typeface="Times New Roman" panose="02020603050405020304" pitchFamily="18" charset="0"/>
              </a:rPr>
              <a:t> </a:t>
            </a:r>
          </a:p>
        </p:txBody>
      </p:sp>
      <p:sp>
        <p:nvSpPr>
          <p:cNvPr id="29" name="Text Box 4">
            <a:extLst>
              <a:ext uri="{FF2B5EF4-FFF2-40B4-BE49-F238E27FC236}">
                <a16:creationId xmlns:a16="http://schemas.microsoft.com/office/drawing/2014/main" id="{35411587-9685-46D5-8E73-3D87FB546BBC}"/>
              </a:ext>
            </a:extLst>
          </p:cNvPr>
          <p:cNvSpPr txBox="1">
            <a:spLocks noChangeArrowheads="1"/>
          </p:cNvSpPr>
          <p:nvPr/>
        </p:nvSpPr>
        <p:spPr bwMode="auto">
          <a:xfrm>
            <a:off x="6167884" y="3090522"/>
            <a:ext cx="652463" cy="523875"/>
          </a:xfrm>
          <a:prstGeom prst="rect">
            <a:avLst/>
          </a:prstGeom>
          <a:noFill/>
          <a:ln w="9525">
            <a:no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thì</a:t>
            </a:r>
            <a:r>
              <a:rPr lang="en-US" altLang="en-US" sz="2800">
                <a:latin typeface="Times New Roman" panose="02020603050405020304" pitchFamily="18" charset="0"/>
              </a:rPr>
              <a:t> </a:t>
            </a:r>
          </a:p>
        </p:txBody>
      </p:sp>
      <p:pic>
        <p:nvPicPr>
          <p:cNvPr id="30" name="图片 7">
            <a:extLst>
              <a:ext uri="{FF2B5EF4-FFF2-40B4-BE49-F238E27FC236}">
                <a16:creationId xmlns:a16="http://schemas.microsoft.com/office/drawing/2014/main" id="{3C601F9A-2271-4B11-BBF5-6DBD2C2D7313}"/>
              </a:ext>
            </a:extLst>
          </p:cNvPr>
          <p:cNvPicPr>
            <a:picLocks noChangeAspect="1"/>
          </p:cNvPicPr>
          <p:nvPr/>
        </p:nvPicPr>
        <p:blipFill rotWithShape="1">
          <a:blip r:embed="rId3">
            <a:extLst>
              <a:ext uri="{28A0092B-C50C-407E-A947-70E740481C1C}">
                <a14:useLocalDpi xmlns:a14="http://schemas.microsoft.com/office/drawing/2010/main" val="0"/>
              </a:ext>
            </a:extLst>
          </a:blip>
          <a:srcRect t="50553" r="202"/>
          <a:stretch/>
        </p:blipFill>
        <p:spPr>
          <a:xfrm>
            <a:off x="0" y="4293096"/>
            <a:ext cx="12192000" cy="2564904"/>
          </a:xfrm>
          <a:prstGeom prst="rect">
            <a:avLst/>
          </a:prstGeom>
        </p:spPr>
      </p:pic>
    </p:spTree>
    <p:extLst>
      <p:ext uri="{BB962C8B-B14F-4D97-AF65-F5344CB8AC3E}">
        <p14:creationId xmlns:p14="http://schemas.microsoft.com/office/powerpoint/2010/main" val="2332380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80">
                                          <p:stCondLst>
                                            <p:cond delay="0"/>
                                          </p:stCondLst>
                                        </p:cTn>
                                        <p:tgtEl>
                                          <p:spTgt spid="28"/>
                                        </p:tgtEl>
                                      </p:cBhvr>
                                    </p:animEffect>
                                    <p:anim calcmode="lin" valueType="num">
                                      <p:cBhvr>
                                        <p:cTn id="2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2" dur="26">
                                          <p:stCondLst>
                                            <p:cond delay="650"/>
                                          </p:stCondLst>
                                        </p:cTn>
                                        <p:tgtEl>
                                          <p:spTgt spid="28"/>
                                        </p:tgtEl>
                                      </p:cBhvr>
                                      <p:to x="100000" y="60000"/>
                                    </p:animScale>
                                    <p:animScale>
                                      <p:cBhvr>
                                        <p:cTn id="33" dur="166" decel="50000">
                                          <p:stCondLst>
                                            <p:cond delay="676"/>
                                          </p:stCondLst>
                                        </p:cTn>
                                        <p:tgtEl>
                                          <p:spTgt spid="28"/>
                                        </p:tgtEl>
                                      </p:cBhvr>
                                      <p:to x="100000" y="100000"/>
                                    </p:animScale>
                                    <p:animScale>
                                      <p:cBhvr>
                                        <p:cTn id="34" dur="26">
                                          <p:stCondLst>
                                            <p:cond delay="1312"/>
                                          </p:stCondLst>
                                        </p:cTn>
                                        <p:tgtEl>
                                          <p:spTgt spid="28"/>
                                        </p:tgtEl>
                                      </p:cBhvr>
                                      <p:to x="100000" y="80000"/>
                                    </p:animScale>
                                    <p:animScale>
                                      <p:cBhvr>
                                        <p:cTn id="35" dur="166" decel="50000">
                                          <p:stCondLst>
                                            <p:cond delay="1338"/>
                                          </p:stCondLst>
                                        </p:cTn>
                                        <p:tgtEl>
                                          <p:spTgt spid="28"/>
                                        </p:tgtEl>
                                      </p:cBhvr>
                                      <p:to x="100000" y="100000"/>
                                    </p:animScale>
                                    <p:animScale>
                                      <p:cBhvr>
                                        <p:cTn id="36" dur="26">
                                          <p:stCondLst>
                                            <p:cond delay="1642"/>
                                          </p:stCondLst>
                                        </p:cTn>
                                        <p:tgtEl>
                                          <p:spTgt spid="28"/>
                                        </p:tgtEl>
                                      </p:cBhvr>
                                      <p:to x="100000" y="90000"/>
                                    </p:animScale>
                                    <p:animScale>
                                      <p:cBhvr>
                                        <p:cTn id="37" dur="166" decel="50000">
                                          <p:stCondLst>
                                            <p:cond delay="1668"/>
                                          </p:stCondLst>
                                        </p:cTn>
                                        <p:tgtEl>
                                          <p:spTgt spid="28"/>
                                        </p:tgtEl>
                                      </p:cBhvr>
                                      <p:to x="100000" y="100000"/>
                                    </p:animScale>
                                    <p:animScale>
                                      <p:cBhvr>
                                        <p:cTn id="38" dur="26">
                                          <p:stCondLst>
                                            <p:cond delay="1808"/>
                                          </p:stCondLst>
                                        </p:cTn>
                                        <p:tgtEl>
                                          <p:spTgt spid="28"/>
                                        </p:tgtEl>
                                      </p:cBhvr>
                                      <p:to x="100000" y="95000"/>
                                    </p:animScale>
                                    <p:animScale>
                                      <p:cBhvr>
                                        <p:cTn id="39" dur="166" decel="50000">
                                          <p:stCondLst>
                                            <p:cond delay="1834"/>
                                          </p:stCondLst>
                                        </p:cTn>
                                        <p:tgtEl>
                                          <p:spTgt spid="28"/>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80">
                                          <p:stCondLst>
                                            <p:cond delay="0"/>
                                          </p:stCondLst>
                                        </p:cTn>
                                        <p:tgtEl>
                                          <p:spTgt spid="24"/>
                                        </p:tgtEl>
                                      </p:cBhvr>
                                    </p:animEffect>
                                    <p:anim calcmode="lin" valueType="num">
                                      <p:cBhvr>
                                        <p:cTn id="4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8" dur="26">
                                          <p:stCondLst>
                                            <p:cond delay="650"/>
                                          </p:stCondLst>
                                        </p:cTn>
                                        <p:tgtEl>
                                          <p:spTgt spid="24"/>
                                        </p:tgtEl>
                                      </p:cBhvr>
                                      <p:to x="100000" y="60000"/>
                                    </p:animScale>
                                    <p:animScale>
                                      <p:cBhvr>
                                        <p:cTn id="49" dur="166" decel="50000">
                                          <p:stCondLst>
                                            <p:cond delay="676"/>
                                          </p:stCondLst>
                                        </p:cTn>
                                        <p:tgtEl>
                                          <p:spTgt spid="24"/>
                                        </p:tgtEl>
                                      </p:cBhvr>
                                      <p:to x="100000" y="100000"/>
                                    </p:animScale>
                                    <p:animScale>
                                      <p:cBhvr>
                                        <p:cTn id="50" dur="26">
                                          <p:stCondLst>
                                            <p:cond delay="1312"/>
                                          </p:stCondLst>
                                        </p:cTn>
                                        <p:tgtEl>
                                          <p:spTgt spid="24"/>
                                        </p:tgtEl>
                                      </p:cBhvr>
                                      <p:to x="100000" y="80000"/>
                                    </p:animScale>
                                    <p:animScale>
                                      <p:cBhvr>
                                        <p:cTn id="51" dur="166" decel="50000">
                                          <p:stCondLst>
                                            <p:cond delay="1338"/>
                                          </p:stCondLst>
                                        </p:cTn>
                                        <p:tgtEl>
                                          <p:spTgt spid="24"/>
                                        </p:tgtEl>
                                      </p:cBhvr>
                                      <p:to x="100000" y="100000"/>
                                    </p:animScale>
                                    <p:animScale>
                                      <p:cBhvr>
                                        <p:cTn id="52" dur="26">
                                          <p:stCondLst>
                                            <p:cond delay="1642"/>
                                          </p:stCondLst>
                                        </p:cTn>
                                        <p:tgtEl>
                                          <p:spTgt spid="24"/>
                                        </p:tgtEl>
                                      </p:cBhvr>
                                      <p:to x="100000" y="90000"/>
                                    </p:animScale>
                                    <p:animScale>
                                      <p:cBhvr>
                                        <p:cTn id="53" dur="166" decel="50000">
                                          <p:stCondLst>
                                            <p:cond delay="1668"/>
                                          </p:stCondLst>
                                        </p:cTn>
                                        <p:tgtEl>
                                          <p:spTgt spid="24"/>
                                        </p:tgtEl>
                                      </p:cBhvr>
                                      <p:to x="100000" y="100000"/>
                                    </p:animScale>
                                    <p:animScale>
                                      <p:cBhvr>
                                        <p:cTn id="54" dur="26">
                                          <p:stCondLst>
                                            <p:cond delay="1808"/>
                                          </p:stCondLst>
                                        </p:cTn>
                                        <p:tgtEl>
                                          <p:spTgt spid="24"/>
                                        </p:tgtEl>
                                      </p:cBhvr>
                                      <p:to x="100000" y="95000"/>
                                    </p:animScale>
                                    <p:animScale>
                                      <p:cBhvr>
                                        <p:cTn id="55" dur="166" decel="50000">
                                          <p:stCondLst>
                                            <p:cond delay="1834"/>
                                          </p:stCondLst>
                                        </p:cTn>
                                        <p:tgtEl>
                                          <p:spTgt spid="2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40" presetClass="entr" presetSubtype="0" fill="hold" grpId="0" nodeType="clickEffect">
                                  <p:stCondLst>
                                    <p:cond delay="0"/>
                                  </p:stCondLst>
                                  <p:iterate type="lt">
                                    <p:tmPct val="10000"/>
                                  </p:iterate>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1"/>
                                          </p:val>
                                        </p:tav>
                                        <p:tav tm="100000">
                                          <p:val>
                                            <p:strVal val="#ppt_x"/>
                                          </p:val>
                                        </p:tav>
                                      </p:tavLst>
                                    </p:anim>
                                    <p:anim calcmode="lin" valueType="num">
                                      <p:cBhvr>
                                        <p:cTn id="62" dur="1000" fill="hold"/>
                                        <p:tgtEl>
                                          <p:spTgt spid="25"/>
                                        </p:tgtEl>
                                        <p:attrNameLst>
                                          <p:attrName>ppt_y</p:attrName>
                                        </p:attrNameLst>
                                      </p:cBhvr>
                                      <p:tavLst>
                                        <p:tav tm="0">
                                          <p:val>
                                            <p:strVal val="#ppt_y"/>
                                          </p:val>
                                        </p:tav>
                                        <p:tav tm="100000">
                                          <p:val>
                                            <p:strVal val="#ppt_y"/>
                                          </p:val>
                                        </p:tav>
                                      </p:tavLst>
                                    </p:anim>
                                  </p:childTnLst>
                                </p:cTn>
                              </p:par>
                              <p:par>
                                <p:cTn id="63" presetID="40" presetClass="entr" presetSubtype="0" fill="hold" grpId="0" nodeType="withEffect">
                                  <p:stCondLst>
                                    <p:cond delay="0"/>
                                  </p:stCondLst>
                                  <p:iterate type="lt">
                                    <p:tmPct val="10000"/>
                                  </p:iterate>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1"/>
                                          </p:val>
                                        </p:tav>
                                        <p:tav tm="100000">
                                          <p:val>
                                            <p:strVal val="#ppt_x"/>
                                          </p:val>
                                        </p:tav>
                                      </p:tavLst>
                                    </p:anim>
                                    <p:anim calcmode="lin" valueType="num">
                                      <p:cBhvr>
                                        <p:cTn id="67"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p:cTn id="76" dur="500" fill="hold"/>
                                        <p:tgtEl>
                                          <p:spTgt spid="27"/>
                                        </p:tgtEl>
                                        <p:attrNameLst>
                                          <p:attrName>ppt_w</p:attrName>
                                        </p:attrNameLst>
                                      </p:cBhvr>
                                      <p:tavLst>
                                        <p:tav tm="0">
                                          <p:val>
                                            <p:fltVal val="0"/>
                                          </p:val>
                                        </p:tav>
                                        <p:tav tm="100000">
                                          <p:val>
                                            <p:strVal val="#ppt_w"/>
                                          </p:val>
                                        </p:tav>
                                      </p:tavLst>
                                    </p:anim>
                                    <p:anim calcmode="lin" valueType="num">
                                      <p:cBhvr>
                                        <p:cTn id="77"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5" grpId="0"/>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5">
            <a:extLst>
              <a:ext uri="{FF2B5EF4-FFF2-40B4-BE49-F238E27FC236}">
                <a16:creationId xmlns:a16="http://schemas.microsoft.com/office/drawing/2014/main" id="{87396BA8-140C-4A0D-A74C-9ECCE348E3AE}"/>
              </a:ext>
            </a:extLst>
          </p:cNvPr>
          <p:cNvSpPr txBox="1">
            <a:spLocks noChangeArrowheads="1"/>
          </p:cNvSpPr>
          <p:nvPr/>
        </p:nvSpPr>
        <p:spPr bwMode="auto">
          <a:xfrm>
            <a:off x="6398330" y="4400308"/>
            <a:ext cx="3657600"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400" b="1">
              <a:solidFill>
                <a:srgbClr val="CC0099"/>
              </a:solidFill>
              <a:latin typeface="Times New Roman" panose="02020603050405020304" pitchFamily="18" charset="0"/>
            </a:endParaRPr>
          </a:p>
        </p:txBody>
      </p:sp>
      <p:sp>
        <p:nvSpPr>
          <p:cNvPr id="27" name="Text Box 6">
            <a:extLst>
              <a:ext uri="{FF2B5EF4-FFF2-40B4-BE49-F238E27FC236}">
                <a16:creationId xmlns:a16="http://schemas.microsoft.com/office/drawing/2014/main" id="{377E1C97-046A-4BCB-8ADD-470DFF4BA7E2}"/>
              </a:ext>
            </a:extLst>
          </p:cNvPr>
          <p:cNvSpPr txBox="1">
            <a:spLocks noChangeArrowheads="1"/>
          </p:cNvSpPr>
          <p:nvPr/>
        </p:nvSpPr>
        <p:spPr bwMode="auto">
          <a:xfrm>
            <a:off x="4280605" y="3614340"/>
            <a:ext cx="3657600" cy="3365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CC0099"/>
                </a:solidFill>
                <a:latin typeface="Times New Roman" panose="02020603050405020304" pitchFamily="18" charset="0"/>
              </a:rPr>
              <a:t>¸</a:t>
            </a:r>
          </a:p>
        </p:txBody>
      </p:sp>
      <p:sp>
        <p:nvSpPr>
          <p:cNvPr id="28" name="Text Box 4">
            <a:extLst>
              <a:ext uri="{FF2B5EF4-FFF2-40B4-BE49-F238E27FC236}">
                <a16:creationId xmlns:a16="http://schemas.microsoft.com/office/drawing/2014/main" id="{4BD95D43-37A1-431B-831D-58EDF8DD03A4}"/>
              </a:ext>
            </a:extLst>
          </p:cNvPr>
          <p:cNvSpPr txBox="1">
            <a:spLocks noChangeArrowheads="1"/>
          </p:cNvSpPr>
          <p:nvPr/>
        </p:nvSpPr>
        <p:spPr bwMode="auto">
          <a:xfrm>
            <a:off x="1597730" y="1067972"/>
            <a:ext cx="9356526" cy="95410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3. Thêm vào chỗ trống một vế câu thích hợp để tạo thành </a:t>
            </a:r>
          </a:p>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     câu ghép chỉ điều kiện-kết quả hoặc giả thiết-kết quả:</a:t>
            </a:r>
          </a:p>
        </p:txBody>
      </p:sp>
      <p:sp>
        <p:nvSpPr>
          <p:cNvPr id="29" name="Text Box 4">
            <a:extLst>
              <a:ext uri="{FF2B5EF4-FFF2-40B4-BE49-F238E27FC236}">
                <a16:creationId xmlns:a16="http://schemas.microsoft.com/office/drawing/2014/main" id="{A476E781-5DB6-4D5B-ACEE-6589B1D4E775}"/>
              </a:ext>
            </a:extLst>
          </p:cNvPr>
          <p:cNvSpPr txBox="1">
            <a:spLocks noChangeArrowheads="1"/>
          </p:cNvSpPr>
          <p:nvPr/>
        </p:nvSpPr>
        <p:spPr bwMode="auto">
          <a:xfrm>
            <a:off x="1578609" y="2282850"/>
            <a:ext cx="8991600"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a) </a:t>
            </a:r>
            <a:r>
              <a:rPr lang="en-US" altLang="en-US" sz="2800" dirty="0" err="1">
                <a:latin typeface="Times New Roman" pitchFamily="18" charset="0"/>
              </a:rPr>
              <a:t>Hễ</a:t>
            </a:r>
            <a:r>
              <a:rPr lang="en-US" altLang="en-US" sz="2800" dirty="0">
                <a:latin typeface="Times New Roman" pitchFamily="18" charset="0"/>
              </a:rPr>
              <a:t> </a:t>
            </a:r>
            <a:r>
              <a:rPr lang="en-US" altLang="en-US" sz="2800" dirty="0" err="1">
                <a:latin typeface="Times New Roman" pitchFamily="18" charset="0"/>
              </a:rPr>
              <a:t>em</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điểm</a:t>
            </a:r>
            <a:r>
              <a:rPr lang="en-US" altLang="en-US" sz="2800" dirty="0">
                <a:latin typeface="Times New Roman" pitchFamily="18" charset="0"/>
              </a:rPr>
              <a:t> </a:t>
            </a:r>
            <a:r>
              <a:rPr lang="en-US" altLang="en-US" sz="2800" dirty="0" err="1">
                <a:latin typeface="Times New Roman" pitchFamily="18" charset="0"/>
              </a:rPr>
              <a:t>tốt</a:t>
            </a:r>
            <a:r>
              <a:rPr lang="en-US" altLang="en-US" sz="2800" dirty="0">
                <a:latin typeface="Times New Roman" pitchFamily="18" charset="0"/>
              </a:rPr>
              <a:t> ............................................................ </a:t>
            </a:r>
          </a:p>
        </p:txBody>
      </p:sp>
      <p:sp>
        <p:nvSpPr>
          <p:cNvPr id="30" name="Text Box 4">
            <a:extLst>
              <a:ext uri="{FF2B5EF4-FFF2-40B4-BE49-F238E27FC236}">
                <a16:creationId xmlns:a16="http://schemas.microsoft.com/office/drawing/2014/main" id="{F484F77D-45C8-451B-A10D-ABE7DBF32479}"/>
              </a:ext>
            </a:extLst>
          </p:cNvPr>
          <p:cNvSpPr txBox="1">
            <a:spLocks noChangeArrowheads="1"/>
          </p:cNvSpPr>
          <p:nvPr/>
        </p:nvSpPr>
        <p:spPr bwMode="auto">
          <a:xfrm>
            <a:off x="1550406" y="3197531"/>
            <a:ext cx="8991600"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b) </a:t>
            </a:r>
            <a:r>
              <a:rPr lang="en-US" altLang="en-US" sz="2800" dirty="0" err="1">
                <a:latin typeface="Times New Roman" pitchFamily="18" charset="0"/>
              </a:rPr>
              <a:t>Nếu</a:t>
            </a:r>
            <a:r>
              <a:rPr lang="en-US" altLang="en-US" sz="2800" dirty="0">
                <a:latin typeface="Times New Roman" pitchFamily="18" charset="0"/>
              </a:rPr>
              <a:t> </a:t>
            </a:r>
            <a:r>
              <a:rPr lang="en-US" altLang="en-US" sz="2800" dirty="0" err="1">
                <a:latin typeface="Times New Roman" pitchFamily="18" charset="0"/>
              </a:rPr>
              <a:t>chúng</a:t>
            </a:r>
            <a:r>
              <a:rPr lang="en-US" altLang="en-US" sz="2800" dirty="0">
                <a:latin typeface="Times New Roman" pitchFamily="18" charset="0"/>
              </a:rPr>
              <a:t> ta </a:t>
            </a:r>
            <a:r>
              <a:rPr lang="en-US" altLang="en-US" sz="2800" dirty="0" err="1">
                <a:latin typeface="Times New Roman" pitchFamily="18" charset="0"/>
              </a:rPr>
              <a:t>chủ</a:t>
            </a:r>
            <a:r>
              <a:rPr lang="en-US" altLang="en-US" sz="2800" dirty="0">
                <a:latin typeface="Times New Roman" pitchFamily="18" charset="0"/>
              </a:rPr>
              <a:t> </a:t>
            </a:r>
            <a:r>
              <a:rPr lang="en-US" altLang="en-US" sz="2800" dirty="0" err="1">
                <a:latin typeface="Times New Roman" pitchFamily="18" charset="0"/>
              </a:rPr>
              <a:t>quan</a:t>
            </a:r>
            <a:r>
              <a:rPr lang="en-US" altLang="en-US" sz="2800" dirty="0">
                <a:latin typeface="Times New Roman" pitchFamily="18" charset="0"/>
              </a:rPr>
              <a:t> ........................................................ </a:t>
            </a:r>
          </a:p>
        </p:txBody>
      </p:sp>
      <p:sp>
        <p:nvSpPr>
          <p:cNvPr id="31" name="Text Box 4">
            <a:extLst>
              <a:ext uri="{FF2B5EF4-FFF2-40B4-BE49-F238E27FC236}">
                <a16:creationId xmlns:a16="http://schemas.microsoft.com/office/drawing/2014/main" id="{CED9F512-B2C0-4623-AB05-4D1AB8ADB32E}"/>
              </a:ext>
            </a:extLst>
          </p:cNvPr>
          <p:cNvSpPr txBox="1">
            <a:spLocks noChangeArrowheads="1"/>
          </p:cNvSpPr>
          <p:nvPr/>
        </p:nvSpPr>
        <p:spPr bwMode="auto">
          <a:xfrm>
            <a:off x="1597730" y="4111383"/>
            <a:ext cx="9144000" cy="9540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c</a:t>
            </a:r>
            <a:r>
              <a:rPr lang="en-US" altLang="en-US" sz="2800">
                <a:latin typeface="Times New Roman" pitchFamily="18" charset="0"/>
              </a:rPr>
              <a:t>) ........................................thì Hồng </a:t>
            </a:r>
            <a:r>
              <a:rPr lang="en-US" altLang="en-US" sz="2800" dirty="0" err="1">
                <a:latin typeface="Times New Roman" pitchFamily="18" charset="0"/>
              </a:rPr>
              <a:t>đã</a:t>
            </a:r>
            <a:r>
              <a:rPr lang="en-US" altLang="en-US" sz="2800" dirty="0">
                <a:latin typeface="Times New Roman" pitchFamily="18" charset="0"/>
              </a:rPr>
              <a:t> </a:t>
            </a:r>
            <a:r>
              <a:rPr lang="en-US" altLang="en-US" sz="2800" dirty="0" err="1">
                <a:latin typeface="Times New Roman" pitchFamily="18" charset="0"/>
              </a:rPr>
              <a:t>có</a:t>
            </a:r>
            <a:r>
              <a:rPr lang="en-US" altLang="en-US" sz="2800" dirty="0">
                <a:latin typeface="Times New Roman" pitchFamily="18" charset="0"/>
              </a:rPr>
              <a:t> </a:t>
            </a:r>
            <a:r>
              <a:rPr lang="en-US" altLang="en-US" sz="2800" dirty="0" err="1">
                <a:latin typeface="Times New Roman" pitchFamily="18" charset="0"/>
              </a:rPr>
              <a:t>nhiều</a:t>
            </a:r>
            <a:r>
              <a:rPr lang="en-US" altLang="en-US" sz="2800" dirty="0">
                <a:latin typeface="Times New Roman" pitchFamily="18" charset="0"/>
              </a:rPr>
              <a:t> </a:t>
            </a:r>
            <a:r>
              <a:rPr lang="en-US" altLang="en-US" sz="2800" dirty="0" err="1">
                <a:latin typeface="Times New Roman" pitchFamily="18" charset="0"/>
              </a:rPr>
              <a:t>tiến</a:t>
            </a:r>
            <a:r>
              <a:rPr lang="en-US" altLang="en-US" sz="2800" dirty="0">
                <a:latin typeface="Times New Roman" pitchFamily="18" charset="0"/>
              </a:rPr>
              <a:t> </a:t>
            </a:r>
            <a:r>
              <a:rPr lang="en-US" altLang="en-US" sz="2800" dirty="0" err="1">
                <a:latin typeface="Times New Roman" pitchFamily="18" charset="0"/>
              </a:rPr>
              <a:t>bộ</a:t>
            </a:r>
            <a:r>
              <a:rPr lang="en-US" altLang="en-US" sz="2800" dirty="0">
                <a:latin typeface="Times New Roman" pitchFamily="18" charset="0"/>
              </a:rPr>
              <a:t> </a:t>
            </a:r>
            <a:r>
              <a:rPr lang="en-US" altLang="en-US" sz="2800" dirty="0" err="1">
                <a:latin typeface="Times New Roman" pitchFamily="18" charset="0"/>
              </a:rPr>
              <a:t>trong</a:t>
            </a:r>
            <a:r>
              <a:rPr lang="en-US" altLang="en-US" sz="2800" dirty="0">
                <a:latin typeface="Times New Roman" pitchFamily="18" charset="0"/>
              </a:rPr>
              <a:t> </a:t>
            </a:r>
            <a:r>
              <a:rPr lang="en-US" altLang="en-US" sz="2800" dirty="0" err="1">
                <a:latin typeface="Times New Roman" pitchFamily="18" charset="0"/>
              </a:rPr>
              <a:t>học</a:t>
            </a:r>
            <a:r>
              <a:rPr lang="en-US" altLang="en-US" sz="2800" dirty="0">
                <a:latin typeface="Times New Roman" pitchFamily="18" charset="0"/>
              </a:rPr>
              <a:t> </a:t>
            </a:r>
            <a:r>
              <a:rPr lang="en-US" altLang="en-US" sz="2800" dirty="0" err="1">
                <a:latin typeface="Times New Roman" pitchFamily="18" charset="0"/>
              </a:rPr>
              <a:t>tập</a:t>
            </a:r>
            <a:r>
              <a:rPr lang="en-US" altLang="en-US" sz="2800" dirty="0">
                <a:latin typeface="Times New Roman" pitchFamily="18" charset="0"/>
              </a:rPr>
              <a:t>. </a:t>
            </a:r>
          </a:p>
        </p:txBody>
      </p:sp>
      <p:pic>
        <p:nvPicPr>
          <p:cNvPr id="35" name="图片 7">
            <a:extLst>
              <a:ext uri="{FF2B5EF4-FFF2-40B4-BE49-F238E27FC236}">
                <a16:creationId xmlns:a16="http://schemas.microsoft.com/office/drawing/2014/main" id="{1F0879F0-6F5B-4F35-9416-EFFBB29FF084}"/>
              </a:ext>
            </a:extLst>
          </p:cNvPr>
          <p:cNvPicPr>
            <a:picLocks noChangeAspect="1"/>
          </p:cNvPicPr>
          <p:nvPr/>
        </p:nvPicPr>
        <p:blipFill rotWithShape="1">
          <a:blip r:embed="rId3">
            <a:extLst>
              <a:ext uri="{28A0092B-C50C-407E-A947-70E740481C1C}">
                <a14:useLocalDpi xmlns:a14="http://schemas.microsoft.com/office/drawing/2010/main" val="0"/>
              </a:ext>
            </a:extLst>
          </a:blip>
          <a:srcRect t="50553" r="202"/>
          <a:stretch/>
        </p:blipFill>
        <p:spPr>
          <a:xfrm>
            <a:off x="0" y="4293096"/>
            <a:ext cx="12192000" cy="2564904"/>
          </a:xfrm>
          <a:prstGeom prst="rect">
            <a:avLst/>
          </a:prstGeom>
        </p:spPr>
      </p:pic>
    </p:spTree>
    <p:extLst>
      <p:ext uri="{BB962C8B-B14F-4D97-AF65-F5344CB8AC3E}">
        <p14:creationId xmlns:p14="http://schemas.microsoft.com/office/powerpoint/2010/main" val="317938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4">
            <a:extLst>
              <a:ext uri="{FF2B5EF4-FFF2-40B4-BE49-F238E27FC236}">
                <a16:creationId xmlns:a16="http://schemas.microsoft.com/office/drawing/2014/main" id="{2F527D0A-7BE4-4A64-BAC8-C09EA371F78E}"/>
              </a:ext>
            </a:extLst>
          </p:cNvPr>
          <p:cNvSpPr txBox="1">
            <a:spLocks noChangeArrowheads="1"/>
          </p:cNvSpPr>
          <p:nvPr/>
        </p:nvSpPr>
        <p:spPr bwMode="auto">
          <a:xfrm>
            <a:off x="1597730" y="1067972"/>
            <a:ext cx="9356526" cy="95410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3. Thêm vào chỗ trống một vế câu thích hợp để tạo thành </a:t>
            </a:r>
          </a:p>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     câu ghép chỉ điều kiện-kết quả hoặc giả thiết-kết quả:</a:t>
            </a:r>
          </a:p>
        </p:txBody>
      </p:sp>
      <p:sp>
        <p:nvSpPr>
          <p:cNvPr id="32" name="Text Box 4">
            <a:extLst>
              <a:ext uri="{FF2B5EF4-FFF2-40B4-BE49-F238E27FC236}">
                <a16:creationId xmlns:a16="http://schemas.microsoft.com/office/drawing/2014/main" id="{C67A9AB0-BBB7-4702-9CC3-6CB6EAFD55A2}"/>
              </a:ext>
            </a:extLst>
          </p:cNvPr>
          <p:cNvSpPr txBox="1">
            <a:spLocks noChangeArrowheads="1"/>
          </p:cNvSpPr>
          <p:nvPr/>
        </p:nvSpPr>
        <p:spPr bwMode="auto">
          <a:xfrm>
            <a:off x="2639616" y="2211445"/>
            <a:ext cx="8991600"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a) </a:t>
            </a:r>
            <a:r>
              <a:rPr lang="en-US" altLang="en-US" sz="2800" dirty="0" err="1">
                <a:latin typeface="Times New Roman" pitchFamily="18" charset="0"/>
              </a:rPr>
              <a:t>Hễ</a:t>
            </a:r>
            <a:r>
              <a:rPr lang="en-US" altLang="en-US" sz="2800" dirty="0">
                <a:latin typeface="Times New Roman" pitchFamily="18" charset="0"/>
              </a:rPr>
              <a:t> </a:t>
            </a:r>
            <a:r>
              <a:rPr lang="en-US" altLang="en-US" sz="2800" dirty="0" err="1">
                <a:latin typeface="Times New Roman" pitchFamily="18" charset="0"/>
              </a:rPr>
              <a:t>em</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điểm</a:t>
            </a:r>
            <a:r>
              <a:rPr lang="en-US" altLang="en-US" sz="2800" dirty="0">
                <a:latin typeface="Times New Roman" pitchFamily="18" charset="0"/>
              </a:rPr>
              <a:t> </a:t>
            </a:r>
            <a:r>
              <a:rPr lang="en-US" altLang="en-US" sz="2800" err="1">
                <a:latin typeface="Times New Roman" pitchFamily="18" charset="0"/>
              </a:rPr>
              <a:t>tốt</a:t>
            </a:r>
            <a:r>
              <a:rPr lang="en-US" altLang="en-US" sz="2800">
                <a:latin typeface="Times New Roman" pitchFamily="18" charset="0"/>
              </a:rPr>
              <a:t> .................................. </a:t>
            </a:r>
            <a:endParaRPr lang="en-US" altLang="en-US" sz="2800" dirty="0">
              <a:latin typeface="Times New Roman" pitchFamily="18" charset="0"/>
            </a:endParaRPr>
          </a:p>
        </p:txBody>
      </p:sp>
      <p:grpSp>
        <p:nvGrpSpPr>
          <p:cNvPr id="33" name="Group 32">
            <a:extLst>
              <a:ext uri="{FF2B5EF4-FFF2-40B4-BE49-F238E27FC236}">
                <a16:creationId xmlns:a16="http://schemas.microsoft.com/office/drawing/2014/main" id="{13B0BBE2-2AAD-40A4-B151-A3241F47B3B2}"/>
              </a:ext>
            </a:extLst>
          </p:cNvPr>
          <p:cNvGrpSpPr/>
          <p:nvPr/>
        </p:nvGrpSpPr>
        <p:grpSpPr>
          <a:xfrm>
            <a:off x="2063552" y="2943928"/>
            <a:ext cx="3240360" cy="3030214"/>
            <a:chOff x="551384" y="2420888"/>
            <a:chExt cx="4033064" cy="3676822"/>
          </a:xfrm>
        </p:grpSpPr>
        <p:pic>
          <p:nvPicPr>
            <p:cNvPr id="34" name="Picture 3">
              <a:extLst>
                <a:ext uri="{FF2B5EF4-FFF2-40B4-BE49-F238E27FC236}">
                  <a16:creationId xmlns:a16="http://schemas.microsoft.com/office/drawing/2014/main" id="{5085E764-03AC-4804-ADA0-AD47112D1A81}"/>
                </a:ext>
              </a:extLst>
            </p:cNvPr>
            <p:cNvPicPr>
              <a:picLocks noChangeAspect="1"/>
            </p:cNvPicPr>
            <p:nvPr/>
          </p:nvPicPr>
          <p:blipFill>
            <a:blip r:embed="rId3"/>
            <a:srcRect/>
            <a:stretch>
              <a:fillRect/>
            </a:stretch>
          </p:blipFill>
          <p:spPr>
            <a:xfrm>
              <a:off x="551384" y="2706354"/>
              <a:ext cx="3221788" cy="3391356"/>
            </a:xfrm>
            <a:prstGeom prst="rect">
              <a:avLst/>
            </a:prstGeom>
          </p:spPr>
        </p:pic>
        <p:pic>
          <p:nvPicPr>
            <p:cNvPr id="35" name="Picture 34">
              <a:extLst>
                <a:ext uri="{FF2B5EF4-FFF2-40B4-BE49-F238E27FC236}">
                  <a16:creationId xmlns:a16="http://schemas.microsoft.com/office/drawing/2014/main" id="{F32963C3-2EAC-4EB8-B23A-D0C51F4B3B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01" r="65154" b="48550"/>
            <a:stretch/>
          </p:blipFill>
          <p:spPr>
            <a:xfrm>
              <a:off x="2961896" y="2420888"/>
              <a:ext cx="1622552" cy="1182538"/>
            </a:xfrm>
            <a:prstGeom prst="rect">
              <a:avLst/>
            </a:prstGeom>
          </p:spPr>
        </p:pic>
      </p:grpSp>
      <p:pic>
        <p:nvPicPr>
          <p:cNvPr id="7" name="Picture 6">
            <a:extLst>
              <a:ext uri="{FF2B5EF4-FFF2-40B4-BE49-F238E27FC236}">
                <a16:creationId xmlns:a16="http://schemas.microsoft.com/office/drawing/2014/main" id="{271C25B3-C800-4040-B86B-1F523971AB9E}"/>
              </a:ext>
            </a:extLst>
          </p:cNvPr>
          <p:cNvPicPr>
            <a:picLocks noChangeAspect="1"/>
          </p:cNvPicPr>
          <p:nvPr/>
        </p:nvPicPr>
        <p:blipFill rotWithShape="1">
          <a:blip r:embed="rId5">
            <a:extLst>
              <a:ext uri="{28A0092B-C50C-407E-A947-70E740481C1C}">
                <a14:useLocalDpi xmlns:a14="http://schemas.microsoft.com/office/drawing/2010/main" val="0"/>
              </a:ext>
            </a:extLst>
          </a:blip>
          <a:srcRect l="35825" t="21651" r="29329" b="25850"/>
          <a:stretch/>
        </p:blipFill>
        <p:spPr>
          <a:xfrm>
            <a:off x="6275993" y="2636912"/>
            <a:ext cx="4248472" cy="3600400"/>
          </a:xfrm>
          <a:prstGeom prst="rect">
            <a:avLst/>
          </a:prstGeom>
        </p:spPr>
      </p:pic>
      <p:sp>
        <p:nvSpPr>
          <p:cNvPr id="37" name="Text Box 4">
            <a:extLst>
              <a:ext uri="{FF2B5EF4-FFF2-40B4-BE49-F238E27FC236}">
                <a16:creationId xmlns:a16="http://schemas.microsoft.com/office/drawing/2014/main" id="{AF5F695A-CA43-45C3-8060-1216F70CD89A}"/>
              </a:ext>
            </a:extLst>
          </p:cNvPr>
          <p:cNvSpPr txBox="1">
            <a:spLocks noChangeArrowheads="1"/>
          </p:cNvSpPr>
          <p:nvPr/>
        </p:nvSpPr>
        <p:spPr bwMode="auto">
          <a:xfrm>
            <a:off x="6148895" y="2192204"/>
            <a:ext cx="3227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thì  cả nhà mừng vui.</a:t>
            </a:r>
          </a:p>
        </p:txBody>
      </p:sp>
      <p:pic>
        <p:nvPicPr>
          <p:cNvPr id="38" name="图片 7">
            <a:extLst>
              <a:ext uri="{FF2B5EF4-FFF2-40B4-BE49-F238E27FC236}">
                <a16:creationId xmlns:a16="http://schemas.microsoft.com/office/drawing/2014/main" id="{736B87EE-F663-4A25-B155-D75C55D1918D}"/>
              </a:ext>
            </a:extLst>
          </p:cNvPr>
          <p:cNvPicPr>
            <a:picLocks noChangeAspect="1"/>
          </p:cNvPicPr>
          <p:nvPr/>
        </p:nvPicPr>
        <p:blipFill rotWithShape="1">
          <a:blip r:embed="rId6">
            <a:extLst>
              <a:ext uri="{28A0092B-C50C-407E-A947-70E740481C1C}">
                <a14:useLocalDpi xmlns:a14="http://schemas.microsoft.com/office/drawing/2010/main" val="0"/>
              </a:ext>
            </a:extLst>
          </a:blip>
          <a:srcRect t="50553" r="202"/>
          <a:stretch/>
        </p:blipFill>
        <p:spPr>
          <a:xfrm>
            <a:off x="-107749" y="4324442"/>
            <a:ext cx="12192000" cy="2564904"/>
          </a:xfrm>
          <a:prstGeom prst="rect">
            <a:avLst/>
          </a:prstGeom>
        </p:spPr>
      </p:pic>
    </p:spTree>
    <p:extLst>
      <p:ext uri="{BB962C8B-B14F-4D97-AF65-F5344CB8AC3E}">
        <p14:creationId xmlns:p14="http://schemas.microsoft.com/office/powerpoint/2010/main" val="335235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80">
                                          <p:stCondLst>
                                            <p:cond delay="0"/>
                                          </p:stCondLst>
                                        </p:cTn>
                                        <p:tgtEl>
                                          <p:spTgt spid="37"/>
                                        </p:tgtEl>
                                      </p:cBhvr>
                                    </p:animEffect>
                                    <p:anim calcmode="lin" valueType="num">
                                      <p:cBhvr>
                                        <p:cTn id="2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1" dur="26">
                                          <p:stCondLst>
                                            <p:cond delay="650"/>
                                          </p:stCondLst>
                                        </p:cTn>
                                        <p:tgtEl>
                                          <p:spTgt spid="37"/>
                                        </p:tgtEl>
                                      </p:cBhvr>
                                      <p:to x="100000" y="60000"/>
                                    </p:animScale>
                                    <p:animScale>
                                      <p:cBhvr>
                                        <p:cTn id="32" dur="166" decel="50000">
                                          <p:stCondLst>
                                            <p:cond delay="676"/>
                                          </p:stCondLst>
                                        </p:cTn>
                                        <p:tgtEl>
                                          <p:spTgt spid="37"/>
                                        </p:tgtEl>
                                      </p:cBhvr>
                                      <p:to x="100000" y="100000"/>
                                    </p:animScale>
                                    <p:animScale>
                                      <p:cBhvr>
                                        <p:cTn id="33" dur="26">
                                          <p:stCondLst>
                                            <p:cond delay="1312"/>
                                          </p:stCondLst>
                                        </p:cTn>
                                        <p:tgtEl>
                                          <p:spTgt spid="37"/>
                                        </p:tgtEl>
                                      </p:cBhvr>
                                      <p:to x="100000" y="80000"/>
                                    </p:animScale>
                                    <p:animScale>
                                      <p:cBhvr>
                                        <p:cTn id="34" dur="166" decel="50000">
                                          <p:stCondLst>
                                            <p:cond delay="1338"/>
                                          </p:stCondLst>
                                        </p:cTn>
                                        <p:tgtEl>
                                          <p:spTgt spid="37"/>
                                        </p:tgtEl>
                                      </p:cBhvr>
                                      <p:to x="100000" y="100000"/>
                                    </p:animScale>
                                    <p:animScale>
                                      <p:cBhvr>
                                        <p:cTn id="35" dur="26">
                                          <p:stCondLst>
                                            <p:cond delay="1642"/>
                                          </p:stCondLst>
                                        </p:cTn>
                                        <p:tgtEl>
                                          <p:spTgt spid="37"/>
                                        </p:tgtEl>
                                      </p:cBhvr>
                                      <p:to x="100000" y="90000"/>
                                    </p:animScale>
                                    <p:animScale>
                                      <p:cBhvr>
                                        <p:cTn id="36" dur="166" decel="50000">
                                          <p:stCondLst>
                                            <p:cond delay="1668"/>
                                          </p:stCondLst>
                                        </p:cTn>
                                        <p:tgtEl>
                                          <p:spTgt spid="37"/>
                                        </p:tgtEl>
                                      </p:cBhvr>
                                      <p:to x="100000" y="100000"/>
                                    </p:animScale>
                                    <p:animScale>
                                      <p:cBhvr>
                                        <p:cTn id="37" dur="26">
                                          <p:stCondLst>
                                            <p:cond delay="1808"/>
                                          </p:stCondLst>
                                        </p:cTn>
                                        <p:tgtEl>
                                          <p:spTgt spid="37"/>
                                        </p:tgtEl>
                                      </p:cBhvr>
                                      <p:to x="100000" y="95000"/>
                                    </p:animScale>
                                    <p:animScale>
                                      <p:cBhvr>
                                        <p:cTn id="38"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4">
            <a:extLst>
              <a:ext uri="{FF2B5EF4-FFF2-40B4-BE49-F238E27FC236}">
                <a16:creationId xmlns:a16="http://schemas.microsoft.com/office/drawing/2014/main" id="{2F527D0A-7BE4-4A64-BAC8-C09EA371F78E}"/>
              </a:ext>
            </a:extLst>
          </p:cNvPr>
          <p:cNvSpPr txBox="1">
            <a:spLocks noChangeArrowheads="1"/>
          </p:cNvSpPr>
          <p:nvPr/>
        </p:nvSpPr>
        <p:spPr bwMode="auto">
          <a:xfrm>
            <a:off x="1597730" y="1067972"/>
            <a:ext cx="9356526" cy="95410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3. Thêm vào chỗ trống một vế câu thích hợp để tạo thành </a:t>
            </a:r>
          </a:p>
          <a:p>
            <a:pPr eaLnBrk="1" hangingPunct="1">
              <a:spcBef>
                <a:spcPct val="0"/>
              </a:spcBef>
              <a:buFontTx/>
              <a:buNone/>
            </a:pPr>
            <a:r>
              <a:rPr lang="en-US" altLang="en-US" sz="2800" b="1">
                <a:solidFill>
                  <a:schemeClr val="accent2">
                    <a:lumMod val="75000"/>
                  </a:schemeClr>
                </a:solidFill>
                <a:latin typeface="Times New Roman" panose="02020603050405020304" pitchFamily="18" charset="0"/>
              </a:rPr>
              <a:t>     câu ghép chỉ điều kiện-kết quả hoặc giả thiết-kết quả:</a:t>
            </a:r>
          </a:p>
        </p:txBody>
      </p:sp>
      <p:sp>
        <p:nvSpPr>
          <p:cNvPr id="9" name="Text Box 4">
            <a:extLst>
              <a:ext uri="{FF2B5EF4-FFF2-40B4-BE49-F238E27FC236}">
                <a16:creationId xmlns:a16="http://schemas.microsoft.com/office/drawing/2014/main" id="{BBA03D56-A637-4F32-8F4F-87E580A70AF0}"/>
              </a:ext>
            </a:extLst>
          </p:cNvPr>
          <p:cNvSpPr txBox="1">
            <a:spLocks noChangeArrowheads="1"/>
          </p:cNvSpPr>
          <p:nvPr/>
        </p:nvSpPr>
        <p:spPr bwMode="auto">
          <a:xfrm>
            <a:off x="2063552" y="2204864"/>
            <a:ext cx="8991600" cy="5238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b) </a:t>
            </a:r>
            <a:r>
              <a:rPr lang="en-US" altLang="en-US" sz="2800" dirty="0" err="1">
                <a:latin typeface="Times New Roman" pitchFamily="18" charset="0"/>
              </a:rPr>
              <a:t>Nếu</a:t>
            </a:r>
            <a:r>
              <a:rPr lang="en-US" altLang="en-US" sz="2800" dirty="0">
                <a:latin typeface="Times New Roman" pitchFamily="18" charset="0"/>
              </a:rPr>
              <a:t> </a:t>
            </a:r>
            <a:r>
              <a:rPr lang="en-US" altLang="en-US" sz="2800" dirty="0" err="1">
                <a:latin typeface="Times New Roman" pitchFamily="18" charset="0"/>
              </a:rPr>
              <a:t>chúng</a:t>
            </a:r>
            <a:r>
              <a:rPr lang="en-US" altLang="en-US" sz="2800" dirty="0">
                <a:latin typeface="Times New Roman" pitchFamily="18" charset="0"/>
              </a:rPr>
              <a:t> ta </a:t>
            </a:r>
            <a:r>
              <a:rPr lang="en-US" altLang="en-US" sz="2800" err="1">
                <a:latin typeface="Times New Roman" pitchFamily="18" charset="0"/>
              </a:rPr>
              <a:t>chủ</a:t>
            </a:r>
            <a:r>
              <a:rPr lang="en-US" altLang="en-US" sz="2800">
                <a:latin typeface="Times New Roman" pitchFamily="18" charset="0"/>
              </a:rPr>
              <a:t> quan ............................................ </a:t>
            </a:r>
            <a:endParaRPr lang="en-US" altLang="en-US" sz="2800" dirty="0">
              <a:latin typeface="Times New Roman" pitchFamily="18" charset="0"/>
            </a:endParaRPr>
          </a:p>
        </p:txBody>
      </p:sp>
      <p:pic>
        <p:nvPicPr>
          <p:cNvPr id="3" name="Picture 2">
            <a:extLst>
              <a:ext uri="{FF2B5EF4-FFF2-40B4-BE49-F238E27FC236}">
                <a16:creationId xmlns:a16="http://schemas.microsoft.com/office/drawing/2014/main" id="{AC548DF7-7092-4C45-9855-074899997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752" y="2347936"/>
            <a:ext cx="4104983" cy="4104983"/>
          </a:xfrm>
          <a:prstGeom prst="rect">
            <a:avLst/>
          </a:prstGeom>
        </p:spPr>
      </p:pic>
      <p:sp>
        <p:nvSpPr>
          <p:cNvPr id="12" name="Text Box 4">
            <a:extLst>
              <a:ext uri="{FF2B5EF4-FFF2-40B4-BE49-F238E27FC236}">
                <a16:creationId xmlns:a16="http://schemas.microsoft.com/office/drawing/2014/main" id="{7D8A3DEC-BB23-48F0-89C4-9807D760EB08}"/>
              </a:ext>
            </a:extLst>
          </p:cNvPr>
          <p:cNvSpPr txBox="1">
            <a:spLocks noChangeArrowheads="1"/>
          </p:cNvSpPr>
          <p:nvPr/>
        </p:nvSpPr>
        <p:spPr bwMode="auto">
          <a:xfrm>
            <a:off x="6018287" y="2158334"/>
            <a:ext cx="3599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thì  chúng ta sẽ thất bại.</a:t>
            </a:r>
          </a:p>
        </p:txBody>
      </p:sp>
      <p:pic>
        <p:nvPicPr>
          <p:cNvPr id="13" name="图片 7">
            <a:extLst>
              <a:ext uri="{FF2B5EF4-FFF2-40B4-BE49-F238E27FC236}">
                <a16:creationId xmlns:a16="http://schemas.microsoft.com/office/drawing/2014/main" id="{BCDD29CC-C0E4-42EE-94A1-1DE923CFC335}"/>
              </a:ext>
            </a:extLst>
          </p:cNvPr>
          <p:cNvPicPr>
            <a:picLocks noChangeAspect="1"/>
          </p:cNvPicPr>
          <p:nvPr/>
        </p:nvPicPr>
        <p:blipFill rotWithShape="1">
          <a:blip r:embed="rId4">
            <a:extLst>
              <a:ext uri="{28A0092B-C50C-407E-A947-70E740481C1C}">
                <a14:useLocalDpi xmlns:a14="http://schemas.microsoft.com/office/drawing/2010/main" val="0"/>
              </a:ext>
            </a:extLst>
          </a:blip>
          <a:srcRect t="50553" r="202"/>
          <a:stretch/>
        </p:blipFill>
        <p:spPr>
          <a:xfrm>
            <a:off x="-107749" y="4324442"/>
            <a:ext cx="12192000" cy="2564904"/>
          </a:xfrm>
          <a:prstGeom prst="rect">
            <a:avLst/>
          </a:prstGeom>
        </p:spPr>
      </p:pic>
    </p:spTree>
    <p:extLst>
      <p:ext uri="{BB962C8B-B14F-4D97-AF65-F5344CB8AC3E}">
        <p14:creationId xmlns:p14="http://schemas.microsoft.com/office/powerpoint/2010/main" val="1034102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2"/>
                                        </p:tgtEl>
                                        <p:attrNameLst>
                                          <p:attrName>style.visibility</p:attrName>
                                        </p:attrNameLst>
                                      </p:cBhvr>
                                      <p:to>
                                        <p:strVal val="visible"/>
                                      </p:to>
                                    </p:set>
                                    <p:anim calcmode="discrete" valueType="clr">
                                      <p:cBhvr override="childStyle">
                                        <p:cTn id="2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2"/>
                                        </p:tgtEl>
                                        <p:attrNameLst>
                                          <p:attrName>fillcolor</p:attrName>
                                        </p:attrNameLst>
                                      </p:cBhvr>
                                      <p:tavLst>
                                        <p:tav tm="0">
                                          <p:val>
                                            <p:clrVal>
                                              <a:schemeClr val="accent2"/>
                                            </p:clrVal>
                                          </p:val>
                                        </p:tav>
                                        <p:tav tm="50000">
                                          <p:val>
                                            <p:clrVal>
                                              <a:schemeClr val="hlink"/>
                                            </p:clrVal>
                                          </p:val>
                                        </p:tav>
                                      </p:tavLst>
                                    </p:anim>
                                    <p:set>
                                      <p:cBhvr>
                                        <p:cTn id="22"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D36E4CF-5F97-4250-BC44-DDB201637C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9656" y="2904798"/>
            <a:ext cx="6696744" cy="3515791"/>
          </a:xfrm>
          <a:prstGeom prst="rect">
            <a:avLst/>
          </a:prstGeom>
        </p:spPr>
      </p:pic>
      <p:pic>
        <p:nvPicPr>
          <p:cNvPr id="12" name="图片 7">
            <a:extLst>
              <a:ext uri="{FF2B5EF4-FFF2-40B4-BE49-F238E27FC236}">
                <a16:creationId xmlns:a16="http://schemas.microsoft.com/office/drawing/2014/main" id="{9757370E-A2F4-4E18-9B64-8B704A8A6D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556"/>
            <a:ext cx="12216680" cy="6844444"/>
          </a:xfrm>
          <a:prstGeom prst="rect">
            <a:avLst/>
          </a:prstGeom>
        </p:spPr>
      </p:pic>
      <p:sp>
        <p:nvSpPr>
          <p:cNvPr id="41" name="文本框 40"/>
          <p:cNvSpPr txBox="1"/>
          <p:nvPr/>
        </p:nvSpPr>
        <p:spPr>
          <a:xfrm>
            <a:off x="3338756" y="1052736"/>
            <a:ext cx="5539168" cy="1446550"/>
          </a:xfrm>
          <a:prstGeom prst="rect">
            <a:avLst/>
          </a:prstGeom>
          <a:noFill/>
        </p:spPr>
        <p:txBody>
          <a:bodyPr wrap="square" rtlCol="0">
            <a:spAutoFit/>
          </a:bodyPr>
          <a:lstStyle/>
          <a:p>
            <a:pPr algn="ctr">
              <a:spcBef>
                <a:spcPct val="20000"/>
              </a:spcBef>
            </a:pPr>
            <a:r>
              <a:rPr lang="en-US" altLang="zh-CN" sz="8800" b="1">
                <a:solidFill>
                  <a:schemeClr val="accent2">
                    <a:lumMod val="75000"/>
                  </a:schemeClr>
                </a:solidFill>
                <a:latin typeface="UTM French Vanilla" panose="02040603050506020204" pitchFamily="18" charset="0"/>
                <a:cs typeface="+mn-ea"/>
                <a:sym typeface="+mn-lt"/>
              </a:rPr>
              <a:t>Khởi động</a:t>
            </a:r>
            <a:endParaRPr lang="zh-CN" altLang="en-US" sz="8800" b="1" dirty="0">
              <a:solidFill>
                <a:schemeClr val="accent2">
                  <a:lumMod val="75000"/>
                </a:schemeClr>
              </a:solidFill>
              <a:latin typeface="UTM French Vanilla" panose="02040603050506020204" pitchFamily="18" charset="0"/>
              <a:cs typeface="+mn-ea"/>
              <a:sym typeface="+mn-lt"/>
            </a:endParaRPr>
          </a:p>
        </p:txBody>
      </p:sp>
      <p:pic>
        <p:nvPicPr>
          <p:cNvPr id="8" name="图片 7">
            <a:extLst>
              <a:ext uri="{FF2B5EF4-FFF2-40B4-BE49-F238E27FC236}">
                <a16:creationId xmlns:a16="http://schemas.microsoft.com/office/drawing/2014/main" id="{6D9B41DA-2B12-41D7-8FA9-1C3B9C330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480" y="0"/>
            <a:ext cx="981899" cy="1276469"/>
          </a:xfrm>
          <a:prstGeom prst="rect">
            <a:avLst/>
          </a:prstGeom>
        </p:spPr>
      </p:pic>
      <p:pic>
        <p:nvPicPr>
          <p:cNvPr id="9" name="图片 8">
            <a:extLst>
              <a:ext uri="{FF2B5EF4-FFF2-40B4-BE49-F238E27FC236}">
                <a16:creationId xmlns:a16="http://schemas.microsoft.com/office/drawing/2014/main" id="{BE53F297-F273-4906-84C0-75575854E2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8619" y="5654718"/>
            <a:ext cx="1875695" cy="1145879"/>
          </a:xfrm>
          <a:prstGeom prst="rect">
            <a:avLst/>
          </a:prstGeom>
        </p:spPr>
      </p:pic>
    </p:spTree>
    <p:extLst>
      <p:ext uri="{BB962C8B-B14F-4D97-AF65-F5344CB8AC3E}">
        <p14:creationId xmlns:p14="http://schemas.microsoft.com/office/powerpoint/2010/main" val="2031166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1"/>
                                        </p:tgtEl>
                                        <p:attrNameLst>
                                          <p:attrName>ppt_y</p:attrName>
                                        </p:attrNameLst>
                                      </p:cBhvr>
                                      <p:tavLst>
                                        <p:tav tm="0">
                                          <p:val>
                                            <p:strVal val="#ppt_y"/>
                                          </p:val>
                                        </p:tav>
                                        <p:tav tm="100000">
                                          <p:val>
                                            <p:strVal val="#ppt_y"/>
                                          </p:val>
                                        </p:tav>
                                      </p:tavLst>
                                    </p:anim>
                                    <p:anim calcmode="lin" valueType="num">
                                      <p:cBhvr>
                                        <p:cTn id="14"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4">
            <a:extLst>
              <a:ext uri="{FF2B5EF4-FFF2-40B4-BE49-F238E27FC236}">
                <a16:creationId xmlns:a16="http://schemas.microsoft.com/office/drawing/2014/main" id="{2F527D0A-7BE4-4A64-BAC8-C09EA371F78E}"/>
              </a:ext>
            </a:extLst>
          </p:cNvPr>
          <p:cNvSpPr txBox="1">
            <a:spLocks noChangeArrowheads="1"/>
          </p:cNvSpPr>
          <p:nvPr/>
        </p:nvSpPr>
        <p:spPr bwMode="auto">
          <a:xfrm>
            <a:off x="1476224" y="1132028"/>
            <a:ext cx="7738630" cy="138499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b="1">
                <a:solidFill>
                  <a:schemeClr val="accent2">
                    <a:lumMod val="75000"/>
                  </a:schemeClr>
                </a:solidFill>
                <a:latin typeface="Times New Roman" panose="02020603050405020304" pitchFamily="18" charset="0"/>
              </a:rPr>
              <a:t>3. Thêm vào chỗ trống một vế câu thích hợp để tạo thành câu ghép chỉ điều kiện-kết quả hoặc giả thiết-kết quả:</a:t>
            </a:r>
          </a:p>
        </p:txBody>
      </p:sp>
      <p:sp>
        <p:nvSpPr>
          <p:cNvPr id="6" name="Text Box 4">
            <a:extLst>
              <a:ext uri="{FF2B5EF4-FFF2-40B4-BE49-F238E27FC236}">
                <a16:creationId xmlns:a16="http://schemas.microsoft.com/office/drawing/2014/main" id="{87EAC7FE-906D-4149-B9B8-58E7CA832278}"/>
              </a:ext>
            </a:extLst>
          </p:cNvPr>
          <p:cNvSpPr txBox="1">
            <a:spLocks noChangeArrowheads="1"/>
          </p:cNvSpPr>
          <p:nvPr/>
        </p:nvSpPr>
        <p:spPr bwMode="auto">
          <a:xfrm>
            <a:off x="983432" y="2810174"/>
            <a:ext cx="7632848" cy="9540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defRPr/>
            </a:pPr>
            <a:r>
              <a:rPr lang="en-US" altLang="en-US" sz="2800" dirty="0">
                <a:latin typeface="Times New Roman" pitchFamily="18" charset="0"/>
              </a:rPr>
              <a:t>c</a:t>
            </a:r>
            <a:r>
              <a:rPr lang="en-US" altLang="en-US" sz="2800">
                <a:latin typeface="Times New Roman" pitchFamily="18" charset="0"/>
              </a:rPr>
              <a:t>) ......................................................... thì Hồng </a:t>
            </a:r>
            <a:r>
              <a:rPr lang="en-US" altLang="en-US" sz="2800" dirty="0" err="1">
                <a:latin typeface="Times New Roman" pitchFamily="18" charset="0"/>
              </a:rPr>
              <a:t>đã</a:t>
            </a:r>
            <a:r>
              <a:rPr lang="en-US" altLang="en-US" sz="2800" dirty="0">
                <a:latin typeface="Times New Roman" pitchFamily="18" charset="0"/>
              </a:rPr>
              <a:t> </a:t>
            </a:r>
            <a:r>
              <a:rPr lang="en-US" altLang="en-US" sz="2800" dirty="0" err="1">
                <a:latin typeface="Times New Roman" pitchFamily="18" charset="0"/>
              </a:rPr>
              <a:t>có</a:t>
            </a:r>
            <a:r>
              <a:rPr lang="en-US" altLang="en-US" sz="2800" dirty="0">
                <a:latin typeface="Times New Roman" pitchFamily="18" charset="0"/>
              </a:rPr>
              <a:t> </a:t>
            </a:r>
            <a:r>
              <a:rPr lang="en-US" altLang="en-US" sz="2800" dirty="0" err="1">
                <a:latin typeface="Times New Roman" pitchFamily="18" charset="0"/>
              </a:rPr>
              <a:t>nhiều</a:t>
            </a:r>
            <a:r>
              <a:rPr lang="en-US" altLang="en-US" sz="2800" dirty="0">
                <a:latin typeface="Times New Roman" pitchFamily="18" charset="0"/>
              </a:rPr>
              <a:t> </a:t>
            </a:r>
            <a:r>
              <a:rPr lang="en-US" altLang="en-US" sz="2800" dirty="0" err="1">
                <a:latin typeface="Times New Roman" pitchFamily="18" charset="0"/>
              </a:rPr>
              <a:t>tiến</a:t>
            </a:r>
            <a:r>
              <a:rPr lang="en-US" altLang="en-US" sz="2800" dirty="0">
                <a:latin typeface="Times New Roman" pitchFamily="18" charset="0"/>
              </a:rPr>
              <a:t> </a:t>
            </a:r>
            <a:r>
              <a:rPr lang="en-US" altLang="en-US" sz="2800" dirty="0" err="1">
                <a:latin typeface="Times New Roman" pitchFamily="18" charset="0"/>
              </a:rPr>
              <a:t>bộ</a:t>
            </a:r>
            <a:r>
              <a:rPr lang="en-US" altLang="en-US" sz="2800" dirty="0">
                <a:latin typeface="Times New Roman" pitchFamily="18" charset="0"/>
              </a:rPr>
              <a:t> </a:t>
            </a:r>
            <a:r>
              <a:rPr lang="en-US" altLang="en-US" sz="2800" dirty="0" err="1">
                <a:latin typeface="Times New Roman" pitchFamily="18" charset="0"/>
              </a:rPr>
              <a:t>trong</a:t>
            </a:r>
            <a:r>
              <a:rPr lang="en-US" altLang="en-US" sz="2800" dirty="0">
                <a:latin typeface="Times New Roman" pitchFamily="18" charset="0"/>
              </a:rPr>
              <a:t> </a:t>
            </a:r>
            <a:r>
              <a:rPr lang="en-US" altLang="en-US" sz="2800" dirty="0" err="1">
                <a:latin typeface="Times New Roman" pitchFamily="18" charset="0"/>
              </a:rPr>
              <a:t>học</a:t>
            </a:r>
            <a:r>
              <a:rPr lang="en-US" altLang="en-US" sz="2800" dirty="0">
                <a:latin typeface="Times New Roman" pitchFamily="18" charset="0"/>
              </a:rPr>
              <a:t> </a:t>
            </a:r>
            <a:r>
              <a:rPr lang="en-US" altLang="en-US" sz="2800" dirty="0" err="1">
                <a:latin typeface="Times New Roman" pitchFamily="18" charset="0"/>
              </a:rPr>
              <a:t>tập</a:t>
            </a:r>
            <a:r>
              <a:rPr lang="en-US" altLang="en-US" sz="2800" dirty="0">
                <a:latin typeface="Times New Roman" pitchFamily="18" charset="0"/>
              </a:rPr>
              <a:t>. </a:t>
            </a:r>
          </a:p>
        </p:txBody>
      </p:sp>
      <p:sp>
        <p:nvSpPr>
          <p:cNvPr id="7" name="Text Box 4">
            <a:extLst>
              <a:ext uri="{FF2B5EF4-FFF2-40B4-BE49-F238E27FC236}">
                <a16:creationId xmlns:a16="http://schemas.microsoft.com/office/drawing/2014/main" id="{F7DD6F50-2E3F-44A1-B3E0-59981B323F2E}"/>
              </a:ext>
            </a:extLst>
          </p:cNvPr>
          <p:cNvSpPr txBox="1">
            <a:spLocks noChangeArrowheads="1"/>
          </p:cNvSpPr>
          <p:nvPr/>
        </p:nvSpPr>
        <p:spPr bwMode="auto">
          <a:xfrm>
            <a:off x="1450976" y="2791943"/>
            <a:ext cx="50770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Giá như Hồng chịu khó học hành</a:t>
            </a:r>
          </a:p>
        </p:txBody>
      </p:sp>
      <p:pic>
        <p:nvPicPr>
          <p:cNvPr id="4" name="Picture 3">
            <a:extLst>
              <a:ext uri="{FF2B5EF4-FFF2-40B4-BE49-F238E27FC236}">
                <a16:creationId xmlns:a16="http://schemas.microsoft.com/office/drawing/2014/main" id="{B574376D-1C26-4609-ADA4-B68B7388BC7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7759"/>
          <a:stretch/>
        </p:blipFill>
        <p:spPr>
          <a:xfrm>
            <a:off x="7533538" y="1824525"/>
            <a:ext cx="3675030" cy="4647281"/>
          </a:xfrm>
          <a:prstGeom prst="rect">
            <a:avLst/>
          </a:prstGeom>
        </p:spPr>
      </p:pic>
      <p:pic>
        <p:nvPicPr>
          <p:cNvPr id="10" name="图片 7">
            <a:extLst>
              <a:ext uri="{FF2B5EF4-FFF2-40B4-BE49-F238E27FC236}">
                <a16:creationId xmlns:a16="http://schemas.microsoft.com/office/drawing/2014/main" id="{8E86C338-9988-4C7D-B55C-BCA0DE649F4E}"/>
              </a:ext>
            </a:extLst>
          </p:cNvPr>
          <p:cNvPicPr>
            <a:picLocks noChangeAspect="1"/>
          </p:cNvPicPr>
          <p:nvPr/>
        </p:nvPicPr>
        <p:blipFill rotWithShape="1">
          <a:blip r:embed="rId4">
            <a:extLst>
              <a:ext uri="{28A0092B-C50C-407E-A947-70E740481C1C}">
                <a14:useLocalDpi xmlns:a14="http://schemas.microsoft.com/office/drawing/2010/main" val="0"/>
              </a:ext>
            </a:extLst>
          </a:blip>
          <a:srcRect t="50553" r="202"/>
          <a:stretch/>
        </p:blipFill>
        <p:spPr>
          <a:xfrm>
            <a:off x="0" y="3782492"/>
            <a:ext cx="12192000" cy="3024017"/>
          </a:xfrm>
          <a:prstGeom prst="rect">
            <a:avLst/>
          </a:prstGeom>
        </p:spPr>
      </p:pic>
    </p:spTree>
    <p:extLst>
      <p:ext uri="{BB962C8B-B14F-4D97-AF65-F5344CB8AC3E}">
        <p14:creationId xmlns:p14="http://schemas.microsoft.com/office/powerpoint/2010/main" val="121697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1"/>
                                          </p:val>
                                        </p:tav>
                                        <p:tav tm="100000">
                                          <p:val>
                                            <p:strVal val="#ppt_x"/>
                                          </p:val>
                                        </p:tav>
                                      </p:tavLst>
                                    </p:anim>
                                    <p:anim calcmode="lin" valueType="num">
                                      <p:cBhvr>
                                        <p:cTn id="2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7F5EECAD-B1BF-45B1-AAC4-5AA9CC64B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09"/>
            <a:ext cx="12216680" cy="6844444"/>
          </a:xfrm>
          <a:prstGeom prst="rect">
            <a:avLst/>
          </a:prstGeom>
        </p:spPr>
      </p:pic>
      <p:pic>
        <p:nvPicPr>
          <p:cNvPr id="23" name="图片 22">
            <a:extLst>
              <a:ext uri="{FF2B5EF4-FFF2-40B4-BE49-F238E27FC236}">
                <a16:creationId xmlns:a16="http://schemas.microsoft.com/office/drawing/2014/main" id="{A85EC123-F758-4376-9DE9-469736242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480" y="0"/>
            <a:ext cx="981899" cy="1276469"/>
          </a:xfrm>
          <a:prstGeom prst="rect">
            <a:avLst/>
          </a:prstGeom>
        </p:spPr>
      </p:pic>
      <p:pic>
        <p:nvPicPr>
          <p:cNvPr id="25" name="图片 24">
            <a:extLst>
              <a:ext uri="{FF2B5EF4-FFF2-40B4-BE49-F238E27FC236}">
                <a16:creationId xmlns:a16="http://schemas.microsoft.com/office/drawing/2014/main" id="{C65BC20D-8586-4EFF-88FB-6513AD7BE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619" y="5654718"/>
            <a:ext cx="1875695" cy="1145879"/>
          </a:xfrm>
          <a:prstGeom prst="rect">
            <a:avLst/>
          </a:prstGeom>
        </p:spPr>
      </p:pic>
      <p:sp>
        <p:nvSpPr>
          <p:cNvPr id="17" name="文本框 16">
            <a:extLst>
              <a:ext uri="{FF2B5EF4-FFF2-40B4-BE49-F238E27FC236}">
                <a16:creationId xmlns:a16="http://schemas.microsoft.com/office/drawing/2014/main" id="{5AC47F0A-3289-43F5-96D0-3301F904C76C}"/>
              </a:ext>
            </a:extLst>
          </p:cNvPr>
          <p:cNvSpPr txBox="1"/>
          <p:nvPr/>
        </p:nvSpPr>
        <p:spPr>
          <a:xfrm>
            <a:off x="2653281" y="798457"/>
            <a:ext cx="6910117" cy="1015663"/>
          </a:xfrm>
          <a:prstGeom prst="rect">
            <a:avLst/>
          </a:prstGeom>
          <a:noFill/>
        </p:spPr>
        <p:txBody>
          <a:bodyPr wrap="square" rtlCol="0">
            <a:spAutoFit/>
          </a:bodyPr>
          <a:lstStyle/>
          <a:p>
            <a:pPr algn="ctr"/>
            <a:r>
              <a:rPr lang="en-US" altLang="zh-CN" sz="6000" b="1">
                <a:solidFill>
                  <a:schemeClr val="accent2">
                    <a:lumMod val="75000"/>
                  </a:schemeClr>
                </a:solidFill>
                <a:latin typeface="UTM French Vanilla" panose="02040603050506020204" pitchFamily="18" charset="0"/>
                <a:cs typeface="+mn-ea"/>
                <a:sym typeface="+mn-lt"/>
              </a:rPr>
              <a:t>Luyện từ và câu</a:t>
            </a:r>
          </a:p>
        </p:txBody>
      </p:sp>
      <p:sp>
        <p:nvSpPr>
          <p:cNvPr id="18" name="文本框 17">
            <a:extLst>
              <a:ext uri="{FF2B5EF4-FFF2-40B4-BE49-F238E27FC236}">
                <a16:creationId xmlns:a16="http://schemas.microsoft.com/office/drawing/2014/main" id="{1613FA96-51C1-48A3-9580-50B222CAB2E0}"/>
              </a:ext>
            </a:extLst>
          </p:cNvPr>
          <p:cNvSpPr txBox="1"/>
          <p:nvPr/>
        </p:nvSpPr>
        <p:spPr>
          <a:xfrm>
            <a:off x="5888898" y="4515130"/>
            <a:ext cx="5899355" cy="584775"/>
          </a:xfrm>
          <a:prstGeom prst="rect">
            <a:avLst/>
          </a:prstGeom>
          <a:noFill/>
        </p:spPr>
        <p:txBody>
          <a:bodyPr wrap="square" rtlCol="0">
            <a:spAutoFit/>
          </a:bodyPr>
          <a:lstStyle/>
          <a:p>
            <a:pPr algn="ctr"/>
            <a:r>
              <a:rPr lang="en-US" altLang="zh-CN" sz="3200" b="1">
                <a:latin typeface="UTM Edwardian" panose="02040603050506020204" pitchFamily="18" charset="0"/>
                <a:cs typeface="+mn-ea"/>
                <a:sym typeface="+mn-lt"/>
              </a:rPr>
              <a:t>Trang 38; 39</a:t>
            </a:r>
            <a:endParaRPr lang="zh-CN" altLang="en-US" sz="3200" b="1" dirty="0">
              <a:latin typeface="UTM Edwardian" panose="02040603050506020204" pitchFamily="18" charset="0"/>
              <a:cs typeface="+mn-ea"/>
              <a:sym typeface="+mn-lt"/>
            </a:endParaRPr>
          </a:p>
        </p:txBody>
      </p:sp>
      <p:sp>
        <p:nvSpPr>
          <p:cNvPr id="11" name="文本框 16">
            <a:extLst>
              <a:ext uri="{FF2B5EF4-FFF2-40B4-BE49-F238E27FC236}">
                <a16:creationId xmlns:a16="http://schemas.microsoft.com/office/drawing/2014/main" id="{AC3E790F-75D9-4F0F-B25D-EE9F384650C7}"/>
              </a:ext>
            </a:extLst>
          </p:cNvPr>
          <p:cNvSpPr txBox="1"/>
          <p:nvPr/>
        </p:nvSpPr>
        <p:spPr>
          <a:xfrm>
            <a:off x="1487488" y="1814120"/>
            <a:ext cx="8813277" cy="2800767"/>
          </a:xfrm>
          <a:prstGeom prst="rect">
            <a:avLst/>
          </a:prstGeom>
          <a:noFill/>
        </p:spPr>
        <p:txBody>
          <a:bodyPr wrap="square" rtlCol="0">
            <a:spAutoFit/>
          </a:bodyPr>
          <a:lstStyle/>
          <a:p>
            <a:pPr algn="ctr"/>
            <a:r>
              <a:rPr lang="en-US" altLang="zh-CN" sz="8800" b="1">
                <a:solidFill>
                  <a:schemeClr val="accent6">
                    <a:lumMod val="75000"/>
                  </a:schemeClr>
                </a:solidFill>
                <a:latin typeface="UTM French Vanilla" panose="02040603050506020204" pitchFamily="18" charset="0"/>
                <a:cs typeface="+mn-ea"/>
                <a:sym typeface="+mn-lt"/>
              </a:rPr>
              <a:t>Nối các vế câu ghép bằng quan hệ từ</a:t>
            </a:r>
          </a:p>
        </p:txBody>
      </p:sp>
      <p:sp>
        <p:nvSpPr>
          <p:cNvPr id="12" name="文本框 17">
            <a:extLst>
              <a:ext uri="{FF2B5EF4-FFF2-40B4-BE49-F238E27FC236}">
                <a16:creationId xmlns:a16="http://schemas.microsoft.com/office/drawing/2014/main" id="{3B26D513-738A-4FB2-BA4D-06B8442E85A7}"/>
              </a:ext>
            </a:extLst>
          </p:cNvPr>
          <p:cNvSpPr txBox="1"/>
          <p:nvPr/>
        </p:nvSpPr>
        <p:spPr>
          <a:xfrm>
            <a:off x="5888898" y="5067849"/>
            <a:ext cx="5899355" cy="523220"/>
          </a:xfrm>
          <a:prstGeom prst="rect">
            <a:avLst/>
          </a:prstGeom>
          <a:noFill/>
        </p:spPr>
        <p:txBody>
          <a:bodyPr wrap="square" rtlCol="0">
            <a:spAutoFit/>
          </a:bodyPr>
          <a:lstStyle/>
          <a:p>
            <a:pPr algn="ctr"/>
            <a:r>
              <a:rPr lang="en-US" altLang="zh-CN" sz="2800" b="1">
                <a:latin typeface="UTM Edwardian" panose="02040603050506020204" pitchFamily="18" charset="0"/>
                <a:cs typeface="+mn-ea"/>
                <a:sym typeface="+mn-lt"/>
              </a:rPr>
              <a:t>Thực hiện: EduFive</a:t>
            </a:r>
            <a:endParaRPr lang="zh-CN" altLang="en-US" sz="2800" b="1" dirty="0">
              <a:latin typeface="UTM Edwardian" panose="02040603050506020204" pitchFamily="18" charset="0"/>
              <a:cs typeface="+mn-ea"/>
              <a:sym typeface="+mn-lt"/>
            </a:endParaRPr>
          </a:p>
        </p:txBody>
      </p:sp>
      <p:pic>
        <p:nvPicPr>
          <p:cNvPr id="3" name="Picture 2">
            <a:extLst>
              <a:ext uri="{FF2B5EF4-FFF2-40B4-BE49-F238E27FC236}">
                <a16:creationId xmlns:a16="http://schemas.microsoft.com/office/drawing/2014/main" id="{7DD9CE6D-4F8A-4B6D-815E-05B9C185C374}"/>
              </a:ext>
            </a:extLst>
          </p:cNvPr>
          <p:cNvPicPr>
            <a:picLocks noChangeAspect="1"/>
          </p:cNvPicPr>
          <p:nvPr/>
        </p:nvPicPr>
        <p:blipFill rotWithShape="1">
          <a:blip r:embed="rId6">
            <a:extLst>
              <a:ext uri="{28A0092B-C50C-407E-A947-70E740481C1C}">
                <a14:useLocalDpi xmlns:a14="http://schemas.microsoft.com/office/drawing/2010/main" val="0"/>
              </a:ext>
            </a:extLst>
          </a:blip>
          <a:srcRect l="31864" t="6951" r="45866" b="46181"/>
          <a:stretch/>
        </p:blipFill>
        <p:spPr>
          <a:xfrm>
            <a:off x="314120" y="2829783"/>
            <a:ext cx="2715189" cy="3214248"/>
          </a:xfrm>
          <a:prstGeom prst="rect">
            <a:avLst/>
          </a:prstGeom>
        </p:spPr>
      </p:pic>
    </p:spTree>
    <p:extLst>
      <p:ext uri="{BB962C8B-B14F-4D97-AF65-F5344CB8AC3E}">
        <p14:creationId xmlns:p14="http://schemas.microsoft.com/office/powerpoint/2010/main" val="4074562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par>
                          <p:cTn id="26" fill="hold">
                            <p:stCondLst>
                              <p:cond delay="2000"/>
                            </p:stCondLst>
                            <p:childTnLst>
                              <p:par>
                                <p:cTn id="27" presetID="15"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4000"/>
                            </p:stCondLst>
                            <p:childTnLst>
                              <p:par>
                                <p:cTn id="46" presetID="42"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7F5EECAD-B1BF-45B1-AAC4-5AA9CC64B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09"/>
            <a:ext cx="12216680" cy="6844444"/>
          </a:xfrm>
          <a:prstGeom prst="rect">
            <a:avLst/>
          </a:prstGeom>
        </p:spPr>
      </p:pic>
      <p:pic>
        <p:nvPicPr>
          <p:cNvPr id="23" name="图片 22">
            <a:extLst>
              <a:ext uri="{FF2B5EF4-FFF2-40B4-BE49-F238E27FC236}">
                <a16:creationId xmlns:a16="http://schemas.microsoft.com/office/drawing/2014/main" id="{A85EC123-F758-4376-9DE9-469736242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480" y="0"/>
            <a:ext cx="981899" cy="1276469"/>
          </a:xfrm>
          <a:prstGeom prst="rect">
            <a:avLst/>
          </a:prstGeom>
        </p:spPr>
      </p:pic>
      <p:pic>
        <p:nvPicPr>
          <p:cNvPr id="25" name="图片 24">
            <a:extLst>
              <a:ext uri="{FF2B5EF4-FFF2-40B4-BE49-F238E27FC236}">
                <a16:creationId xmlns:a16="http://schemas.microsoft.com/office/drawing/2014/main" id="{C65BC20D-8586-4EFF-88FB-6513AD7BE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619" y="5654718"/>
            <a:ext cx="1875695" cy="1145879"/>
          </a:xfrm>
          <a:prstGeom prst="rect">
            <a:avLst/>
          </a:prstGeom>
        </p:spPr>
      </p:pic>
      <p:sp>
        <p:nvSpPr>
          <p:cNvPr id="17" name="文本框 16">
            <a:extLst>
              <a:ext uri="{FF2B5EF4-FFF2-40B4-BE49-F238E27FC236}">
                <a16:creationId xmlns:a16="http://schemas.microsoft.com/office/drawing/2014/main" id="{5AC47F0A-3289-43F5-96D0-3301F904C76C}"/>
              </a:ext>
            </a:extLst>
          </p:cNvPr>
          <p:cNvSpPr txBox="1"/>
          <p:nvPr/>
        </p:nvSpPr>
        <p:spPr>
          <a:xfrm>
            <a:off x="3071664" y="1396187"/>
            <a:ext cx="6910117" cy="2800767"/>
          </a:xfrm>
          <a:prstGeom prst="rect">
            <a:avLst/>
          </a:prstGeom>
          <a:noFill/>
        </p:spPr>
        <p:txBody>
          <a:bodyPr wrap="square" rtlCol="0">
            <a:spAutoFit/>
          </a:bodyPr>
          <a:lstStyle/>
          <a:p>
            <a:pPr algn="ctr"/>
            <a:r>
              <a:rPr lang="en-US" altLang="zh-CN" sz="8800" b="1">
                <a:solidFill>
                  <a:schemeClr val="accent2">
                    <a:lumMod val="75000"/>
                  </a:schemeClr>
                </a:solidFill>
                <a:latin typeface="UTM French Vanilla" panose="02040603050506020204" pitchFamily="18" charset="0"/>
                <a:cs typeface="+mn-ea"/>
                <a:sym typeface="+mn-lt"/>
              </a:rPr>
              <a:t>Tạm biệt và </a:t>
            </a:r>
          </a:p>
          <a:p>
            <a:pPr algn="ctr"/>
            <a:r>
              <a:rPr lang="en-US" altLang="zh-CN" sz="8800" b="1">
                <a:solidFill>
                  <a:schemeClr val="accent2">
                    <a:lumMod val="75000"/>
                  </a:schemeClr>
                </a:solidFill>
                <a:latin typeface="UTM French Vanilla" panose="02040603050506020204" pitchFamily="18" charset="0"/>
                <a:cs typeface="+mn-ea"/>
                <a:sym typeface="+mn-lt"/>
              </a:rPr>
              <a:t>hẹn gặp lại!</a:t>
            </a:r>
            <a:endParaRPr lang="zh-CN" altLang="en-US" sz="8800" b="1" dirty="0">
              <a:solidFill>
                <a:schemeClr val="accent2">
                  <a:lumMod val="75000"/>
                </a:schemeClr>
              </a:solidFill>
              <a:latin typeface="UTM French Vanilla" panose="02040603050506020204" pitchFamily="18" charset="0"/>
              <a:cs typeface="+mn-ea"/>
              <a:sym typeface="+mn-lt"/>
            </a:endParaRPr>
          </a:p>
        </p:txBody>
      </p:sp>
      <p:sp>
        <p:nvSpPr>
          <p:cNvPr id="18" name="文本框 17">
            <a:extLst>
              <a:ext uri="{FF2B5EF4-FFF2-40B4-BE49-F238E27FC236}">
                <a16:creationId xmlns:a16="http://schemas.microsoft.com/office/drawing/2014/main" id="{1613FA96-51C1-48A3-9580-50B222CAB2E0}"/>
              </a:ext>
            </a:extLst>
          </p:cNvPr>
          <p:cNvSpPr txBox="1"/>
          <p:nvPr/>
        </p:nvSpPr>
        <p:spPr>
          <a:xfrm>
            <a:off x="3359696" y="4692372"/>
            <a:ext cx="5899355" cy="769441"/>
          </a:xfrm>
          <a:prstGeom prst="rect">
            <a:avLst/>
          </a:prstGeom>
          <a:noFill/>
        </p:spPr>
        <p:txBody>
          <a:bodyPr wrap="square" rtlCol="0">
            <a:spAutoFit/>
          </a:bodyPr>
          <a:lstStyle/>
          <a:p>
            <a:pPr algn="ctr"/>
            <a:r>
              <a:rPr lang="en-US" altLang="zh-CN" sz="4400" b="1">
                <a:latin typeface="UTM Edwardian" panose="02040603050506020204" pitchFamily="18" charset="0"/>
                <a:cs typeface="+mn-ea"/>
                <a:sym typeface="+mn-lt"/>
              </a:rPr>
              <a:t>Thực hiện: EduFive</a:t>
            </a:r>
            <a:endParaRPr lang="zh-CN" altLang="en-US" sz="4400" b="1" dirty="0">
              <a:latin typeface="UTM Edwardian" panose="02040603050506020204" pitchFamily="18" charset="0"/>
              <a:cs typeface="+mn-ea"/>
              <a:sym typeface="+mn-lt"/>
            </a:endParaRPr>
          </a:p>
        </p:txBody>
      </p:sp>
      <p:pic>
        <p:nvPicPr>
          <p:cNvPr id="10" name="Picture 7">
            <a:extLst>
              <a:ext uri="{FF2B5EF4-FFF2-40B4-BE49-F238E27FC236}">
                <a16:creationId xmlns:a16="http://schemas.microsoft.com/office/drawing/2014/main" id="{EAD60EE7-9555-41C8-9589-E66F717198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7821" y="1347013"/>
            <a:ext cx="1784795" cy="4114800"/>
          </a:xfrm>
          <a:prstGeom prst="rect">
            <a:avLst/>
          </a:prstGeom>
        </p:spPr>
      </p:pic>
    </p:spTree>
    <p:extLst>
      <p:ext uri="{BB962C8B-B14F-4D97-AF65-F5344CB8AC3E}">
        <p14:creationId xmlns:p14="http://schemas.microsoft.com/office/powerpoint/2010/main" val="2988517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F345F95-5560-439C-A43B-EA8554853BA5}"/>
              </a:ext>
            </a:extLst>
          </p:cNvPr>
          <p:cNvSpPr/>
          <p:nvPr/>
        </p:nvSpPr>
        <p:spPr>
          <a:xfrm>
            <a:off x="1343472" y="1052736"/>
            <a:ext cx="9793088" cy="122413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32847C4-B5A3-45A3-8E84-589515AFB42C}"/>
              </a:ext>
            </a:extLst>
          </p:cNvPr>
          <p:cNvSpPr txBox="1"/>
          <p:nvPr/>
        </p:nvSpPr>
        <p:spPr>
          <a:xfrm>
            <a:off x="1667508" y="1196752"/>
            <a:ext cx="9469052" cy="954107"/>
          </a:xfrm>
          <a:prstGeom prst="rect">
            <a:avLst/>
          </a:prstGeom>
          <a:noFill/>
        </p:spPr>
        <p:txBody>
          <a:bodyPr wrap="square" rtlCol="0">
            <a:spAutoFit/>
          </a:bodyPr>
          <a:lstStyle/>
          <a:p>
            <a:pPr marL="966788" indent="-966788"/>
            <a:r>
              <a:rPr lang="en-US"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Tìm cặp quan hệ từ trong câu ghép sau và cho biết cặp quan hệ từ đó biểu thị mối quan hệ gì?</a:t>
            </a:r>
          </a:p>
        </p:txBody>
      </p:sp>
      <p:sp>
        <p:nvSpPr>
          <p:cNvPr id="3" name="TextBox 2">
            <a:extLst>
              <a:ext uri="{FF2B5EF4-FFF2-40B4-BE49-F238E27FC236}">
                <a16:creationId xmlns:a16="http://schemas.microsoft.com/office/drawing/2014/main" id="{383FD30D-2629-4DCD-B0B1-BEC7B80135D9}"/>
              </a:ext>
            </a:extLst>
          </p:cNvPr>
          <p:cNvSpPr txBox="1"/>
          <p:nvPr/>
        </p:nvSpPr>
        <p:spPr>
          <a:xfrm>
            <a:off x="3878216" y="2978846"/>
            <a:ext cx="7258344"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Vì chúng em biết bỏ rác đúng nơi quy định nên sân trường lúc nào cũng sạch đẹp.</a:t>
            </a:r>
          </a:p>
        </p:txBody>
      </p:sp>
      <p:pic>
        <p:nvPicPr>
          <p:cNvPr id="8" name="Picture 7">
            <a:extLst>
              <a:ext uri="{FF2B5EF4-FFF2-40B4-BE49-F238E27FC236}">
                <a16:creationId xmlns:a16="http://schemas.microsoft.com/office/drawing/2014/main" id="{2ABA8CB6-5295-4F37-8F41-15A6086565C4}"/>
              </a:ext>
            </a:extLst>
          </p:cNvPr>
          <p:cNvPicPr>
            <a:picLocks noChangeAspect="1"/>
          </p:cNvPicPr>
          <p:nvPr/>
        </p:nvPicPr>
        <p:blipFill rotWithShape="1">
          <a:blip r:embed="rId3">
            <a:extLst>
              <a:ext uri="{28A0092B-C50C-407E-A947-70E740481C1C}">
                <a14:useLocalDpi xmlns:a14="http://schemas.microsoft.com/office/drawing/2010/main" val="0"/>
              </a:ext>
            </a:extLst>
          </a:blip>
          <a:srcRect l="36416" t="29000" r="35825" b="21651"/>
          <a:stretch/>
        </p:blipFill>
        <p:spPr>
          <a:xfrm>
            <a:off x="608241" y="2528900"/>
            <a:ext cx="3384376" cy="3384376"/>
          </a:xfrm>
          <a:prstGeom prst="rect">
            <a:avLst/>
          </a:prstGeom>
        </p:spPr>
      </p:pic>
      <p:pic>
        <p:nvPicPr>
          <p:cNvPr id="38" name="图片 7">
            <a:extLst>
              <a:ext uri="{FF2B5EF4-FFF2-40B4-BE49-F238E27FC236}">
                <a16:creationId xmlns:a16="http://schemas.microsoft.com/office/drawing/2014/main" id="{8A69BC11-79C7-443F-9D53-AA5F0C729676}"/>
              </a:ext>
            </a:extLst>
          </p:cNvPr>
          <p:cNvPicPr>
            <a:picLocks noChangeAspect="1"/>
          </p:cNvPicPr>
          <p:nvPr/>
        </p:nvPicPr>
        <p:blipFill rotWithShape="1">
          <a:blip r:embed="rId4">
            <a:extLst>
              <a:ext uri="{28A0092B-C50C-407E-A947-70E740481C1C}">
                <a14:useLocalDpi xmlns:a14="http://schemas.microsoft.com/office/drawing/2010/main" val="0"/>
              </a:ext>
            </a:extLst>
          </a:blip>
          <a:srcRect t="50553" r="202"/>
          <a:stretch/>
        </p:blipFill>
        <p:spPr>
          <a:xfrm>
            <a:off x="-11201" y="4304055"/>
            <a:ext cx="12192000" cy="2564904"/>
          </a:xfrm>
          <a:prstGeom prst="rect">
            <a:avLst/>
          </a:prstGeom>
        </p:spPr>
      </p:pic>
      <p:cxnSp>
        <p:nvCxnSpPr>
          <p:cNvPr id="10" name="Straight Connector 9">
            <a:extLst>
              <a:ext uri="{FF2B5EF4-FFF2-40B4-BE49-F238E27FC236}">
                <a16:creationId xmlns:a16="http://schemas.microsoft.com/office/drawing/2014/main" id="{355C74CE-9435-43C6-BD7B-974ECF256104}"/>
              </a:ext>
            </a:extLst>
          </p:cNvPr>
          <p:cNvCxnSpPr/>
          <p:nvPr/>
        </p:nvCxnSpPr>
        <p:spPr>
          <a:xfrm>
            <a:off x="3935760" y="3501008"/>
            <a:ext cx="47051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EE91D8CF-3CDC-4120-94A7-44555851561C}"/>
              </a:ext>
            </a:extLst>
          </p:cNvPr>
          <p:cNvCxnSpPr>
            <a:cxnSpLocks/>
          </p:cNvCxnSpPr>
          <p:nvPr/>
        </p:nvCxnSpPr>
        <p:spPr>
          <a:xfrm>
            <a:off x="3935760" y="4000872"/>
            <a:ext cx="591215" cy="4192"/>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2" name="Arrow: Right 11">
            <a:extLst>
              <a:ext uri="{FF2B5EF4-FFF2-40B4-BE49-F238E27FC236}">
                <a16:creationId xmlns:a16="http://schemas.microsoft.com/office/drawing/2014/main" id="{E822FA5C-A97A-490F-9AA4-B910F43A8731}"/>
              </a:ext>
            </a:extLst>
          </p:cNvPr>
          <p:cNvSpPr/>
          <p:nvPr/>
        </p:nvSpPr>
        <p:spPr>
          <a:xfrm>
            <a:off x="4239505" y="4248313"/>
            <a:ext cx="496481" cy="39249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D23E42A-93EB-4D76-8FBF-7733B781FD76}"/>
              </a:ext>
            </a:extLst>
          </p:cNvPr>
          <p:cNvSpPr txBox="1"/>
          <p:nvPr/>
        </p:nvSpPr>
        <p:spPr>
          <a:xfrm>
            <a:off x="4933693" y="4163429"/>
            <a:ext cx="5951951" cy="954107"/>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Cặp quan hệ từ: Vì… nên … biểu thị mối quan hệ nguyên nhân – kết quả.</a:t>
            </a:r>
          </a:p>
        </p:txBody>
      </p:sp>
    </p:spTree>
    <p:extLst>
      <p:ext uri="{BB962C8B-B14F-4D97-AF65-F5344CB8AC3E}">
        <p14:creationId xmlns:p14="http://schemas.microsoft.com/office/powerpoint/2010/main" val="3469953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F345F95-5560-439C-A43B-EA8554853BA5}"/>
              </a:ext>
            </a:extLst>
          </p:cNvPr>
          <p:cNvSpPr/>
          <p:nvPr/>
        </p:nvSpPr>
        <p:spPr>
          <a:xfrm>
            <a:off x="2145986" y="1056800"/>
            <a:ext cx="7900027" cy="122413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32847C4-B5A3-45A3-8E84-589515AFB42C}"/>
              </a:ext>
            </a:extLst>
          </p:cNvPr>
          <p:cNvSpPr txBox="1"/>
          <p:nvPr/>
        </p:nvSpPr>
        <p:spPr>
          <a:xfrm>
            <a:off x="2470022" y="1200816"/>
            <a:ext cx="7900027" cy="954107"/>
          </a:xfrm>
          <a:prstGeom prst="rect">
            <a:avLst/>
          </a:prstGeom>
          <a:noFill/>
        </p:spPr>
        <p:txBody>
          <a:bodyPr wrap="square" rtlCol="0">
            <a:spAutoFit/>
          </a:bodyPr>
          <a:lstStyle/>
          <a:p>
            <a:pPr marL="966788" indent="-966788"/>
            <a:r>
              <a:rPr lang="en-US"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Đặt một câu ghép biểu thị mối quan hệ nguyên nhân – kết quả</a:t>
            </a:r>
          </a:p>
        </p:txBody>
      </p:sp>
      <p:pic>
        <p:nvPicPr>
          <p:cNvPr id="38" name="图片 7">
            <a:extLst>
              <a:ext uri="{FF2B5EF4-FFF2-40B4-BE49-F238E27FC236}">
                <a16:creationId xmlns:a16="http://schemas.microsoft.com/office/drawing/2014/main" id="{8A69BC11-79C7-443F-9D53-AA5F0C729676}"/>
              </a:ext>
            </a:extLst>
          </p:cNvPr>
          <p:cNvPicPr>
            <a:picLocks noChangeAspect="1"/>
          </p:cNvPicPr>
          <p:nvPr/>
        </p:nvPicPr>
        <p:blipFill rotWithShape="1">
          <a:blip r:embed="rId3">
            <a:extLst>
              <a:ext uri="{28A0092B-C50C-407E-A947-70E740481C1C}">
                <a14:useLocalDpi xmlns:a14="http://schemas.microsoft.com/office/drawing/2010/main" val="0"/>
              </a:ext>
            </a:extLst>
          </a:blip>
          <a:srcRect t="50553" r="202"/>
          <a:stretch/>
        </p:blipFill>
        <p:spPr>
          <a:xfrm>
            <a:off x="0" y="4293096"/>
            <a:ext cx="12192000" cy="2564904"/>
          </a:xfrm>
          <a:prstGeom prst="rect">
            <a:avLst/>
          </a:prstGeom>
        </p:spPr>
      </p:pic>
      <p:grpSp>
        <p:nvGrpSpPr>
          <p:cNvPr id="7" name="Group 6">
            <a:extLst>
              <a:ext uri="{FF2B5EF4-FFF2-40B4-BE49-F238E27FC236}">
                <a16:creationId xmlns:a16="http://schemas.microsoft.com/office/drawing/2014/main" id="{D314B7B0-8ED6-40E7-9AC0-BDEF33018E7D}"/>
              </a:ext>
            </a:extLst>
          </p:cNvPr>
          <p:cNvGrpSpPr/>
          <p:nvPr/>
        </p:nvGrpSpPr>
        <p:grpSpPr>
          <a:xfrm>
            <a:off x="551384" y="2420888"/>
            <a:ext cx="4033064" cy="3676822"/>
            <a:chOff x="551384" y="2420888"/>
            <a:chExt cx="4033064" cy="3676822"/>
          </a:xfrm>
        </p:grpSpPr>
        <p:pic>
          <p:nvPicPr>
            <p:cNvPr id="11" name="Picture 3">
              <a:extLst>
                <a:ext uri="{FF2B5EF4-FFF2-40B4-BE49-F238E27FC236}">
                  <a16:creationId xmlns:a16="http://schemas.microsoft.com/office/drawing/2014/main" id="{274F3800-36D0-4960-8CDC-8EEF40046BE4}"/>
                </a:ext>
              </a:extLst>
            </p:cNvPr>
            <p:cNvPicPr>
              <a:picLocks noChangeAspect="1"/>
            </p:cNvPicPr>
            <p:nvPr/>
          </p:nvPicPr>
          <p:blipFill>
            <a:blip r:embed="rId4"/>
            <a:srcRect/>
            <a:stretch>
              <a:fillRect/>
            </a:stretch>
          </p:blipFill>
          <p:spPr>
            <a:xfrm>
              <a:off x="551384" y="2706354"/>
              <a:ext cx="3221788" cy="3391356"/>
            </a:xfrm>
            <a:prstGeom prst="rect">
              <a:avLst/>
            </a:prstGeom>
          </p:spPr>
        </p:pic>
        <p:pic>
          <p:nvPicPr>
            <p:cNvPr id="6" name="Picture 5">
              <a:extLst>
                <a:ext uri="{FF2B5EF4-FFF2-40B4-BE49-F238E27FC236}">
                  <a16:creationId xmlns:a16="http://schemas.microsoft.com/office/drawing/2014/main" id="{3B55AE19-8DA8-430E-AB0A-58BB507CD9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01" r="65154" b="48550"/>
            <a:stretch/>
          </p:blipFill>
          <p:spPr>
            <a:xfrm>
              <a:off x="2961896" y="2420888"/>
              <a:ext cx="1622552" cy="1182538"/>
            </a:xfrm>
            <a:prstGeom prst="rect">
              <a:avLst/>
            </a:prstGeom>
          </p:spPr>
        </p:pic>
      </p:grpSp>
      <p:sp>
        <p:nvSpPr>
          <p:cNvPr id="9" name="TextBox 8">
            <a:extLst>
              <a:ext uri="{FF2B5EF4-FFF2-40B4-BE49-F238E27FC236}">
                <a16:creationId xmlns:a16="http://schemas.microsoft.com/office/drawing/2014/main" id="{DE86D2FA-C6B0-4DAE-B965-4E1AA9FD2379}"/>
              </a:ext>
            </a:extLst>
          </p:cNvPr>
          <p:cNvSpPr txBox="1"/>
          <p:nvPr/>
        </p:nvSpPr>
        <p:spPr>
          <a:xfrm>
            <a:off x="4697838" y="3332737"/>
            <a:ext cx="6552728" cy="1077218"/>
          </a:xfrm>
          <a:prstGeom prst="rect">
            <a:avLst/>
          </a:prstGeom>
          <a:noFill/>
        </p:spPr>
        <p:txBody>
          <a:bodyPr wrap="square" rtlCol="0">
            <a:sp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Vì em chăm chỉ học tập nên em đã đạt kết quả cao vào cuối năm học.</a:t>
            </a:r>
          </a:p>
        </p:txBody>
      </p:sp>
      <p:cxnSp>
        <p:nvCxnSpPr>
          <p:cNvPr id="16" name="Straight Connector 15">
            <a:extLst>
              <a:ext uri="{FF2B5EF4-FFF2-40B4-BE49-F238E27FC236}">
                <a16:creationId xmlns:a16="http://schemas.microsoft.com/office/drawing/2014/main" id="{1DF4E11F-26DB-471B-8157-E731C41F8505}"/>
              </a:ext>
            </a:extLst>
          </p:cNvPr>
          <p:cNvCxnSpPr/>
          <p:nvPr/>
        </p:nvCxnSpPr>
        <p:spPr>
          <a:xfrm>
            <a:off x="4799856" y="3867677"/>
            <a:ext cx="47051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FC7FE6C-F27C-4A41-BD93-18FA5AD9C32F}"/>
              </a:ext>
            </a:extLst>
          </p:cNvPr>
          <p:cNvCxnSpPr>
            <a:cxnSpLocks/>
          </p:cNvCxnSpPr>
          <p:nvPr/>
        </p:nvCxnSpPr>
        <p:spPr>
          <a:xfrm>
            <a:off x="8976320" y="3867677"/>
            <a:ext cx="591215" cy="4192"/>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32390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7F5EECAD-B1BF-45B1-AAC4-5AA9CC64B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09"/>
            <a:ext cx="12216680" cy="6844444"/>
          </a:xfrm>
          <a:prstGeom prst="rect">
            <a:avLst/>
          </a:prstGeom>
        </p:spPr>
      </p:pic>
      <p:pic>
        <p:nvPicPr>
          <p:cNvPr id="23" name="图片 22">
            <a:extLst>
              <a:ext uri="{FF2B5EF4-FFF2-40B4-BE49-F238E27FC236}">
                <a16:creationId xmlns:a16="http://schemas.microsoft.com/office/drawing/2014/main" id="{A85EC123-F758-4376-9DE9-469736242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480" y="0"/>
            <a:ext cx="981899" cy="1276469"/>
          </a:xfrm>
          <a:prstGeom prst="rect">
            <a:avLst/>
          </a:prstGeom>
        </p:spPr>
      </p:pic>
      <p:pic>
        <p:nvPicPr>
          <p:cNvPr id="25" name="图片 24">
            <a:extLst>
              <a:ext uri="{FF2B5EF4-FFF2-40B4-BE49-F238E27FC236}">
                <a16:creationId xmlns:a16="http://schemas.microsoft.com/office/drawing/2014/main" id="{C65BC20D-8586-4EFF-88FB-6513AD7BE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619" y="5654718"/>
            <a:ext cx="1875695" cy="1145879"/>
          </a:xfrm>
          <a:prstGeom prst="rect">
            <a:avLst/>
          </a:prstGeom>
        </p:spPr>
      </p:pic>
      <p:sp>
        <p:nvSpPr>
          <p:cNvPr id="17" name="文本框 16">
            <a:extLst>
              <a:ext uri="{FF2B5EF4-FFF2-40B4-BE49-F238E27FC236}">
                <a16:creationId xmlns:a16="http://schemas.microsoft.com/office/drawing/2014/main" id="{5AC47F0A-3289-43F5-96D0-3301F904C76C}"/>
              </a:ext>
            </a:extLst>
          </p:cNvPr>
          <p:cNvSpPr txBox="1"/>
          <p:nvPr/>
        </p:nvSpPr>
        <p:spPr>
          <a:xfrm>
            <a:off x="2653281" y="798457"/>
            <a:ext cx="6910117" cy="1015663"/>
          </a:xfrm>
          <a:prstGeom prst="rect">
            <a:avLst/>
          </a:prstGeom>
          <a:noFill/>
        </p:spPr>
        <p:txBody>
          <a:bodyPr wrap="square" rtlCol="0">
            <a:spAutoFit/>
          </a:bodyPr>
          <a:lstStyle/>
          <a:p>
            <a:pPr algn="ctr"/>
            <a:r>
              <a:rPr lang="en-US" altLang="zh-CN" sz="6000" b="1">
                <a:solidFill>
                  <a:schemeClr val="accent2">
                    <a:lumMod val="75000"/>
                  </a:schemeClr>
                </a:solidFill>
                <a:latin typeface="UTM French Vanilla" panose="02040603050506020204" pitchFamily="18" charset="0"/>
                <a:cs typeface="+mn-ea"/>
                <a:sym typeface="+mn-lt"/>
              </a:rPr>
              <a:t>Luyện từ và câu</a:t>
            </a:r>
          </a:p>
        </p:txBody>
      </p:sp>
      <p:sp>
        <p:nvSpPr>
          <p:cNvPr id="18" name="文本框 17">
            <a:extLst>
              <a:ext uri="{FF2B5EF4-FFF2-40B4-BE49-F238E27FC236}">
                <a16:creationId xmlns:a16="http://schemas.microsoft.com/office/drawing/2014/main" id="{1613FA96-51C1-48A3-9580-50B222CAB2E0}"/>
              </a:ext>
            </a:extLst>
          </p:cNvPr>
          <p:cNvSpPr txBox="1"/>
          <p:nvPr/>
        </p:nvSpPr>
        <p:spPr>
          <a:xfrm>
            <a:off x="5888898" y="4515130"/>
            <a:ext cx="5899355" cy="584775"/>
          </a:xfrm>
          <a:prstGeom prst="rect">
            <a:avLst/>
          </a:prstGeom>
          <a:noFill/>
        </p:spPr>
        <p:txBody>
          <a:bodyPr wrap="square" rtlCol="0">
            <a:spAutoFit/>
          </a:bodyPr>
          <a:lstStyle/>
          <a:p>
            <a:pPr algn="ctr"/>
            <a:r>
              <a:rPr lang="en-US" altLang="zh-CN" sz="3200" b="1">
                <a:latin typeface="UTM Edwardian" panose="02040603050506020204" pitchFamily="18" charset="0"/>
                <a:cs typeface="+mn-ea"/>
                <a:sym typeface="+mn-lt"/>
              </a:rPr>
              <a:t>Trang 38; 39</a:t>
            </a:r>
            <a:endParaRPr lang="zh-CN" altLang="en-US" sz="3200" b="1" dirty="0">
              <a:latin typeface="UTM Edwardian" panose="02040603050506020204" pitchFamily="18" charset="0"/>
              <a:cs typeface="+mn-ea"/>
              <a:sym typeface="+mn-lt"/>
            </a:endParaRPr>
          </a:p>
        </p:txBody>
      </p:sp>
      <p:sp>
        <p:nvSpPr>
          <p:cNvPr id="11" name="文本框 16">
            <a:extLst>
              <a:ext uri="{FF2B5EF4-FFF2-40B4-BE49-F238E27FC236}">
                <a16:creationId xmlns:a16="http://schemas.microsoft.com/office/drawing/2014/main" id="{AC3E790F-75D9-4F0F-B25D-EE9F384650C7}"/>
              </a:ext>
            </a:extLst>
          </p:cNvPr>
          <p:cNvSpPr txBox="1"/>
          <p:nvPr/>
        </p:nvSpPr>
        <p:spPr>
          <a:xfrm>
            <a:off x="1487488" y="1814120"/>
            <a:ext cx="8813277" cy="2800767"/>
          </a:xfrm>
          <a:prstGeom prst="rect">
            <a:avLst/>
          </a:prstGeom>
          <a:noFill/>
        </p:spPr>
        <p:txBody>
          <a:bodyPr wrap="square" rtlCol="0">
            <a:spAutoFit/>
          </a:bodyPr>
          <a:lstStyle/>
          <a:p>
            <a:pPr algn="ctr"/>
            <a:r>
              <a:rPr lang="en-US" altLang="zh-CN" sz="8800" b="1">
                <a:solidFill>
                  <a:schemeClr val="accent6">
                    <a:lumMod val="75000"/>
                  </a:schemeClr>
                </a:solidFill>
                <a:latin typeface="UTM French Vanilla" panose="02040603050506020204" pitchFamily="18" charset="0"/>
                <a:cs typeface="+mn-ea"/>
                <a:sym typeface="+mn-lt"/>
              </a:rPr>
              <a:t>Nối các vế câu ghép bằng quan hệ từ</a:t>
            </a:r>
          </a:p>
        </p:txBody>
      </p:sp>
      <p:sp>
        <p:nvSpPr>
          <p:cNvPr id="12" name="文本框 17">
            <a:extLst>
              <a:ext uri="{FF2B5EF4-FFF2-40B4-BE49-F238E27FC236}">
                <a16:creationId xmlns:a16="http://schemas.microsoft.com/office/drawing/2014/main" id="{3B26D513-738A-4FB2-BA4D-06B8442E85A7}"/>
              </a:ext>
            </a:extLst>
          </p:cNvPr>
          <p:cNvSpPr txBox="1"/>
          <p:nvPr/>
        </p:nvSpPr>
        <p:spPr>
          <a:xfrm>
            <a:off x="5888898" y="5067849"/>
            <a:ext cx="5899355" cy="523220"/>
          </a:xfrm>
          <a:prstGeom prst="rect">
            <a:avLst/>
          </a:prstGeom>
          <a:noFill/>
        </p:spPr>
        <p:txBody>
          <a:bodyPr wrap="square" rtlCol="0">
            <a:spAutoFit/>
          </a:bodyPr>
          <a:lstStyle/>
          <a:p>
            <a:pPr algn="ctr"/>
            <a:r>
              <a:rPr lang="en-US" altLang="zh-CN" sz="2800" b="1">
                <a:latin typeface="UTM Edwardian" panose="02040603050506020204" pitchFamily="18" charset="0"/>
                <a:cs typeface="+mn-ea"/>
                <a:sym typeface="+mn-lt"/>
              </a:rPr>
              <a:t>Thực hiện: EduFive</a:t>
            </a:r>
            <a:endParaRPr lang="zh-CN" altLang="en-US" sz="2800" b="1" dirty="0">
              <a:latin typeface="UTM Edwardian" panose="02040603050506020204" pitchFamily="18" charset="0"/>
              <a:cs typeface="+mn-ea"/>
              <a:sym typeface="+mn-lt"/>
            </a:endParaRPr>
          </a:p>
        </p:txBody>
      </p:sp>
      <p:pic>
        <p:nvPicPr>
          <p:cNvPr id="3" name="Picture 2">
            <a:extLst>
              <a:ext uri="{FF2B5EF4-FFF2-40B4-BE49-F238E27FC236}">
                <a16:creationId xmlns:a16="http://schemas.microsoft.com/office/drawing/2014/main" id="{7DD9CE6D-4F8A-4B6D-815E-05B9C185C374}"/>
              </a:ext>
            </a:extLst>
          </p:cNvPr>
          <p:cNvPicPr>
            <a:picLocks noChangeAspect="1"/>
          </p:cNvPicPr>
          <p:nvPr/>
        </p:nvPicPr>
        <p:blipFill rotWithShape="1">
          <a:blip r:embed="rId6">
            <a:extLst>
              <a:ext uri="{28A0092B-C50C-407E-A947-70E740481C1C}">
                <a14:useLocalDpi xmlns:a14="http://schemas.microsoft.com/office/drawing/2010/main" val="0"/>
              </a:ext>
            </a:extLst>
          </a:blip>
          <a:srcRect l="31864" t="6951" r="45866" b="46181"/>
          <a:stretch/>
        </p:blipFill>
        <p:spPr>
          <a:xfrm>
            <a:off x="314120" y="2829783"/>
            <a:ext cx="2715189" cy="3214248"/>
          </a:xfrm>
          <a:prstGeom prst="rect">
            <a:avLst/>
          </a:prstGeom>
        </p:spPr>
      </p:pic>
    </p:spTree>
    <p:extLst>
      <p:ext uri="{BB962C8B-B14F-4D97-AF65-F5344CB8AC3E}">
        <p14:creationId xmlns:p14="http://schemas.microsoft.com/office/powerpoint/2010/main" val="329243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80">
                                          <p:stCondLst>
                                            <p:cond delay="0"/>
                                          </p:stCondLst>
                                        </p:cTn>
                                        <p:tgtEl>
                                          <p:spTgt spid="17"/>
                                        </p:tgtEl>
                                      </p:cBhvr>
                                    </p:animEffect>
                                    <p:anim calcmode="lin" valueType="num">
                                      <p:cBhvr>
                                        <p:cTn id="1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8" dur="26">
                                          <p:stCondLst>
                                            <p:cond delay="650"/>
                                          </p:stCondLst>
                                        </p:cTn>
                                        <p:tgtEl>
                                          <p:spTgt spid="17"/>
                                        </p:tgtEl>
                                      </p:cBhvr>
                                      <p:to x="100000" y="60000"/>
                                    </p:animScale>
                                    <p:animScale>
                                      <p:cBhvr>
                                        <p:cTn id="19" dur="166" decel="50000">
                                          <p:stCondLst>
                                            <p:cond delay="676"/>
                                          </p:stCondLst>
                                        </p:cTn>
                                        <p:tgtEl>
                                          <p:spTgt spid="17"/>
                                        </p:tgtEl>
                                      </p:cBhvr>
                                      <p:to x="100000" y="100000"/>
                                    </p:animScale>
                                    <p:animScale>
                                      <p:cBhvr>
                                        <p:cTn id="20" dur="26">
                                          <p:stCondLst>
                                            <p:cond delay="1312"/>
                                          </p:stCondLst>
                                        </p:cTn>
                                        <p:tgtEl>
                                          <p:spTgt spid="17"/>
                                        </p:tgtEl>
                                      </p:cBhvr>
                                      <p:to x="100000" y="80000"/>
                                    </p:animScale>
                                    <p:animScale>
                                      <p:cBhvr>
                                        <p:cTn id="21" dur="166" decel="50000">
                                          <p:stCondLst>
                                            <p:cond delay="1338"/>
                                          </p:stCondLst>
                                        </p:cTn>
                                        <p:tgtEl>
                                          <p:spTgt spid="17"/>
                                        </p:tgtEl>
                                      </p:cBhvr>
                                      <p:to x="100000" y="100000"/>
                                    </p:animScale>
                                    <p:animScale>
                                      <p:cBhvr>
                                        <p:cTn id="22" dur="26">
                                          <p:stCondLst>
                                            <p:cond delay="1642"/>
                                          </p:stCondLst>
                                        </p:cTn>
                                        <p:tgtEl>
                                          <p:spTgt spid="17"/>
                                        </p:tgtEl>
                                      </p:cBhvr>
                                      <p:to x="100000" y="90000"/>
                                    </p:animScale>
                                    <p:animScale>
                                      <p:cBhvr>
                                        <p:cTn id="23" dur="166" decel="50000">
                                          <p:stCondLst>
                                            <p:cond delay="1668"/>
                                          </p:stCondLst>
                                        </p:cTn>
                                        <p:tgtEl>
                                          <p:spTgt spid="17"/>
                                        </p:tgtEl>
                                      </p:cBhvr>
                                      <p:to x="100000" y="100000"/>
                                    </p:animScale>
                                    <p:animScale>
                                      <p:cBhvr>
                                        <p:cTn id="24" dur="26">
                                          <p:stCondLst>
                                            <p:cond delay="1808"/>
                                          </p:stCondLst>
                                        </p:cTn>
                                        <p:tgtEl>
                                          <p:spTgt spid="17"/>
                                        </p:tgtEl>
                                      </p:cBhvr>
                                      <p:to x="100000" y="95000"/>
                                    </p:animScale>
                                    <p:animScale>
                                      <p:cBhvr>
                                        <p:cTn id="25" dur="166" decel="50000">
                                          <p:stCondLst>
                                            <p:cond delay="1834"/>
                                          </p:stCondLst>
                                        </p:cTn>
                                        <p:tgtEl>
                                          <p:spTgt spid="17"/>
                                        </p:tgtEl>
                                      </p:cBhvr>
                                      <p:to x="100000" y="100000"/>
                                    </p:animScale>
                                  </p:childTnLst>
                                </p:cTn>
                              </p:par>
                            </p:childTnLst>
                          </p:cTn>
                        </p:par>
                        <p:par>
                          <p:cTn id="26" fill="hold">
                            <p:stCondLst>
                              <p:cond delay="2000"/>
                            </p:stCondLst>
                            <p:childTnLst>
                              <p:par>
                                <p:cTn id="27" presetID="15"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3500"/>
                            </p:stCondLst>
                            <p:childTnLst>
                              <p:par>
                                <p:cTn id="40" presetID="53" presetClass="entr" presetSubtype="16"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4000"/>
                            </p:stCondLst>
                            <p:childTnLst>
                              <p:par>
                                <p:cTn id="46" presetID="42"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151784" y="1700808"/>
            <a:ext cx="6274175" cy="938770"/>
            <a:chOff x="6841033" y="614114"/>
            <a:chExt cx="6274175" cy="938770"/>
          </a:xfrm>
        </p:grpSpPr>
        <p:grpSp>
          <p:nvGrpSpPr>
            <p:cNvPr id="4" name="组合 3"/>
            <p:cNvGrpSpPr/>
            <p:nvPr/>
          </p:nvGrpSpPr>
          <p:grpSpPr>
            <a:xfrm>
              <a:off x="6841033" y="614114"/>
              <a:ext cx="6274175" cy="938770"/>
              <a:chOff x="6841033" y="614114"/>
              <a:chExt cx="6274175" cy="938770"/>
            </a:xfrm>
          </p:grpSpPr>
          <p:sp>
            <p:nvSpPr>
              <p:cNvPr id="3" name="五边形 2"/>
              <p:cNvSpPr/>
              <p:nvPr/>
            </p:nvSpPr>
            <p:spPr>
              <a:xfrm>
                <a:off x="6841033" y="614114"/>
                <a:ext cx="6274175" cy="938770"/>
              </a:xfrm>
              <a:prstGeom prst="homePlate">
                <a:avLst/>
              </a:prstGeom>
              <a:solidFill>
                <a:srgbClr val="EF8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7781"/>
                  </a:solidFill>
                  <a:cs typeface="+mn-ea"/>
                  <a:sym typeface="+mn-lt"/>
                </a:endParaRPr>
              </a:p>
            </p:txBody>
          </p:sp>
          <p:sp>
            <p:nvSpPr>
              <p:cNvPr id="34" name="五边形 33"/>
              <p:cNvSpPr/>
              <p:nvPr/>
            </p:nvSpPr>
            <p:spPr>
              <a:xfrm>
                <a:off x="6874932" y="665729"/>
                <a:ext cx="6095245" cy="852878"/>
              </a:xfrm>
              <a:prstGeom prst="homePlat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0" name="矩形 19"/>
            <p:cNvSpPr/>
            <p:nvPr/>
          </p:nvSpPr>
          <p:spPr>
            <a:xfrm>
              <a:off x="7059046" y="668314"/>
              <a:ext cx="5759910" cy="830997"/>
            </a:xfrm>
            <a:prstGeom prst="rect">
              <a:avLst/>
            </a:prstGeom>
          </p:spPr>
          <p:txBody>
            <a:bodyPr wrap="none">
              <a:spAutoFit/>
            </a:bodyPr>
            <a:lstStyle/>
            <a:p>
              <a:r>
                <a:rPr lang="en-US" sz="2400" b="1">
                  <a:effectLst/>
                  <a:latin typeface="Times New Roman" panose="02020603050405020304" pitchFamily="18" charset="0"/>
                  <a:ea typeface="Calibri" panose="020F0502020204030204" pitchFamily="34" charset="0"/>
                </a:rPr>
                <a:t>Hiểu thế nào là câu ghép thể hiện quan hệ </a:t>
              </a:r>
            </a:p>
            <a:p>
              <a:r>
                <a:rPr lang="en-US" sz="2400" b="1">
                  <a:effectLst/>
                  <a:latin typeface="Times New Roman" panose="02020603050405020304" pitchFamily="18" charset="0"/>
                  <a:ea typeface="Calibri" panose="020F0502020204030204" pitchFamily="34" charset="0"/>
                </a:rPr>
                <a:t>điều kiện – kết quả, giả thiết – kết quả.</a:t>
              </a:r>
              <a:endParaRPr lang="en-US" altLang="zh-CN" sz="3200" b="1" dirty="0">
                <a:solidFill>
                  <a:schemeClr val="bg1"/>
                </a:solidFill>
                <a:effectLst>
                  <a:outerShdw blurRad="38100" dist="38100" dir="2700000" algn="tl">
                    <a:srgbClr val="000000">
                      <a:alpha val="43137"/>
                    </a:srgbClr>
                  </a:outerShdw>
                </a:effectLst>
                <a:cs typeface="+mn-ea"/>
                <a:sym typeface="+mn-lt"/>
              </a:endParaRPr>
            </a:p>
          </p:txBody>
        </p:sp>
        <p:sp>
          <p:nvSpPr>
            <p:cNvPr id="21" name="矩形 20"/>
            <p:cNvSpPr/>
            <p:nvPr/>
          </p:nvSpPr>
          <p:spPr>
            <a:xfrm>
              <a:off x="7050373" y="707857"/>
              <a:ext cx="522713" cy="461665"/>
            </a:xfrm>
            <a:prstGeom prst="rect">
              <a:avLst/>
            </a:prstGeom>
          </p:spPr>
          <p:txBody>
            <a:bodyPr wrap="square">
              <a:spAutoFit/>
            </a:bodyPr>
            <a:lstStyle/>
            <a:p>
              <a:endParaRPr lang="en-US" altLang="zh-CN" sz="2400" b="1" dirty="0">
                <a:solidFill>
                  <a:schemeClr val="bg1"/>
                </a:solidFill>
                <a:effectLst>
                  <a:outerShdw blurRad="38100" dist="38100" dir="2700000" algn="tl">
                    <a:srgbClr val="000000">
                      <a:alpha val="43137"/>
                    </a:srgbClr>
                  </a:outerShdw>
                </a:effectLst>
                <a:cs typeface="+mn-ea"/>
                <a:sym typeface="+mn-lt"/>
              </a:endParaRPr>
            </a:p>
          </p:txBody>
        </p:sp>
      </p:grpSp>
      <p:sp>
        <p:nvSpPr>
          <p:cNvPr id="16" name="矩形 15"/>
          <p:cNvSpPr/>
          <p:nvPr/>
        </p:nvSpPr>
        <p:spPr>
          <a:xfrm>
            <a:off x="1103519" y="1700808"/>
            <a:ext cx="2568631" cy="2800767"/>
          </a:xfrm>
          <a:prstGeom prst="rect">
            <a:avLst/>
          </a:prstGeom>
        </p:spPr>
        <p:txBody>
          <a:bodyPr wrap="square">
            <a:spAutoFit/>
          </a:bodyPr>
          <a:lstStyle/>
          <a:p>
            <a:pPr algn="ctr"/>
            <a:r>
              <a:rPr lang="en-US" altLang="zh-CN" sz="8800" b="1">
                <a:ln>
                  <a:solidFill>
                    <a:schemeClr val="tx1">
                      <a:lumMod val="95000"/>
                      <a:lumOff val="5000"/>
                    </a:schemeClr>
                  </a:solidFill>
                </a:ln>
                <a:solidFill>
                  <a:srgbClr val="EF8C89"/>
                </a:solidFill>
                <a:latin typeface="UTM Davida" panose="02040603050506020204" pitchFamily="18" charset="0"/>
                <a:cs typeface="+mn-ea"/>
                <a:sym typeface="+mn-lt"/>
              </a:rPr>
              <a:t>Mục tiêu</a:t>
            </a:r>
            <a:endParaRPr lang="zh-CN" altLang="en-US" sz="8800" b="1" dirty="0">
              <a:ln>
                <a:solidFill>
                  <a:schemeClr val="tx1">
                    <a:lumMod val="95000"/>
                    <a:lumOff val="5000"/>
                  </a:schemeClr>
                </a:solidFill>
              </a:ln>
              <a:solidFill>
                <a:srgbClr val="EF8C89"/>
              </a:solidFill>
              <a:latin typeface="UTM Davida" panose="02040603050506020204" pitchFamily="18" charset="0"/>
              <a:cs typeface="+mn-ea"/>
              <a:sym typeface="+mn-lt"/>
            </a:endParaRPr>
          </a:p>
        </p:txBody>
      </p:sp>
      <p:grpSp>
        <p:nvGrpSpPr>
          <p:cNvPr id="7" name="组合 6"/>
          <p:cNvGrpSpPr/>
          <p:nvPr/>
        </p:nvGrpSpPr>
        <p:grpSpPr>
          <a:xfrm>
            <a:off x="4162875" y="2967028"/>
            <a:ext cx="6491731" cy="898980"/>
            <a:chOff x="6822303" y="2344954"/>
            <a:chExt cx="6491731" cy="898980"/>
          </a:xfrm>
        </p:grpSpPr>
        <p:sp>
          <p:nvSpPr>
            <p:cNvPr id="43" name="五边形 42"/>
            <p:cNvSpPr/>
            <p:nvPr/>
          </p:nvSpPr>
          <p:spPr>
            <a:xfrm>
              <a:off x="6822303" y="2344954"/>
              <a:ext cx="6263084" cy="898980"/>
            </a:xfrm>
            <a:prstGeom prst="homePlate">
              <a:avLst/>
            </a:prstGeom>
            <a:solidFill>
              <a:srgbClr val="EF8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五边形 44"/>
            <p:cNvSpPr/>
            <p:nvPr/>
          </p:nvSpPr>
          <p:spPr>
            <a:xfrm>
              <a:off x="6870950" y="2396568"/>
              <a:ext cx="6069405" cy="804845"/>
            </a:xfrm>
            <a:prstGeom prst="homePlat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矩形 22"/>
            <p:cNvSpPr/>
            <p:nvPr/>
          </p:nvSpPr>
          <p:spPr>
            <a:xfrm>
              <a:off x="7050950" y="2366001"/>
              <a:ext cx="6263084" cy="830997"/>
            </a:xfrm>
            <a:prstGeom prst="rect">
              <a:avLst/>
            </a:prstGeom>
          </p:spPr>
          <p:txBody>
            <a:bodyPr wrap="square">
              <a:spAutoFit/>
            </a:bodyPr>
            <a:lstStyle/>
            <a:p>
              <a:r>
                <a:rPr lang="en-US" sz="2400" b="1">
                  <a:effectLst/>
                  <a:latin typeface="Times New Roman" panose="02020603050405020304" pitchFamily="18" charset="0"/>
                  <a:ea typeface="Calibri" panose="020F0502020204030204" pitchFamily="34" charset="0"/>
                </a:rPr>
                <a:t>Tìm được quan hệ từ thích hợp để tạo câu ghép.</a:t>
              </a:r>
              <a:endParaRPr lang="en-US" altLang="zh-CN" sz="3200" b="1" dirty="0">
                <a:solidFill>
                  <a:schemeClr val="bg1"/>
                </a:solidFill>
                <a:effectLst>
                  <a:outerShdw blurRad="38100" dist="38100" dir="2700000" algn="tl">
                    <a:srgbClr val="000000">
                      <a:alpha val="43137"/>
                    </a:srgbClr>
                  </a:outerShdw>
                </a:effectLst>
                <a:cs typeface="+mn-ea"/>
                <a:sym typeface="+mn-lt"/>
              </a:endParaRPr>
            </a:p>
          </p:txBody>
        </p:sp>
      </p:grpSp>
      <p:grpSp>
        <p:nvGrpSpPr>
          <p:cNvPr id="8" name="组合 7"/>
          <p:cNvGrpSpPr/>
          <p:nvPr/>
        </p:nvGrpSpPr>
        <p:grpSpPr>
          <a:xfrm>
            <a:off x="4171776" y="4297259"/>
            <a:ext cx="6218080" cy="898980"/>
            <a:chOff x="6815849" y="3187038"/>
            <a:chExt cx="4169985" cy="626471"/>
          </a:xfrm>
        </p:grpSpPr>
        <p:grpSp>
          <p:nvGrpSpPr>
            <p:cNvPr id="6" name="组合 5"/>
            <p:cNvGrpSpPr/>
            <p:nvPr/>
          </p:nvGrpSpPr>
          <p:grpSpPr>
            <a:xfrm>
              <a:off x="6815849" y="3187038"/>
              <a:ext cx="4169985" cy="626471"/>
              <a:chOff x="4776631" y="2388960"/>
              <a:chExt cx="4169985" cy="626471"/>
            </a:xfrm>
          </p:grpSpPr>
          <p:sp>
            <p:nvSpPr>
              <p:cNvPr id="46" name="五边形 45"/>
              <p:cNvSpPr/>
              <p:nvPr/>
            </p:nvSpPr>
            <p:spPr>
              <a:xfrm>
                <a:off x="4776631" y="2388960"/>
                <a:ext cx="4169985" cy="626471"/>
              </a:xfrm>
              <a:prstGeom prst="homePlate">
                <a:avLst/>
              </a:prstGeom>
              <a:solidFill>
                <a:srgbClr val="EF8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五边形 51"/>
              <p:cNvSpPr/>
              <p:nvPr/>
            </p:nvSpPr>
            <p:spPr>
              <a:xfrm>
                <a:off x="4834606" y="2440575"/>
                <a:ext cx="3994628" cy="523240"/>
              </a:xfrm>
              <a:prstGeom prst="homePlate">
                <a:avLst/>
              </a:prstGeom>
              <a:no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矩形 30"/>
            <p:cNvSpPr/>
            <p:nvPr/>
          </p:nvSpPr>
          <p:spPr>
            <a:xfrm>
              <a:off x="7040452" y="3326024"/>
              <a:ext cx="3818794" cy="321720"/>
            </a:xfrm>
            <a:prstGeom prst="rect">
              <a:avLst/>
            </a:prstGeom>
          </p:spPr>
          <p:txBody>
            <a:bodyPr wrap="square">
              <a:spAutoFit/>
            </a:bodyPr>
            <a:lstStyle/>
            <a:p>
              <a:r>
                <a:rPr lang="en-US" sz="2400" b="1">
                  <a:latin typeface="Times New Roman" panose="02020603050405020304" pitchFamily="18" charset="0"/>
                  <a:ea typeface="Calibri" panose="020F0502020204030204" pitchFamily="34" charset="0"/>
                </a:rPr>
                <a:t>B</a:t>
              </a:r>
              <a:r>
                <a:rPr lang="en-US" sz="2400" b="1">
                  <a:effectLst/>
                  <a:latin typeface="Times New Roman" panose="02020603050405020304" pitchFamily="18" charset="0"/>
                  <a:ea typeface="Calibri" panose="020F0502020204030204" pitchFamily="34" charset="0"/>
                </a:rPr>
                <a:t>iết thêm vế câu để tạo thành câu ghép. </a:t>
              </a:r>
              <a:endParaRPr lang="en-US" altLang="zh-CN" sz="3200" b="1" dirty="0">
                <a:solidFill>
                  <a:schemeClr val="bg1"/>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823737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7C309DC1-3997-460F-A17B-F22C70A09A08}"/>
              </a:ext>
            </a:extLst>
          </p:cNvPr>
          <p:cNvSpPr txBox="1"/>
          <p:nvPr/>
        </p:nvSpPr>
        <p:spPr>
          <a:xfrm>
            <a:off x="5951984" y="2852936"/>
            <a:ext cx="5539168" cy="830997"/>
          </a:xfrm>
          <a:prstGeom prst="rect">
            <a:avLst/>
          </a:prstGeom>
          <a:noFill/>
        </p:spPr>
        <p:txBody>
          <a:bodyPr wrap="square" rtlCol="0">
            <a:spAutoFit/>
          </a:bodyPr>
          <a:lstStyle/>
          <a:p>
            <a:pPr algn="ctr">
              <a:spcBef>
                <a:spcPct val="20000"/>
              </a:spcBef>
            </a:pPr>
            <a:r>
              <a:rPr lang="en-US" altLang="zh-CN" sz="4800" b="1">
                <a:solidFill>
                  <a:srgbClr val="EF8C89"/>
                </a:solidFill>
                <a:latin typeface="UTM Davida" panose="02040603050506020204" pitchFamily="18" charset="0"/>
                <a:cs typeface="Times New Roman" panose="02020603050405020304" pitchFamily="18" charset="0"/>
                <a:sym typeface="+mn-lt"/>
              </a:rPr>
              <a:t>I. Nhận xét</a:t>
            </a:r>
            <a:endParaRPr lang="zh-CN" altLang="en-US" sz="4800" b="1" dirty="0">
              <a:solidFill>
                <a:srgbClr val="EF8C89"/>
              </a:solidFill>
              <a:latin typeface="UTM Davida" panose="02040603050506020204" pitchFamily="18" charset="0"/>
              <a:cs typeface="Times New Roman" panose="02020603050405020304" pitchFamily="18" charset="0"/>
              <a:sym typeface="+mn-lt"/>
            </a:endParaRPr>
          </a:p>
        </p:txBody>
      </p:sp>
      <p:pic>
        <p:nvPicPr>
          <p:cNvPr id="12" name="图片 11">
            <a:extLst>
              <a:ext uri="{FF2B5EF4-FFF2-40B4-BE49-F238E27FC236}">
                <a16:creationId xmlns:a16="http://schemas.microsoft.com/office/drawing/2014/main" id="{8600FFAF-E3A5-464A-98BA-5333877C7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0"/>
            <a:ext cx="981899" cy="1276469"/>
          </a:xfrm>
          <a:prstGeom prst="rect">
            <a:avLst/>
          </a:prstGeom>
        </p:spPr>
      </p:pic>
      <p:pic>
        <p:nvPicPr>
          <p:cNvPr id="13" name="图片 12">
            <a:extLst>
              <a:ext uri="{FF2B5EF4-FFF2-40B4-BE49-F238E27FC236}">
                <a16:creationId xmlns:a16="http://schemas.microsoft.com/office/drawing/2014/main" id="{3C84D6D8-E2B2-4C7A-8087-F570D99BD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619" y="5654718"/>
            <a:ext cx="1875695" cy="1145879"/>
          </a:xfrm>
          <a:prstGeom prst="rect">
            <a:avLst/>
          </a:prstGeom>
        </p:spPr>
      </p:pic>
      <p:pic>
        <p:nvPicPr>
          <p:cNvPr id="3" name="Picture 2">
            <a:extLst>
              <a:ext uri="{FF2B5EF4-FFF2-40B4-BE49-F238E27FC236}">
                <a16:creationId xmlns:a16="http://schemas.microsoft.com/office/drawing/2014/main" id="{CAA2BB1E-EE96-4B18-8A35-88777849A951}"/>
              </a:ext>
            </a:extLst>
          </p:cNvPr>
          <p:cNvPicPr>
            <a:picLocks noChangeAspect="1"/>
          </p:cNvPicPr>
          <p:nvPr/>
        </p:nvPicPr>
        <p:blipFill rotWithShape="1">
          <a:blip r:embed="rId5">
            <a:extLst>
              <a:ext uri="{28A0092B-C50C-407E-A947-70E740481C1C}">
                <a14:useLocalDpi xmlns:a14="http://schemas.microsoft.com/office/drawing/2010/main" val="0"/>
              </a:ext>
            </a:extLst>
          </a:blip>
          <a:srcRect l="22444" t="21108" r="20857" b="10643"/>
          <a:stretch/>
        </p:blipFill>
        <p:spPr>
          <a:xfrm>
            <a:off x="983432" y="1521967"/>
            <a:ext cx="5849265" cy="3960440"/>
          </a:xfrm>
          <a:prstGeom prst="rect">
            <a:avLst/>
          </a:prstGeom>
        </p:spPr>
      </p:pic>
    </p:spTree>
    <p:extLst>
      <p:ext uri="{BB962C8B-B14F-4D97-AF65-F5344CB8AC3E}">
        <p14:creationId xmlns:p14="http://schemas.microsoft.com/office/powerpoint/2010/main" val="1701655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10">
            <a:extLst>
              <a:ext uri="{FF2B5EF4-FFF2-40B4-BE49-F238E27FC236}">
                <a16:creationId xmlns:a16="http://schemas.microsoft.com/office/drawing/2014/main" id="{10CE9737-10F7-4150-83D2-359E2E5207D2}"/>
              </a:ext>
            </a:extLst>
          </p:cNvPr>
          <p:cNvSpPr txBox="1"/>
          <p:nvPr/>
        </p:nvSpPr>
        <p:spPr>
          <a:xfrm>
            <a:off x="479376" y="908720"/>
            <a:ext cx="2448272" cy="523220"/>
          </a:xfrm>
          <a:prstGeom prst="rect">
            <a:avLst/>
          </a:prstGeom>
          <a:noFill/>
        </p:spPr>
        <p:txBody>
          <a:bodyPr wrap="square" rtlCol="0">
            <a:spAutoFit/>
          </a:bodyPr>
          <a:lstStyle/>
          <a:p>
            <a:pPr algn="ctr">
              <a:spcBef>
                <a:spcPct val="20000"/>
              </a:spcBef>
            </a:pPr>
            <a:r>
              <a:rPr lang="en-US" altLang="zh-CN" sz="2800" b="1">
                <a:ln>
                  <a:solidFill>
                    <a:schemeClr val="accent6">
                      <a:lumMod val="50000"/>
                    </a:schemeClr>
                  </a:solidFill>
                </a:ln>
                <a:solidFill>
                  <a:schemeClr val="accent6">
                    <a:lumMod val="75000"/>
                  </a:schemeClr>
                </a:solidFill>
                <a:latin typeface="Times New Roman" panose="02020603050405020304" pitchFamily="18" charset="0"/>
                <a:cs typeface="Times New Roman" panose="02020603050405020304" pitchFamily="18" charset="0"/>
                <a:sym typeface="+mn-lt"/>
              </a:rPr>
              <a:t>I. Nhận xét</a:t>
            </a:r>
            <a:endParaRPr lang="zh-CN" altLang="en-US" sz="2800" b="1" dirty="0">
              <a:ln>
                <a:solidFill>
                  <a:schemeClr val="accent6">
                    <a:lumMod val="50000"/>
                  </a:schemeClr>
                </a:solidFill>
              </a:ln>
              <a:solidFill>
                <a:schemeClr val="accent6">
                  <a:lumMod val="75000"/>
                </a:schemeClr>
              </a:solidFill>
              <a:latin typeface="Times New Roman" panose="02020603050405020304" pitchFamily="18" charset="0"/>
              <a:cs typeface="Times New Roman" panose="02020603050405020304" pitchFamily="18" charset="0"/>
              <a:sym typeface="+mn-lt"/>
            </a:endParaRPr>
          </a:p>
        </p:txBody>
      </p:sp>
      <p:sp>
        <p:nvSpPr>
          <p:cNvPr id="25" name="Text Box 4">
            <a:extLst>
              <a:ext uri="{FF2B5EF4-FFF2-40B4-BE49-F238E27FC236}">
                <a16:creationId xmlns:a16="http://schemas.microsoft.com/office/drawing/2014/main" id="{21911C1F-FE85-44C1-9BDE-8F12C59B4E4F}"/>
              </a:ext>
            </a:extLst>
          </p:cNvPr>
          <p:cNvSpPr txBox="1">
            <a:spLocks noChangeArrowheads="1"/>
          </p:cNvSpPr>
          <p:nvPr/>
        </p:nvSpPr>
        <p:spPr bwMode="auto">
          <a:xfrm>
            <a:off x="767408" y="1340768"/>
            <a:ext cx="106571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39725" indent="-339725" eaLnBrk="1" hangingPunct="1">
              <a:spcBef>
                <a:spcPct val="0"/>
              </a:spcBef>
              <a:buFontTx/>
              <a:buAutoNum type="arabicPeriod"/>
            </a:pPr>
            <a:r>
              <a:rPr lang="en-US" altLang="en-US" sz="2800" b="1">
                <a:latin typeface="Times New Roman" panose="02020603050405020304" pitchFamily="18" charset="0"/>
              </a:rPr>
              <a:t>Cách nối và cách sắp xếp các vế câu trong hai câu ghép sau đây có gì khác nhau?</a:t>
            </a:r>
          </a:p>
        </p:txBody>
      </p:sp>
      <p:sp>
        <p:nvSpPr>
          <p:cNvPr id="26" name="Text Box 4">
            <a:extLst>
              <a:ext uri="{FF2B5EF4-FFF2-40B4-BE49-F238E27FC236}">
                <a16:creationId xmlns:a16="http://schemas.microsoft.com/office/drawing/2014/main" id="{5800A914-A4BE-456E-BE2C-DD5F0C034E54}"/>
              </a:ext>
            </a:extLst>
          </p:cNvPr>
          <p:cNvSpPr txBox="1">
            <a:spLocks noChangeArrowheads="1"/>
          </p:cNvSpPr>
          <p:nvPr/>
        </p:nvSpPr>
        <p:spPr bwMode="auto">
          <a:xfrm>
            <a:off x="1055440" y="2269723"/>
            <a:ext cx="642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rPr>
              <a:t>a) Nếu trời trở rét thì con phải mặc thật ấm.</a:t>
            </a:r>
          </a:p>
        </p:txBody>
      </p:sp>
      <p:sp>
        <p:nvSpPr>
          <p:cNvPr id="27" name="Text Box 4">
            <a:extLst>
              <a:ext uri="{FF2B5EF4-FFF2-40B4-BE49-F238E27FC236}">
                <a16:creationId xmlns:a16="http://schemas.microsoft.com/office/drawing/2014/main" id="{D8472819-113D-4830-BC13-CB74BD03F551}"/>
              </a:ext>
            </a:extLst>
          </p:cNvPr>
          <p:cNvSpPr txBox="1">
            <a:spLocks noChangeArrowheads="1"/>
          </p:cNvSpPr>
          <p:nvPr/>
        </p:nvSpPr>
        <p:spPr bwMode="auto">
          <a:xfrm>
            <a:off x="1055440" y="3631381"/>
            <a:ext cx="4945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rPr>
              <a:t>b) Con phải mặc ấm, nếu trời rét.</a:t>
            </a:r>
          </a:p>
        </p:txBody>
      </p:sp>
      <p:sp>
        <p:nvSpPr>
          <p:cNvPr id="2" name="Rectangle: Rounded Corners 1">
            <a:extLst>
              <a:ext uri="{FF2B5EF4-FFF2-40B4-BE49-F238E27FC236}">
                <a16:creationId xmlns:a16="http://schemas.microsoft.com/office/drawing/2014/main" id="{0A5B094A-3BB1-42DB-9DC1-AC65C91E6C35}"/>
              </a:ext>
            </a:extLst>
          </p:cNvPr>
          <p:cNvSpPr/>
          <p:nvPr/>
        </p:nvSpPr>
        <p:spPr>
          <a:xfrm>
            <a:off x="1185754" y="5169041"/>
            <a:ext cx="9721080" cy="108012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p>
        </p:txBody>
      </p:sp>
      <p:sp>
        <p:nvSpPr>
          <p:cNvPr id="4" name="TextBox 3">
            <a:extLst>
              <a:ext uri="{FF2B5EF4-FFF2-40B4-BE49-F238E27FC236}">
                <a16:creationId xmlns:a16="http://schemas.microsoft.com/office/drawing/2014/main" id="{A2220561-3CC8-4125-9E27-E7A4898C8B74}"/>
              </a:ext>
            </a:extLst>
          </p:cNvPr>
          <p:cNvSpPr txBox="1"/>
          <p:nvPr/>
        </p:nvSpPr>
        <p:spPr>
          <a:xfrm>
            <a:off x="1797822" y="5193280"/>
            <a:ext cx="8568952"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Dùng dấu gách chéo (/) để phân cách các vế câu trong mỗi câu ghép.</a:t>
            </a:r>
          </a:p>
        </p:txBody>
      </p:sp>
      <p:cxnSp>
        <p:nvCxnSpPr>
          <p:cNvPr id="6" name="Straight Connector 5">
            <a:extLst>
              <a:ext uri="{FF2B5EF4-FFF2-40B4-BE49-F238E27FC236}">
                <a16:creationId xmlns:a16="http://schemas.microsoft.com/office/drawing/2014/main" id="{64C9F336-5A19-4BC0-8982-32D291850D6E}"/>
              </a:ext>
            </a:extLst>
          </p:cNvPr>
          <p:cNvCxnSpPr/>
          <p:nvPr/>
        </p:nvCxnSpPr>
        <p:spPr>
          <a:xfrm flipH="1">
            <a:off x="3647728" y="2294875"/>
            <a:ext cx="144016" cy="43204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02D42D98-B3C6-4874-9511-AB563F99C6D3}"/>
              </a:ext>
            </a:extLst>
          </p:cNvPr>
          <p:cNvCxnSpPr/>
          <p:nvPr/>
        </p:nvCxnSpPr>
        <p:spPr>
          <a:xfrm flipH="1">
            <a:off x="4007768" y="3685386"/>
            <a:ext cx="144016" cy="43204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D318B179-EA5B-4B30-8E66-276BB157EDD3}"/>
              </a:ext>
            </a:extLst>
          </p:cNvPr>
          <p:cNvSpPr txBox="1"/>
          <p:nvPr/>
        </p:nvSpPr>
        <p:spPr>
          <a:xfrm>
            <a:off x="1653806" y="5466728"/>
            <a:ext cx="8892988"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Khoanh tròn vào từ hoặc cặp quan hệ từ nối các vế câu.</a:t>
            </a:r>
          </a:p>
        </p:txBody>
      </p:sp>
      <p:sp>
        <p:nvSpPr>
          <p:cNvPr id="7" name="Oval 6">
            <a:extLst>
              <a:ext uri="{FF2B5EF4-FFF2-40B4-BE49-F238E27FC236}">
                <a16:creationId xmlns:a16="http://schemas.microsoft.com/office/drawing/2014/main" id="{66AF5CC2-4EA2-48EA-9A6F-39D0FB7507EC}"/>
              </a:ext>
            </a:extLst>
          </p:cNvPr>
          <p:cNvSpPr/>
          <p:nvPr/>
        </p:nvSpPr>
        <p:spPr>
          <a:xfrm>
            <a:off x="1487488" y="2348880"/>
            <a:ext cx="67156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2D36EB8-5CF5-4380-9305-E0D819B7E587}"/>
              </a:ext>
            </a:extLst>
          </p:cNvPr>
          <p:cNvSpPr/>
          <p:nvPr/>
        </p:nvSpPr>
        <p:spPr>
          <a:xfrm>
            <a:off x="3743995" y="2348879"/>
            <a:ext cx="479797" cy="424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EEE6795-0EBD-4838-9165-1B73AB281EDE}"/>
              </a:ext>
            </a:extLst>
          </p:cNvPr>
          <p:cNvSpPr/>
          <p:nvPr/>
        </p:nvSpPr>
        <p:spPr>
          <a:xfrm>
            <a:off x="4199917" y="3703739"/>
            <a:ext cx="599939"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0F49D50-C12D-4C96-B0F4-5CFCFFF14491}"/>
              </a:ext>
            </a:extLst>
          </p:cNvPr>
          <p:cNvSpPr txBox="1"/>
          <p:nvPr/>
        </p:nvSpPr>
        <p:spPr>
          <a:xfrm>
            <a:off x="1617802" y="5196766"/>
            <a:ext cx="8568952" cy="954107"/>
          </a:xfrm>
          <a:prstGeom prst="rect">
            <a:avLst/>
          </a:prstGeom>
          <a:noFill/>
        </p:spPr>
        <p:txBody>
          <a:bodyPr wrap="square" rtlCol="0">
            <a:spAutoFit/>
          </a:bodyPr>
          <a:lstStyle/>
          <a:p>
            <a:pPr>
              <a:spcBef>
                <a:spcPct val="0"/>
              </a:spcBef>
            </a:pPr>
            <a:r>
              <a:rPr lang="en-US" altLang="en-US" sz="2800" b="1">
                <a:latin typeface="Times New Roman" panose="02020603050405020304" pitchFamily="18" charset="0"/>
              </a:rPr>
              <a:t>Cách nối và cách sắp xếp các vế câu trong hai câu ghép sau đây có gì khác nhau?</a:t>
            </a:r>
          </a:p>
        </p:txBody>
      </p:sp>
      <p:sp>
        <p:nvSpPr>
          <p:cNvPr id="8" name="TextBox 7">
            <a:extLst>
              <a:ext uri="{FF2B5EF4-FFF2-40B4-BE49-F238E27FC236}">
                <a16:creationId xmlns:a16="http://schemas.microsoft.com/office/drawing/2014/main" id="{2385FDE4-1629-44DE-99FD-AC14D98ACF62}"/>
              </a:ext>
            </a:extLst>
          </p:cNvPr>
          <p:cNvSpPr txBox="1"/>
          <p:nvPr/>
        </p:nvSpPr>
        <p:spPr>
          <a:xfrm>
            <a:off x="1139962" y="2788644"/>
            <a:ext cx="9721080" cy="830997"/>
          </a:xfrm>
          <a:prstGeom prst="rect">
            <a:avLst/>
          </a:prstGeom>
          <a:noFill/>
        </p:spPr>
        <p:txBody>
          <a:bodyPr wrap="square" rtlCol="0">
            <a:spAutoFit/>
          </a:bodyPr>
          <a:lstStyle/>
          <a:p>
            <a:r>
              <a:rPr lang="en-US" sz="240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a:solidFill>
                  <a:srgbClr val="C00000"/>
                </a:solidFill>
                <a:latin typeface="Times New Roman" panose="02020603050405020304" pitchFamily="18" charset="0"/>
                <a:cs typeface="Times New Roman" panose="02020603050405020304" pitchFamily="18" charset="0"/>
              </a:rPr>
              <a:t>2 vế được nối với nhau bằng cặp quan hệ từ </a:t>
            </a:r>
            <a:r>
              <a:rPr lang="en-US" sz="2400" i="1">
                <a:solidFill>
                  <a:srgbClr val="C00000"/>
                </a:solidFill>
                <a:latin typeface="Times New Roman" panose="02020603050405020304" pitchFamily="18" charset="0"/>
                <a:cs typeface="Times New Roman" panose="02020603050405020304" pitchFamily="18" charset="0"/>
              </a:rPr>
              <a:t>nếu… thì …, </a:t>
            </a:r>
            <a:r>
              <a:rPr lang="en-US" sz="2400">
                <a:solidFill>
                  <a:srgbClr val="C00000"/>
                </a:solidFill>
                <a:latin typeface="Times New Roman" panose="02020603050405020304" pitchFamily="18" charset="0"/>
                <a:cs typeface="Times New Roman" panose="02020603050405020304" pitchFamily="18" charset="0"/>
              </a:rPr>
              <a:t>thể hiện quan hệ điều kiện – kết quả</a:t>
            </a:r>
          </a:p>
        </p:txBody>
      </p:sp>
      <p:cxnSp>
        <p:nvCxnSpPr>
          <p:cNvPr id="40" name="Straight Connector 39">
            <a:extLst>
              <a:ext uri="{FF2B5EF4-FFF2-40B4-BE49-F238E27FC236}">
                <a16:creationId xmlns:a16="http://schemas.microsoft.com/office/drawing/2014/main" id="{9E956D36-07DB-43F2-8EAD-588DDC44342B}"/>
              </a:ext>
            </a:extLst>
          </p:cNvPr>
          <p:cNvCxnSpPr/>
          <p:nvPr/>
        </p:nvCxnSpPr>
        <p:spPr>
          <a:xfrm>
            <a:off x="2304802" y="2700337"/>
            <a:ext cx="1371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3F3BD31-98B4-4D72-9233-AA17926441C2}"/>
              </a:ext>
            </a:extLst>
          </p:cNvPr>
          <p:cNvCxnSpPr/>
          <p:nvPr/>
        </p:nvCxnSpPr>
        <p:spPr>
          <a:xfrm>
            <a:off x="4382840" y="2700337"/>
            <a:ext cx="295116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16">
            <a:extLst>
              <a:ext uri="{FF2B5EF4-FFF2-40B4-BE49-F238E27FC236}">
                <a16:creationId xmlns:a16="http://schemas.microsoft.com/office/drawing/2014/main" id="{0B111750-9045-495F-B7DC-0D753547EA21}"/>
              </a:ext>
            </a:extLst>
          </p:cNvPr>
          <p:cNvSpPr txBox="1">
            <a:spLocks noChangeArrowheads="1"/>
          </p:cNvSpPr>
          <p:nvPr/>
        </p:nvSpPr>
        <p:spPr bwMode="auto">
          <a:xfrm>
            <a:off x="2574677" y="2671762"/>
            <a:ext cx="873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Vế 1</a:t>
            </a:r>
            <a:endParaRPr lang="en-US" altLang="en-US" sz="2800">
              <a:latin typeface="Times New Roman" panose="02020603050405020304" pitchFamily="18" charset="0"/>
              <a:cs typeface="Times New Roman" panose="02020603050405020304" pitchFamily="18" charset="0"/>
            </a:endParaRPr>
          </a:p>
        </p:txBody>
      </p:sp>
      <p:sp>
        <p:nvSpPr>
          <p:cNvPr id="44" name="TextBox 17">
            <a:extLst>
              <a:ext uri="{FF2B5EF4-FFF2-40B4-BE49-F238E27FC236}">
                <a16:creationId xmlns:a16="http://schemas.microsoft.com/office/drawing/2014/main" id="{877AD51D-7DCD-4F86-8967-73B1A7DB878A}"/>
              </a:ext>
            </a:extLst>
          </p:cNvPr>
          <p:cNvSpPr txBox="1">
            <a:spLocks noChangeArrowheads="1"/>
          </p:cNvSpPr>
          <p:nvPr/>
        </p:nvSpPr>
        <p:spPr bwMode="auto">
          <a:xfrm>
            <a:off x="1907133" y="3127596"/>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FF"/>
                </a:solidFill>
                <a:latin typeface="Times New Roman" panose="02020603050405020304" pitchFamily="18" charset="0"/>
              </a:rPr>
              <a:t>Chỉ điều kiện </a:t>
            </a:r>
          </a:p>
        </p:txBody>
      </p:sp>
      <p:sp>
        <p:nvSpPr>
          <p:cNvPr id="45" name="TextBox 18">
            <a:extLst>
              <a:ext uri="{FF2B5EF4-FFF2-40B4-BE49-F238E27FC236}">
                <a16:creationId xmlns:a16="http://schemas.microsoft.com/office/drawing/2014/main" id="{B9572461-74E6-4A44-9BB2-8603A79CD8BC}"/>
              </a:ext>
            </a:extLst>
          </p:cNvPr>
          <p:cNvSpPr txBox="1">
            <a:spLocks noChangeArrowheads="1"/>
          </p:cNvSpPr>
          <p:nvPr/>
        </p:nvSpPr>
        <p:spPr bwMode="auto">
          <a:xfrm>
            <a:off x="5394077" y="2700337"/>
            <a:ext cx="873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Vế 2</a:t>
            </a:r>
            <a:endParaRPr lang="en-US" altLang="en-US" sz="2800">
              <a:latin typeface="Times New Roman" panose="02020603050405020304" pitchFamily="18" charset="0"/>
              <a:cs typeface="Times New Roman" panose="02020603050405020304" pitchFamily="18" charset="0"/>
            </a:endParaRPr>
          </a:p>
        </p:txBody>
      </p:sp>
      <p:sp>
        <p:nvSpPr>
          <p:cNvPr id="49" name="TextBox 20">
            <a:extLst>
              <a:ext uri="{FF2B5EF4-FFF2-40B4-BE49-F238E27FC236}">
                <a16:creationId xmlns:a16="http://schemas.microsoft.com/office/drawing/2014/main" id="{2490F924-A58A-4A66-BCAA-199990B31DB3}"/>
              </a:ext>
            </a:extLst>
          </p:cNvPr>
          <p:cNvSpPr txBox="1">
            <a:spLocks noChangeArrowheads="1"/>
          </p:cNvSpPr>
          <p:nvPr/>
        </p:nvSpPr>
        <p:spPr bwMode="auto">
          <a:xfrm>
            <a:off x="4914900" y="3092909"/>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FF"/>
                </a:solidFill>
                <a:latin typeface="Times New Roman" panose="02020603050405020304" pitchFamily="18" charset="0"/>
              </a:rPr>
              <a:t>Chỉ kết quả</a:t>
            </a: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19E43331-DCDD-4C0B-B84E-D106A0305089}"/>
              </a:ext>
            </a:extLst>
          </p:cNvPr>
          <p:cNvSpPr txBox="1"/>
          <p:nvPr/>
        </p:nvSpPr>
        <p:spPr>
          <a:xfrm>
            <a:off x="1185754" y="4043674"/>
            <a:ext cx="9721080" cy="830997"/>
          </a:xfrm>
          <a:prstGeom prst="rect">
            <a:avLst/>
          </a:prstGeom>
          <a:noFill/>
        </p:spPr>
        <p:txBody>
          <a:bodyPr wrap="square" rtlCol="0">
            <a:spAutoFit/>
          </a:bodyPr>
          <a:lstStyle/>
          <a:p>
            <a:r>
              <a:rPr lang="en-US" sz="240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a:solidFill>
                  <a:srgbClr val="C00000"/>
                </a:solidFill>
                <a:latin typeface="Times New Roman" panose="02020603050405020304" pitchFamily="18" charset="0"/>
                <a:cs typeface="Times New Roman" panose="02020603050405020304" pitchFamily="18" charset="0"/>
              </a:rPr>
              <a:t>2 vế được nối với nhau bằng quan hệ từ </a:t>
            </a:r>
            <a:r>
              <a:rPr lang="en-US" sz="2400" i="1">
                <a:solidFill>
                  <a:srgbClr val="C00000"/>
                </a:solidFill>
                <a:latin typeface="Times New Roman" panose="02020603050405020304" pitchFamily="18" charset="0"/>
                <a:cs typeface="Times New Roman" panose="02020603050405020304" pitchFamily="18" charset="0"/>
              </a:rPr>
              <a:t>nếu, </a:t>
            </a:r>
            <a:r>
              <a:rPr lang="en-US" sz="2400">
                <a:solidFill>
                  <a:srgbClr val="C00000"/>
                </a:solidFill>
                <a:latin typeface="Times New Roman" panose="02020603050405020304" pitchFamily="18" charset="0"/>
                <a:cs typeface="Times New Roman" panose="02020603050405020304" pitchFamily="18" charset="0"/>
              </a:rPr>
              <a:t>thể hiện quan hệ điều kiện – kết quả</a:t>
            </a:r>
          </a:p>
        </p:txBody>
      </p:sp>
      <p:sp>
        <p:nvSpPr>
          <p:cNvPr id="52" name="TextBox 21">
            <a:extLst>
              <a:ext uri="{FF2B5EF4-FFF2-40B4-BE49-F238E27FC236}">
                <a16:creationId xmlns:a16="http://schemas.microsoft.com/office/drawing/2014/main" id="{676E6E9A-5DC1-459A-A87D-2C47F58C4B53}"/>
              </a:ext>
            </a:extLst>
          </p:cNvPr>
          <p:cNvSpPr txBox="1">
            <a:spLocks noChangeArrowheads="1"/>
          </p:cNvSpPr>
          <p:nvPr/>
        </p:nvSpPr>
        <p:spPr bwMode="auto">
          <a:xfrm>
            <a:off x="2353618" y="4088978"/>
            <a:ext cx="873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Vế 1</a:t>
            </a:r>
            <a:endParaRPr lang="en-US" altLang="en-US" sz="2800">
              <a:latin typeface="Times New Roman" panose="02020603050405020304" pitchFamily="18" charset="0"/>
              <a:cs typeface="Times New Roman" panose="02020603050405020304" pitchFamily="18" charset="0"/>
            </a:endParaRPr>
          </a:p>
        </p:txBody>
      </p:sp>
      <p:cxnSp>
        <p:nvCxnSpPr>
          <p:cNvPr id="53" name="Straight Connector 52">
            <a:extLst>
              <a:ext uri="{FF2B5EF4-FFF2-40B4-BE49-F238E27FC236}">
                <a16:creationId xmlns:a16="http://schemas.microsoft.com/office/drawing/2014/main" id="{DE9B5082-1D1A-4A69-9746-E7C4A0E2E9B3}"/>
              </a:ext>
            </a:extLst>
          </p:cNvPr>
          <p:cNvCxnSpPr/>
          <p:nvPr/>
        </p:nvCxnSpPr>
        <p:spPr>
          <a:xfrm>
            <a:off x="1626543" y="4079453"/>
            <a:ext cx="2438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678E2B7-8FF5-4B40-898C-0E2FFC232ED4}"/>
              </a:ext>
            </a:extLst>
          </p:cNvPr>
          <p:cNvCxnSpPr/>
          <p:nvPr/>
        </p:nvCxnSpPr>
        <p:spPr>
          <a:xfrm>
            <a:off x="4826943" y="4058816"/>
            <a:ext cx="99060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29">
            <a:extLst>
              <a:ext uri="{FF2B5EF4-FFF2-40B4-BE49-F238E27FC236}">
                <a16:creationId xmlns:a16="http://schemas.microsoft.com/office/drawing/2014/main" id="{E9E23517-13E0-49B3-B650-AE601FD4C0FE}"/>
              </a:ext>
            </a:extLst>
          </p:cNvPr>
          <p:cNvSpPr txBox="1">
            <a:spLocks noChangeArrowheads="1"/>
          </p:cNvSpPr>
          <p:nvPr/>
        </p:nvSpPr>
        <p:spPr bwMode="auto">
          <a:xfrm>
            <a:off x="4903143" y="4079453"/>
            <a:ext cx="873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Vế 2</a:t>
            </a:r>
            <a:endParaRPr lang="en-US" altLang="en-US" sz="2800">
              <a:latin typeface="Times New Roman" panose="02020603050405020304" pitchFamily="18" charset="0"/>
              <a:cs typeface="Times New Roman" panose="02020603050405020304" pitchFamily="18" charset="0"/>
            </a:endParaRPr>
          </a:p>
        </p:txBody>
      </p:sp>
      <p:sp>
        <p:nvSpPr>
          <p:cNvPr id="58" name="TextBox 31">
            <a:extLst>
              <a:ext uri="{FF2B5EF4-FFF2-40B4-BE49-F238E27FC236}">
                <a16:creationId xmlns:a16="http://schemas.microsoft.com/office/drawing/2014/main" id="{B43B9615-0CA2-4700-A64E-7BD48A5ADF59}"/>
              </a:ext>
            </a:extLst>
          </p:cNvPr>
          <p:cNvSpPr txBox="1">
            <a:spLocks noChangeArrowheads="1"/>
          </p:cNvSpPr>
          <p:nvPr/>
        </p:nvSpPr>
        <p:spPr bwMode="auto">
          <a:xfrm>
            <a:off x="1893194" y="4417293"/>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FF"/>
                </a:solidFill>
                <a:latin typeface="Times New Roman" panose="02020603050405020304" pitchFamily="18" charset="0"/>
              </a:rPr>
              <a:t>Chỉ kết quả</a:t>
            </a: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59" name="TextBox 32">
            <a:extLst>
              <a:ext uri="{FF2B5EF4-FFF2-40B4-BE49-F238E27FC236}">
                <a16:creationId xmlns:a16="http://schemas.microsoft.com/office/drawing/2014/main" id="{5832AF39-B517-43C8-AB67-3949587E09A2}"/>
              </a:ext>
            </a:extLst>
          </p:cNvPr>
          <p:cNvSpPr txBox="1">
            <a:spLocks noChangeArrowheads="1"/>
          </p:cNvSpPr>
          <p:nvPr/>
        </p:nvSpPr>
        <p:spPr bwMode="auto">
          <a:xfrm>
            <a:off x="4157747" y="4437112"/>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FF"/>
                </a:solidFill>
                <a:latin typeface="Times New Roman" panose="02020603050405020304" pitchFamily="18" charset="0"/>
              </a:rPr>
              <a:t>Chỉ điều kiện</a:t>
            </a:r>
            <a:endParaRPr lang="en-US" alt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065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4"/>
                                        </p:tgtEl>
                                      </p:cBhvr>
                                    </p:animEffect>
                                    <p:anim calcmode="lin" valueType="num">
                                      <p:cBhvr>
                                        <p:cTn id="53" dur="1000"/>
                                        <p:tgtEl>
                                          <p:spTgt spid="4"/>
                                        </p:tgtEl>
                                        <p:attrNameLst>
                                          <p:attrName>ppt_x</p:attrName>
                                        </p:attrNameLst>
                                      </p:cBhvr>
                                      <p:tavLst>
                                        <p:tav tm="0">
                                          <p:val>
                                            <p:strVal val="ppt_x"/>
                                          </p:val>
                                        </p:tav>
                                        <p:tav tm="100000">
                                          <p:val>
                                            <p:strVal val="ppt_x"/>
                                          </p:val>
                                        </p:tav>
                                      </p:tavLst>
                                    </p:anim>
                                    <p:anim calcmode="lin" valueType="num">
                                      <p:cBhvr>
                                        <p:cTn id="54" dur="1000"/>
                                        <p:tgtEl>
                                          <p:spTgt spid="4"/>
                                        </p:tgtEl>
                                        <p:attrNameLst>
                                          <p:attrName>ppt_y</p:attrName>
                                        </p:attrNameLst>
                                      </p:cBhvr>
                                      <p:tavLst>
                                        <p:tav tm="0">
                                          <p:val>
                                            <p:strVal val="ppt_y"/>
                                          </p:val>
                                        </p:tav>
                                        <p:tav tm="100000">
                                          <p:val>
                                            <p:strVal val="ppt_y+.1"/>
                                          </p:val>
                                        </p:tav>
                                      </p:tavLst>
                                    </p:anim>
                                    <p:set>
                                      <p:cBhvr>
                                        <p:cTn id="55" dur="1" fill="hold">
                                          <p:stCondLst>
                                            <p:cond delay="999"/>
                                          </p:stCondLst>
                                        </p:cTn>
                                        <p:tgtEl>
                                          <p:spTgt spid="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500" fill="hold"/>
                                        <p:tgtEl>
                                          <p:spTgt spid="33"/>
                                        </p:tgtEl>
                                        <p:attrNameLst>
                                          <p:attrName>ppt_w</p:attrName>
                                        </p:attrNameLst>
                                      </p:cBhvr>
                                      <p:tavLst>
                                        <p:tav tm="0">
                                          <p:val>
                                            <p:fltVal val="0"/>
                                          </p:val>
                                        </p:tav>
                                        <p:tav tm="100000">
                                          <p:val>
                                            <p:strVal val="#ppt_w"/>
                                          </p:val>
                                        </p:tav>
                                      </p:tavLst>
                                    </p:anim>
                                    <p:anim calcmode="lin" valueType="num">
                                      <p:cBhvr>
                                        <p:cTn id="61" dur="500" fill="hold"/>
                                        <p:tgtEl>
                                          <p:spTgt spid="33"/>
                                        </p:tgtEl>
                                        <p:attrNameLst>
                                          <p:attrName>ppt_h</p:attrName>
                                        </p:attrNameLst>
                                      </p:cBhvr>
                                      <p:tavLst>
                                        <p:tav tm="0">
                                          <p:val>
                                            <p:fltVal val="0"/>
                                          </p:val>
                                        </p:tav>
                                        <p:tav tm="100000">
                                          <p:val>
                                            <p:strVal val="#ppt_h"/>
                                          </p:val>
                                        </p:tav>
                                      </p:tavLst>
                                    </p:anim>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down)">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down)">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33"/>
                                        </p:tgtEl>
                                      </p:cBhvr>
                                    </p:animEffect>
                                    <p:anim calcmode="lin" valueType="num">
                                      <p:cBhvr>
                                        <p:cTn id="82" dur="1000"/>
                                        <p:tgtEl>
                                          <p:spTgt spid="33"/>
                                        </p:tgtEl>
                                        <p:attrNameLst>
                                          <p:attrName>ppt_x</p:attrName>
                                        </p:attrNameLst>
                                      </p:cBhvr>
                                      <p:tavLst>
                                        <p:tav tm="0">
                                          <p:val>
                                            <p:strVal val="ppt_x"/>
                                          </p:val>
                                        </p:tav>
                                        <p:tav tm="100000">
                                          <p:val>
                                            <p:strVal val="ppt_x"/>
                                          </p:val>
                                        </p:tav>
                                      </p:tavLst>
                                    </p:anim>
                                    <p:anim calcmode="lin" valueType="num">
                                      <p:cBhvr>
                                        <p:cTn id="83" dur="1000"/>
                                        <p:tgtEl>
                                          <p:spTgt spid="33"/>
                                        </p:tgtEl>
                                        <p:attrNameLst>
                                          <p:attrName>ppt_y</p:attrName>
                                        </p:attrNameLst>
                                      </p:cBhvr>
                                      <p:tavLst>
                                        <p:tav tm="0">
                                          <p:val>
                                            <p:strVal val="ppt_y"/>
                                          </p:val>
                                        </p:tav>
                                        <p:tav tm="100000">
                                          <p:val>
                                            <p:strVal val="ppt_y+.1"/>
                                          </p:val>
                                        </p:tav>
                                      </p:tavLst>
                                    </p:anim>
                                    <p:set>
                                      <p:cBhvr>
                                        <p:cTn id="84" dur="1" fill="hold">
                                          <p:stCondLst>
                                            <p:cond delay="999"/>
                                          </p:stCondLst>
                                        </p:cTn>
                                        <p:tgtEl>
                                          <p:spTgt spid="3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animEffect transition="in" filter="fade">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wipe(left)">
                                      <p:cBhvr>
                                        <p:cTn id="96" dur="500"/>
                                        <p:tgtEl>
                                          <p:spTgt spid="8"/>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xit" presetSubtype="0" fill="hold" grpId="1" nodeType="clickEffect">
                                  <p:stCondLst>
                                    <p:cond delay="0"/>
                                  </p:stCondLst>
                                  <p:childTnLst>
                                    <p:animEffect transition="out" filter="fade">
                                      <p:cBhvr>
                                        <p:cTn id="100" dur="1000"/>
                                        <p:tgtEl>
                                          <p:spTgt spid="8"/>
                                        </p:tgtEl>
                                      </p:cBhvr>
                                    </p:animEffect>
                                    <p:anim calcmode="lin" valueType="num">
                                      <p:cBhvr>
                                        <p:cTn id="101" dur="1000"/>
                                        <p:tgtEl>
                                          <p:spTgt spid="8"/>
                                        </p:tgtEl>
                                        <p:attrNameLst>
                                          <p:attrName>ppt_x</p:attrName>
                                        </p:attrNameLst>
                                      </p:cBhvr>
                                      <p:tavLst>
                                        <p:tav tm="0">
                                          <p:val>
                                            <p:strVal val="ppt_x"/>
                                          </p:val>
                                        </p:tav>
                                        <p:tav tm="100000">
                                          <p:val>
                                            <p:strVal val="ppt_x"/>
                                          </p:val>
                                        </p:tav>
                                      </p:tavLst>
                                    </p:anim>
                                    <p:anim calcmode="lin" valueType="num">
                                      <p:cBhvr>
                                        <p:cTn id="102" dur="1000"/>
                                        <p:tgtEl>
                                          <p:spTgt spid="8"/>
                                        </p:tgtEl>
                                        <p:attrNameLst>
                                          <p:attrName>ppt_y</p:attrName>
                                        </p:attrNameLst>
                                      </p:cBhvr>
                                      <p:tavLst>
                                        <p:tav tm="0">
                                          <p:val>
                                            <p:strVal val="ppt_y"/>
                                          </p:val>
                                        </p:tav>
                                        <p:tav tm="100000">
                                          <p:val>
                                            <p:strVal val="ppt_y+.1"/>
                                          </p:val>
                                        </p:tav>
                                      </p:tavLst>
                                    </p:anim>
                                    <p:set>
                                      <p:cBhvr>
                                        <p:cTn id="103" dur="1" fill="hold">
                                          <p:stCondLst>
                                            <p:cond delay="999"/>
                                          </p:stCondLst>
                                        </p:cTn>
                                        <p:tgtEl>
                                          <p:spTgt spid="8"/>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6" fill="hold" nodeType="click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strips(downRight)">
                                      <p:cBhvr>
                                        <p:cTn id="108" dur="500"/>
                                        <p:tgtEl>
                                          <p:spTgt spid="40"/>
                                        </p:tgtEl>
                                      </p:cBhvr>
                                    </p:animEffect>
                                  </p:childTnLst>
                                </p:cTn>
                              </p:par>
                              <p:par>
                                <p:cTn id="109" presetID="18" presetClass="entr" presetSubtype="6"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strips(downRight)">
                                      <p:cBhvr>
                                        <p:cTn id="111" dur="500"/>
                                        <p:tgtEl>
                                          <p:spTgt spid="42"/>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strips(downRight)">
                                      <p:cBhvr>
                                        <p:cTn id="116" dur="500"/>
                                        <p:tgtEl>
                                          <p:spTgt spid="45"/>
                                        </p:tgtEl>
                                      </p:cBhvr>
                                    </p:animEffect>
                                  </p:childTnLst>
                                </p:cTn>
                              </p:par>
                              <p:par>
                                <p:cTn id="117" presetID="18" presetClass="entr" presetSubtype="6" fill="hold"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strips(downRight)">
                                      <p:cBhvr>
                                        <p:cTn id="119" dur="500"/>
                                        <p:tgtEl>
                                          <p:spTgt spid="41"/>
                                        </p:tgtEl>
                                      </p:cBhvr>
                                    </p:animEffect>
                                  </p:childTnLst>
                                </p:cTn>
                              </p:par>
                            </p:childTnLst>
                          </p:cTn>
                        </p:par>
                      </p:childTnLst>
                    </p:cTn>
                  </p:par>
                  <p:par>
                    <p:cTn id="120" fill="hold">
                      <p:stCondLst>
                        <p:cond delay="indefinite"/>
                      </p:stCondLst>
                      <p:childTnLst>
                        <p:par>
                          <p:cTn id="121" fill="hold">
                            <p:stCondLst>
                              <p:cond delay="0"/>
                            </p:stCondLst>
                            <p:childTnLst>
                              <p:par>
                                <p:cTn id="122" presetID="18" presetClass="entr" presetSubtype="6" fill="hold" grpId="0" nodeType="click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strips(downRight)">
                                      <p:cBhvr>
                                        <p:cTn id="124" dur="500"/>
                                        <p:tgtEl>
                                          <p:spTgt spid="44"/>
                                        </p:tgtEl>
                                      </p:cBhvr>
                                    </p:animEffect>
                                  </p:childTnLst>
                                </p:cTn>
                              </p:par>
                            </p:childTnLst>
                          </p:cTn>
                        </p:par>
                      </p:childTnLst>
                    </p:cTn>
                  </p:par>
                  <p:par>
                    <p:cTn id="125" fill="hold">
                      <p:stCondLst>
                        <p:cond delay="indefinite"/>
                      </p:stCondLst>
                      <p:childTnLst>
                        <p:par>
                          <p:cTn id="126" fill="hold">
                            <p:stCondLst>
                              <p:cond delay="0"/>
                            </p:stCondLst>
                            <p:childTnLst>
                              <p:par>
                                <p:cTn id="127" presetID="29" presetClass="entr" presetSubtype="0"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 calcmode="lin" valueType="num">
                                      <p:cBhvr>
                                        <p:cTn id="129" dur="500" fill="hold"/>
                                        <p:tgtEl>
                                          <p:spTgt spid="49"/>
                                        </p:tgtEl>
                                        <p:attrNameLst>
                                          <p:attrName>ppt_x</p:attrName>
                                        </p:attrNameLst>
                                      </p:cBhvr>
                                      <p:tavLst>
                                        <p:tav tm="0">
                                          <p:val>
                                            <p:strVal val="#ppt_x-.2"/>
                                          </p:val>
                                        </p:tav>
                                        <p:tav tm="100000">
                                          <p:val>
                                            <p:strVal val="#ppt_x"/>
                                          </p:val>
                                        </p:tav>
                                      </p:tavLst>
                                    </p:anim>
                                    <p:anim calcmode="lin" valueType="num">
                                      <p:cBhvr>
                                        <p:cTn id="130" dur="5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31" dur="500"/>
                                        <p:tgtEl>
                                          <p:spTgt spid="49"/>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wipe(left)">
                                      <p:cBhvr>
                                        <p:cTn id="136" dur="500"/>
                                        <p:tgtEl>
                                          <p:spTgt spid="50"/>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xit" presetSubtype="0" fill="hold" grpId="1" nodeType="clickEffect">
                                  <p:stCondLst>
                                    <p:cond delay="0"/>
                                  </p:stCondLst>
                                  <p:childTnLst>
                                    <p:animEffect transition="out" filter="fade">
                                      <p:cBhvr>
                                        <p:cTn id="140" dur="1000"/>
                                        <p:tgtEl>
                                          <p:spTgt spid="50"/>
                                        </p:tgtEl>
                                      </p:cBhvr>
                                    </p:animEffect>
                                    <p:anim calcmode="lin" valueType="num">
                                      <p:cBhvr>
                                        <p:cTn id="141" dur="1000"/>
                                        <p:tgtEl>
                                          <p:spTgt spid="50"/>
                                        </p:tgtEl>
                                        <p:attrNameLst>
                                          <p:attrName>ppt_x</p:attrName>
                                        </p:attrNameLst>
                                      </p:cBhvr>
                                      <p:tavLst>
                                        <p:tav tm="0">
                                          <p:val>
                                            <p:strVal val="ppt_x"/>
                                          </p:val>
                                        </p:tav>
                                        <p:tav tm="100000">
                                          <p:val>
                                            <p:strVal val="ppt_x"/>
                                          </p:val>
                                        </p:tav>
                                      </p:tavLst>
                                    </p:anim>
                                    <p:anim calcmode="lin" valueType="num">
                                      <p:cBhvr>
                                        <p:cTn id="142" dur="1000"/>
                                        <p:tgtEl>
                                          <p:spTgt spid="50"/>
                                        </p:tgtEl>
                                        <p:attrNameLst>
                                          <p:attrName>ppt_y</p:attrName>
                                        </p:attrNameLst>
                                      </p:cBhvr>
                                      <p:tavLst>
                                        <p:tav tm="0">
                                          <p:val>
                                            <p:strVal val="ppt_y"/>
                                          </p:val>
                                        </p:tav>
                                        <p:tav tm="100000">
                                          <p:val>
                                            <p:strVal val="ppt_y+.1"/>
                                          </p:val>
                                        </p:tav>
                                      </p:tavLst>
                                    </p:anim>
                                    <p:set>
                                      <p:cBhvr>
                                        <p:cTn id="143" dur="1" fill="hold">
                                          <p:stCondLst>
                                            <p:cond delay="999"/>
                                          </p:stCondLst>
                                        </p:cTn>
                                        <p:tgtEl>
                                          <p:spTgt spid="50"/>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8" presetClass="entr" presetSubtype="6" fill="hold" nodeType="clickEffect">
                                  <p:stCondLst>
                                    <p:cond delay="0"/>
                                  </p:stCondLst>
                                  <p:childTnLst>
                                    <p:set>
                                      <p:cBhvr>
                                        <p:cTn id="147" dur="1" fill="hold">
                                          <p:stCondLst>
                                            <p:cond delay="0"/>
                                          </p:stCondLst>
                                        </p:cTn>
                                        <p:tgtEl>
                                          <p:spTgt spid="53"/>
                                        </p:tgtEl>
                                        <p:attrNameLst>
                                          <p:attrName>style.visibility</p:attrName>
                                        </p:attrNameLst>
                                      </p:cBhvr>
                                      <p:to>
                                        <p:strVal val="visible"/>
                                      </p:to>
                                    </p:set>
                                    <p:animEffect transition="in" filter="strips(downRight)">
                                      <p:cBhvr>
                                        <p:cTn id="148" dur="500"/>
                                        <p:tgtEl>
                                          <p:spTgt spid="53"/>
                                        </p:tgtEl>
                                      </p:cBhvr>
                                    </p:animEffect>
                                  </p:childTnLst>
                                </p:cTn>
                              </p:par>
                              <p:par>
                                <p:cTn id="149" presetID="18" presetClass="entr" presetSubtype="6" fill="hold" grpId="0" nodeType="with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strips(downRight)">
                                      <p:cBhvr>
                                        <p:cTn id="151" dur="500"/>
                                        <p:tgtEl>
                                          <p:spTgt spid="52"/>
                                        </p:tgtEl>
                                      </p:cBhvr>
                                    </p:animEffect>
                                  </p:childTnLst>
                                </p:cTn>
                              </p:par>
                            </p:childTnLst>
                          </p:cTn>
                        </p:par>
                      </p:childTnLst>
                    </p:cTn>
                  </p:par>
                  <p:par>
                    <p:cTn id="152" fill="hold">
                      <p:stCondLst>
                        <p:cond delay="indefinite"/>
                      </p:stCondLst>
                      <p:childTnLst>
                        <p:par>
                          <p:cTn id="153" fill="hold">
                            <p:stCondLst>
                              <p:cond delay="0"/>
                            </p:stCondLst>
                            <p:childTnLst>
                              <p:par>
                                <p:cTn id="154" presetID="26" presetClass="entr" presetSubtype="0" fill="hold" grpId="0" nodeType="clickEffect">
                                  <p:stCondLst>
                                    <p:cond delay="0"/>
                                  </p:stCondLst>
                                  <p:childTnLst>
                                    <p:set>
                                      <p:cBhvr>
                                        <p:cTn id="155" dur="1" fill="hold">
                                          <p:stCondLst>
                                            <p:cond delay="0"/>
                                          </p:stCondLst>
                                        </p:cTn>
                                        <p:tgtEl>
                                          <p:spTgt spid="56"/>
                                        </p:tgtEl>
                                        <p:attrNameLst>
                                          <p:attrName>style.visibility</p:attrName>
                                        </p:attrNameLst>
                                      </p:cBhvr>
                                      <p:to>
                                        <p:strVal val="visible"/>
                                      </p:to>
                                    </p:set>
                                    <p:animEffect transition="in" filter="wipe(down)">
                                      <p:cBhvr>
                                        <p:cTn id="156" dur="580">
                                          <p:stCondLst>
                                            <p:cond delay="0"/>
                                          </p:stCondLst>
                                        </p:cTn>
                                        <p:tgtEl>
                                          <p:spTgt spid="56"/>
                                        </p:tgtEl>
                                      </p:cBhvr>
                                    </p:animEffect>
                                    <p:anim calcmode="lin" valueType="num">
                                      <p:cBhvr>
                                        <p:cTn id="157"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62" dur="26">
                                          <p:stCondLst>
                                            <p:cond delay="650"/>
                                          </p:stCondLst>
                                        </p:cTn>
                                        <p:tgtEl>
                                          <p:spTgt spid="56"/>
                                        </p:tgtEl>
                                      </p:cBhvr>
                                      <p:to x="100000" y="60000"/>
                                    </p:animScale>
                                    <p:animScale>
                                      <p:cBhvr>
                                        <p:cTn id="163" dur="166" decel="50000">
                                          <p:stCondLst>
                                            <p:cond delay="676"/>
                                          </p:stCondLst>
                                        </p:cTn>
                                        <p:tgtEl>
                                          <p:spTgt spid="56"/>
                                        </p:tgtEl>
                                      </p:cBhvr>
                                      <p:to x="100000" y="100000"/>
                                    </p:animScale>
                                    <p:animScale>
                                      <p:cBhvr>
                                        <p:cTn id="164" dur="26">
                                          <p:stCondLst>
                                            <p:cond delay="1312"/>
                                          </p:stCondLst>
                                        </p:cTn>
                                        <p:tgtEl>
                                          <p:spTgt spid="56"/>
                                        </p:tgtEl>
                                      </p:cBhvr>
                                      <p:to x="100000" y="80000"/>
                                    </p:animScale>
                                    <p:animScale>
                                      <p:cBhvr>
                                        <p:cTn id="165" dur="166" decel="50000">
                                          <p:stCondLst>
                                            <p:cond delay="1338"/>
                                          </p:stCondLst>
                                        </p:cTn>
                                        <p:tgtEl>
                                          <p:spTgt spid="56"/>
                                        </p:tgtEl>
                                      </p:cBhvr>
                                      <p:to x="100000" y="100000"/>
                                    </p:animScale>
                                    <p:animScale>
                                      <p:cBhvr>
                                        <p:cTn id="166" dur="26">
                                          <p:stCondLst>
                                            <p:cond delay="1642"/>
                                          </p:stCondLst>
                                        </p:cTn>
                                        <p:tgtEl>
                                          <p:spTgt spid="56"/>
                                        </p:tgtEl>
                                      </p:cBhvr>
                                      <p:to x="100000" y="90000"/>
                                    </p:animScale>
                                    <p:animScale>
                                      <p:cBhvr>
                                        <p:cTn id="167" dur="166" decel="50000">
                                          <p:stCondLst>
                                            <p:cond delay="1668"/>
                                          </p:stCondLst>
                                        </p:cTn>
                                        <p:tgtEl>
                                          <p:spTgt spid="56"/>
                                        </p:tgtEl>
                                      </p:cBhvr>
                                      <p:to x="100000" y="100000"/>
                                    </p:animScale>
                                    <p:animScale>
                                      <p:cBhvr>
                                        <p:cTn id="168" dur="26">
                                          <p:stCondLst>
                                            <p:cond delay="1808"/>
                                          </p:stCondLst>
                                        </p:cTn>
                                        <p:tgtEl>
                                          <p:spTgt spid="56"/>
                                        </p:tgtEl>
                                      </p:cBhvr>
                                      <p:to x="100000" y="95000"/>
                                    </p:animScale>
                                    <p:animScale>
                                      <p:cBhvr>
                                        <p:cTn id="169" dur="166" decel="50000">
                                          <p:stCondLst>
                                            <p:cond delay="1834"/>
                                          </p:stCondLst>
                                        </p:cTn>
                                        <p:tgtEl>
                                          <p:spTgt spid="56"/>
                                        </p:tgtEl>
                                      </p:cBhvr>
                                      <p:to x="100000" y="100000"/>
                                    </p:animScale>
                                  </p:childTnLst>
                                </p:cTn>
                              </p:par>
                              <p:par>
                                <p:cTn id="170" presetID="26" presetClass="entr" presetSubtype="0" fill="hold" nodeType="withEffect">
                                  <p:stCondLst>
                                    <p:cond delay="0"/>
                                  </p:stCondLst>
                                  <p:childTnLst>
                                    <p:set>
                                      <p:cBhvr>
                                        <p:cTn id="171" dur="1" fill="hold">
                                          <p:stCondLst>
                                            <p:cond delay="0"/>
                                          </p:stCondLst>
                                        </p:cTn>
                                        <p:tgtEl>
                                          <p:spTgt spid="55"/>
                                        </p:tgtEl>
                                        <p:attrNameLst>
                                          <p:attrName>style.visibility</p:attrName>
                                        </p:attrNameLst>
                                      </p:cBhvr>
                                      <p:to>
                                        <p:strVal val="visible"/>
                                      </p:to>
                                    </p:set>
                                    <p:animEffect transition="in" filter="wipe(down)">
                                      <p:cBhvr>
                                        <p:cTn id="172" dur="580">
                                          <p:stCondLst>
                                            <p:cond delay="0"/>
                                          </p:stCondLst>
                                        </p:cTn>
                                        <p:tgtEl>
                                          <p:spTgt spid="55"/>
                                        </p:tgtEl>
                                      </p:cBhvr>
                                    </p:animEffect>
                                    <p:anim calcmode="lin" valueType="num">
                                      <p:cBhvr>
                                        <p:cTn id="1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78" dur="26">
                                          <p:stCondLst>
                                            <p:cond delay="650"/>
                                          </p:stCondLst>
                                        </p:cTn>
                                        <p:tgtEl>
                                          <p:spTgt spid="55"/>
                                        </p:tgtEl>
                                      </p:cBhvr>
                                      <p:to x="100000" y="60000"/>
                                    </p:animScale>
                                    <p:animScale>
                                      <p:cBhvr>
                                        <p:cTn id="179" dur="166" decel="50000">
                                          <p:stCondLst>
                                            <p:cond delay="676"/>
                                          </p:stCondLst>
                                        </p:cTn>
                                        <p:tgtEl>
                                          <p:spTgt spid="55"/>
                                        </p:tgtEl>
                                      </p:cBhvr>
                                      <p:to x="100000" y="100000"/>
                                    </p:animScale>
                                    <p:animScale>
                                      <p:cBhvr>
                                        <p:cTn id="180" dur="26">
                                          <p:stCondLst>
                                            <p:cond delay="1312"/>
                                          </p:stCondLst>
                                        </p:cTn>
                                        <p:tgtEl>
                                          <p:spTgt spid="55"/>
                                        </p:tgtEl>
                                      </p:cBhvr>
                                      <p:to x="100000" y="80000"/>
                                    </p:animScale>
                                    <p:animScale>
                                      <p:cBhvr>
                                        <p:cTn id="181" dur="166" decel="50000">
                                          <p:stCondLst>
                                            <p:cond delay="1338"/>
                                          </p:stCondLst>
                                        </p:cTn>
                                        <p:tgtEl>
                                          <p:spTgt spid="55"/>
                                        </p:tgtEl>
                                      </p:cBhvr>
                                      <p:to x="100000" y="100000"/>
                                    </p:animScale>
                                    <p:animScale>
                                      <p:cBhvr>
                                        <p:cTn id="182" dur="26">
                                          <p:stCondLst>
                                            <p:cond delay="1642"/>
                                          </p:stCondLst>
                                        </p:cTn>
                                        <p:tgtEl>
                                          <p:spTgt spid="55"/>
                                        </p:tgtEl>
                                      </p:cBhvr>
                                      <p:to x="100000" y="90000"/>
                                    </p:animScale>
                                    <p:animScale>
                                      <p:cBhvr>
                                        <p:cTn id="183" dur="166" decel="50000">
                                          <p:stCondLst>
                                            <p:cond delay="1668"/>
                                          </p:stCondLst>
                                        </p:cTn>
                                        <p:tgtEl>
                                          <p:spTgt spid="55"/>
                                        </p:tgtEl>
                                      </p:cBhvr>
                                      <p:to x="100000" y="100000"/>
                                    </p:animScale>
                                    <p:animScale>
                                      <p:cBhvr>
                                        <p:cTn id="184" dur="26">
                                          <p:stCondLst>
                                            <p:cond delay="1808"/>
                                          </p:stCondLst>
                                        </p:cTn>
                                        <p:tgtEl>
                                          <p:spTgt spid="55"/>
                                        </p:tgtEl>
                                      </p:cBhvr>
                                      <p:to x="100000" y="95000"/>
                                    </p:animScale>
                                    <p:animScale>
                                      <p:cBhvr>
                                        <p:cTn id="185" dur="166" decel="50000">
                                          <p:stCondLst>
                                            <p:cond delay="1834"/>
                                          </p:stCondLst>
                                        </p:cTn>
                                        <p:tgtEl>
                                          <p:spTgt spid="55"/>
                                        </p:tgtEl>
                                      </p:cBhvr>
                                      <p:to x="100000" y="100000"/>
                                    </p:animScale>
                                  </p:childTnLst>
                                </p:cTn>
                              </p:par>
                            </p:childTnLst>
                          </p:cTn>
                        </p:par>
                      </p:childTnLst>
                    </p:cTn>
                  </p:par>
                  <p:par>
                    <p:cTn id="186" fill="hold">
                      <p:stCondLst>
                        <p:cond delay="indefinite"/>
                      </p:stCondLst>
                      <p:childTnLst>
                        <p:par>
                          <p:cTn id="187" fill="hold">
                            <p:stCondLst>
                              <p:cond delay="0"/>
                            </p:stCondLst>
                            <p:childTnLst>
                              <p:par>
                                <p:cTn id="188" presetID="4" presetClass="entr" presetSubtype="32" fill="hold" grpId="0" nodeType="clickEffect">
                                  <p:stCondLst>
                                    <p:cond delay="0"/>
                                  </p:stCondLst>
                                  <p:childTnLst>
                                    <p:set>
                                      <p:cBhvr>
                                        <p:cTn id="189" dur="1" fill="hold">
                                          <p:stCondLst>
                                            <p:cond delay="0"/>
                                          </p:stCondLst>
                                        </p:cTn>
                                        <p:tgtEl>
                                          <p:spTgt spid="58"/>
                                        </p:tgtEl>
                                        <p:attrNameLst>
                                          <p:attrName>style.visibility</p:attrName>
                                        </p:attrNameLst>
                                      </p:cBhvr>
                                      <p:to>
                                        <p:strVal val="visible"/>
                                      </p:to>
                                    </p:set>
                                    <p:animEffect transition="in" filter="box(out)">
                                      <p:cBhvr>
                                        <p:cTn id="190" dur="500"/>
                                        <p:tgtEl>
                                          <p:spTgt spid="58"/>
                                        </p:tgtEl>
                                      </p:cBhvr>
                                    </p:animEffect>
                                  </p:childTnLst>
                                </p:cTn>
                              </p:par>
                            </p:childTnLst>
                          </p:cTn>
                        </p:par>
                      </p:childTnLst>
                    </p:cTn>
                  </p:par>
                  <p:par>
                    <p:cTn id="191" fill="hold">
                      <p:stCondLst>
                        <p:cond delay="indefinite"/>
                      </p:stCondLst>
                      <p:childTnLst>
                        <p:par>
                          <p:cTn id="192" fill="hold">
                            <p:stCondLst>
                              <p:cond delay="0"/>
                            </p:stCondLst>
                            <p:childTnLst>
                              <p:par>
                                <p:cTn id="193" presetID="18" presetClass="entr" presetSubtype="6" fill="hold" grpId="0" nodeType="clickEffect">
                                  <p:stCondLst>
                                    <p:cond delay="0"/>
                                  </p:stCondLst>
                                  <p:childTnLst>
                                    <p:set>
                                      <p:cBhvr>
                                        <p:cTn id="194" dur="1" fill="hold">
                                          <p:stCondLst>
                                            <p:cond delay="0"/>
                                          </p:stCondLst>
                                        </p:cTn>
                                        <p:tgtEl>
                                          <p:spTgt spid="59"/>
                                        </p:tgtEl>
                                        <p:attrNameLst>
                                          <p:attrName>style.visibility</p:attrName>
                                        </p:attrNameLst>
                                      </p:cBhvr>
                                      <p:to>
                                        <p:strVal val="visible"/>
                                      </p:to>
                                    </p:set>
                                    <p:animEffect transition="in" filter="strips(downRight)">
                                      <p:cBhvr>
                                        <p:cTn id="19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 grpId="0" animBg="1"/>
      <p:bldP spid="4" grpId="0"/>
      <p:bldP spid="4" grpId="1"/>
      <p:bldP spid="33" grpId="0"/>
      <p:bldP spid="33" grpId="1"/>
      <p:bldP spid="7" grpId="0" animBg="1"/>
      <p:bldP spid="36" grpId="0" animBg="1"/>
      <p:bldP spid="37" grpId="0" animBg="1"/>
      <p:bldP spid="38" grpId="0"/>
      <p:bldP spid="8" grpId="0"/>
      <p:bldP spid="8" grpId="1"/>
      <p:bldP spid="42" grpId="0"/>
      <p:bldP spid="44" grpId="0"/>
      <p:bldP spid="45" grpId="0"/>
      <p:bldP spid="49" grpId="0"/>
      <p:bldP spid="50" grpId="0"/>
      <p:bldP spid="50" grpId="1"/>
      <p:bldP spid="52" grpId="0"/>
      <p:bldP spid="56" grpId="0"/>
      <p:bldP spid="58"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0">
            <a:extLst>
              <a:ext uri="{FF2B5EF4-FFF2-40B4-BE49-F238E27FC236}">
                <a16:creationId xmlns:a16="http://schemas.microsoft.com/office/drawing/2014/main" id="{ED405229-2677-45B9-835F-F73F777F3F2A}"/>
              </a:ext>
            </a:extLst>
          </p:cNvPr>
          <p:cNvSpPr txBox="1"/>
          <p:nvPr/>
        </p:nvSpPr>
        <p:spPr>
          <a:xfrm>
            <a:off x="479376" y="908720"/>
            <a:ext cx="2448272" cy="523220"/>
          </a:xfrm>
          <a:prstGeom prst="rect">
            <a:avLst/>
          </a:prstGeom>
          <a:noFill/>
        </p:spPr>
        <p:txBody>
          <a:bodyPr wrap="square" rtlCol="0">
            <a:spAutoFit/>
          </a:bodyPr>
          <a:lstStyle/>
          <a:p>
            <a:pPr algn="ctr">
              <a:spcBef>
                <a:spcPct val="20000"/>
              </a:spcBef>
            </a:pPr>
            <a:r>
              <a:rPr lang="en-US" altLang="zh-CN" sz="2800" b="1">
                <a:ln>
                  <a:solidFill>
                    <a:schemeClr val="accent6">
                      <a:lumMod val="50000"/>
                    </a:schemeClr>
                  </a:solidFill>
                </a:ln>
                <a:solidFill>
                  <a:schemeClr val="accent6">
                    <a:lumMod val="75000"/>
                  </a:schemeClr>
                </a:solidFill>
                <a:latin typeface="Times New Roman" panose="02020603050405020304" pitchFamily="18" charset="0"/>
                <a:cs typeface="Times New Roman" panose="02020603050405020304" pitchFamily="18" charset="0"/>
                <a:sym typeface="+mn-lt"/>
              </a:rPr>
              <a:t>I. Nhận xét</a:t>
            </a:r>
            <a:endParaRPr lang="zh-CN" altLang="en-US" sz="2800" b="1" dirty="0">
              <a:ln>
                <a:solidFill>
                  <a:schemeClr val="accent6">
                    <a:lumMod val="50000"/>
                  </a:schemeClr>
                </a:solidFill>
              </a:ln>
              <a:solidFill>
                <a:schemeClr val="accent6">
                  <a:lumMod val="75000"/>
                </a:schemeClr>
              </a:solidFill>
              <a:latin typeface="Times New Roman" panose="02020603050405020304" pitchFamily="18" charset="0"/>
              <a:cs typeface="Times New Roman" panose="02020603050405020304" pitchFamily="18" charset="0"/>
              <a:sym typeface="+mn-lt"/>
            </a:endParaRPr>
          </a:p>
        </p:txBody>
      </p:sp>
      <p:sp>
        <p:nvSpPr>
          <p:cNvPr id="33" name="Text Box 4">
            <a:extLst>
              <a:ext uri="{FF2B5EF4-FFF2-40B4-BE49-F238E27FC236}">
                <a16:creationId xmlns:a16="http://schemas.microsoft.com/office/drawing/2014/main" id="{A33BB9A9-85A3-4E9D-8A13-8EC0D4D6D956}"/>
              </a:ext>
            </a:extLst>
          </p:cNvPr>
          <p:cNvSpPr txBox="1">
            <a:spLocks noChangeArrowheads="1"/>
          </p:cNvSpPr>
          <p:nvPr/>
        </p:nvSpPr>
        <p:spPr bwMode="auto">
          <a:xfrm>
            <a:off x="767408" y="1340768"/>
            <a:ext cx="106571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0"/>
              </a:spcBef>
              <a:buNone/>
            </a:pPr>
            <a:r>
              <a:rPr lang="en-US" altLang="en-US" sz="2800" b="1">
                <a:latin typeface="Times New Roman" panose="02020603050405020304" pitchFamily="18" charset="0"/>
              </a:rPr>
              <a:t>2. Tìm thêm những cặp quan hệ từ có thể nối các vế câu có quan hệ điều kiện – kết quả, giả thiết – kết quả.</a:t>
            </a:r>
          </a:p>
        </p:txBody>
      </p:sp>
      <p:sp>
        <p:nvSpPr>
          <p:cNvPr id="34" name="Speech Bubble: Rectangle with Corners Rounded 33">
            <a:extLst>
              <a:ext uri="{FF2B5EF4-FFF2-40B4-BE49-F238E27FC236}">
                <a16:creationId xmlns:a16="http://schemas.microsoft.com/office/drawing/2014/main" id="{EDCA7E1A-061D-434C-81D4-6CFA4F8ACABC}"/>
              </a:ext>
            </a:extLst>
          </p:cNvPr>
          <p:cNvSpPr/>
          <p:nvPr/>
        </p:nvSpPr>
        <p:spPr>
          <a:xfrm>
            <a:off x="2207568" y="4710915"/>
            <a:ext cx="1950721" cy="806317"/>
          </a:xfrm>
          <a:prstGeom prst="wedgeRoundRectCallout">
            <a:avLst>
              <a:gd name="adj1" fmla="val 64857"/>
              <a:gd name="adj2" fmla="val -1849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Nếu… thì …</a:t>
            </a:r>
          </a:p>
        </p:txBody>
      </p:sp>
      <p:sp>
        <p:nvSpPr>
          <p:cNvPr id="35" name="Speech Bubble: Rectangle with Corners Rounded 34">
            <a:extLst>
              <a:ext uri="{FF2B5EF4-FFF2-40B4-BE49-F238E27FC236}">
                <a16:creationId xmlns:a16="http://schemas.microsoft.com/office/drawing/2014/main" id="{73110648-22BE-4109-BB3F-986C44457F47}"/>
              </a:ext>
            </a:extLst>
          </p:cNvPr>
          <p:cNvSpPr/>
          <p:nvPr/>
        </p:nvSpPr>
        <p:spPr>
          <a:xfrm>
            <a:off x="1919537" y="3429000"/>
            <a:ext cx="2651444" cy="806317"/>
          </a:xfrm>
          <a:prstGeom prst="wedgeRoundRectCallout">
            <a:avLst>
              <a:gd name="adj1" fmla="val 60987"/>
              <a:gd name="adj2" fmla="val 4184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Nếu như… thì…</a:t>
            </a:r>
            <a:endParaRPr 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Speech Bubble: Rectangle with Corners Rounded 36">
            <a:extLst>
              <a:ext uri="{FF2B5EF4-FFF2-40B4-BE49-F238E27FC236}">
                <a16:creationId xmlns:a16="http://schemas.microsoft.com/office/drawing/2014/main" id="{91ED5C4C-B69E-4D51-9F98-E08010C8209E}"/>
              </a:ext>
            </a:extLst>
          </p:cNvPr>
          <p:cNvSpPr/>
          <p:nvPr/>
        </p:nvSpPr>
        <p:spPr>
          <a:xfrm>
            <a:off x="4890505" y="2316030"/>
            <a:ext cx="2049168" cy="806317"/>
          </a:xfrm>
          <a:prstGeom prst="wedgeRoundRectCallout">
            <a:avLst>
              <a:gd name="adj1" fmla="val 18378"/>
              <a:gd name="adj2" fmla="val 8866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Hễ … thì….</a:t>
            </a:r>
            <a:endParaRPr 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Speech Bubble: Rectangle with Corners Rounded 37">
            <a:extLst>
              <a:ext uri="{FF2B5EF4-FFF2-40B4-BE49-F238E27FC236}">
                <a16:creationId xmlns:a16="http://schemas.microsoft.com/office/drawing/2014/main" id="{73B1D34D-9D11-4AEF-AC9D-701BB5F489A1}"/>
              </a:ext>
            </a:extLst>
          </p:cNvPr>
          <p:cNvSpPr/>
          <p:nvPr/>
        </p:nvSpPr>
        <p:spPr>
          <a:xfrm>
            <a:off x="7621021" y="3428217"/>
            <a:ext cx="2651442" cy="806317"/>
          </a:xfrm>
          <a:prstGeom prst="wedgeRoundRectCallout">
            <a:avLst>
              <a:gd name="adj1" fmla="val -64257"/>
              <a:gd name="adj2" fmla="val 449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Hễ mà … thì …</a:t>
            </a:r>
            <a:endParaRPr 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Speech Bubble: Rectangle with Corners Rounded 38">
            <a:extLst>
              <a:ext uri="{FF2B5EF4-FFF2-40B4-BE49-F238E27FC236}">
                <a16:creationId xmlns:a16="http://schemas.microsoft.com/office/drawing/2014/main" id="{184CF7E5-FA42-4ECB-8372-6CA35BEA6FA1}"/>
              </a:ext>
            </a:extLst>
          </p:cNvPr>
          <p:cNvSpPr/>
          <p:nvPr/>
        </p:nvSpPr>
        <p:spPr>
          <a:xfrm>
            <a:off x="7896200" y="4596325"/>
            <a:ext cx="2498521" cy="806317"/>
          </a:xfrm>
          <a:prstGeom prst="wedgeRoundRectCallout">
            <a:avLst>
              <a:gd name="adj1" fmla="val -64556"/>
              <a:gd name="adj2" fmla="val -289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Giá … thì …</a:t>
            </a:r>
            <a:endParaRPr 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1" name="Picture 20">
            <a:extLst>
              <a:ext uri="{FF2B5EF4-FFF2-40B4-BE49-F238E27FC236}">
                <a16:creationId xmlns:a16="http://schemas.microsoft.com/office/drawing/2014/main" id="{1E8966AE-E4FE-417C-A73D-C7A4E1139689}"/>
              </a:ext>
            </a:extLst>
          </p:cNvPr>
          <p:cNvPicPr>
            <a:picLocks noChangeAspect="1"/>
          </p:cNvPicPr>
          <p:nvPr/>
        </p:nvPicPr>
        <p:blipFill rotWithShape="1">
          <a:blip r:embed="rId3">
            <a:extLst>
              <a:ext uri="{28A0092B-C50C-407E-A947-70E740481C1C}">
                <a14:useLocalDpi xmlns:a14="http://schemas.microsoft.com/office/drawing/2010/main" val="0"/>
              </a:ext>
            </a:extLst>
          </a:blip>
          <a:srcRect l="75987" t="54200"/>
          <a:stretch/>
        </p:blipFill>
        <p:spPr>
          <a:xfrm>
            <a:off x="4733762" y="3429783"/>
            <a:ext cx="2927648" cy="3140968"/>
          </a:xfrm>
          <a:prstGeom prst="rect">
            <a:avLst/>
          </a:prstGeom>
        </p:spPr>
      </p:pic>
      <p:pic>
        <p:nvPicPr>
          <p:cNvPr id="40" name="图片 7">
            <a:extLst>
              <a:ext uri="{FF2B5EF4-FFF2-40B4-BE49-F238E27FC236}">
                <a16:creationId xmlns:a16="http://schemas.microsoft.com/office/drawing/2014/main" id="{DE323679-EA96-45F7-B95C-6B7CCAFAF4FC}"/>
              </a:ext>
            </a:extLst>
          </p:cNvPr>
          <p:cNvPicPr>
            <a:picLocks noChangeAspect="1"/>
          </p:cNvPicPr>
          <p:nvPr/>
        </p:nvPicPr>
        <p:blipFill rotWithShape="1">
          <a:blip r:embed="rId4">
            <a:extLst>
              <a:ext uri="{28A0092B-C50C-407E-A947-70E740481C1C}">
                <a14:useLocalDpi xmlns:a14="http://schemas.microsoft.com/office/drawing/2010/main" val="0"/>
              </a:ext>
            </a:extLst>
          </a:blip>
          <a:srcRect l="1" r="-2358" b="64370"/>
          <a:stretch/>
        </p:blipFill>
        <p:spPr>
          <a:xfrm>
            <a:off x="0" y="-17809"/>
            <a:ext cx="12504712" cy="1358577"/>
          </a:xfrm>
          <a:prstGeom prst="rect">
            <a:avLst/>
          </a:prstGeom>
        </p:spPr>
      </p:pic>
    </p:spTree>
    <p:extLst>
      <p:ext uri="{BB962C8B-B14F-4D97-AF65-F5344CB8AC3E}">
        <p14:creationId xmlns:p14="http://schemas.microsoft.com/office/powerpoint/2010/main" val="221739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right)">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animBg="1"/>
      <p:bldP spid="37" grpId="0" animBg="1"/>
      <p:bldP spid="38" grpId="0" animBg="1"/>
      <p:bldP spid="3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0i1wobx">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1174</Words>
  <Application>Microsoft Office PowerPoint</Application>
  <PresentationFormat>Widescreen</PresentationFormat>
  <Paragraphs>133</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等线</vt:lpstr>
      <vt:lpstr>UTM Edwardian</vt:lpstr>
      <vt:lpstr>UTM French Vanilla</vt:lpstr>
      <vt:lpstr>Times New Roman</vt:lpstr>
      <vt:lpstr>字魂36号-正文宋楷</vt:lpstr>
      <vt:lpstr>UTM Davida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hieu</cp:lastModifiedBy>
  <cp:revision>55</cp:revision>
  <dcterms:created xsi:type="dcterms:W3CDTF">2020-04-08T14:48:10Z</dcterms:created>
  <dcterms:modified xsi:type="dcterms:W3CDTF">2022-02-06T04:10:22Z</dcterms:modified>
</cp:coreProperties>
</file>