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9" r:id="rId3"/>
    <p:sldId id="265" r:id="rId4"/>
    <p:sldId id="282" r:id="rId5"/>
    <p:sldId id="264" r:id="rId6"/>
    <p:sldId id="284" r:id="rId7"/>
    <p:sldId id="283" r:id="rId8"/>
    <p:sldId id="266" r:id="rId9"/>
    <p:sldId id="285" r:id="rId10"/>
    <p:sldId id="286" r:id="rId11"/>
    <p:sldId id="267" r:id="rId12"/>
    <p:sldId id="258" r:id="rId13"/>
    <p:sldId id="287" r:id="rId14"/>
    <p:sldId id="288" r:id="rId15"/>
    <p:sldId id="289" r:id="rId16"/>
    <p:sldId id="290" r:id="rId17"/>
    <p:sldId id="291" r:id="rId18"/>
    <p:sldId id="292"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343"/>
    <a:srgbClr val="FB8F17"/>
    <a:srgbClr val="FFE699"/>
    <a:srgbClr val="FAEEA8"/>
    <a:srgbClr val="FBF1B3"/>
    <a:srgbClr val="6B390F"/>
    <a:srgbClr val="E24F40"/>
    <a:srgbClr val="FDAF00"/>
    <a:srgbClr val="F7E269"/>
    <a:srgbClr val="F9E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0" d="100"/>
          <a:sy n="60" d="100"/>
        </p:scale>
        <p:origin x="81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0DCA7-2838-494B-BC92-4B361EBA58BB}" type="datetimeFigureOut">
              <a:rPr lang="zh-CN" altLang="en-US" smtClean="0"/>
              <a:t>2022/1/24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FA0EE-BC71-461D-B47E-ED4028CD95A7}" type="slidenum">
              <a:rPr lang="zh-CN" altLang="en-US" smtClean="0"/>
              <a:t>‹#›</a:t>
            </a:fld>
            <a:endParaRPr lang="zh-CN" altLang="en-US"/>
          </a:p>
        </p:txBody>
      </p:sp>
    </p:spTree>
    <p:extLst>
      <p:ext uri="{BB962C8B-B14F-4D97-AF65-F5344CB8AC3E}">
        <p14:creationId xmlns:p14="http://schemas.microsoft.com/office/powerpoint/2010/main" val="338329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1</a:t>
            </a:fld>
            <a:endParaRPr lang="zh-CN" altLang="en-US"/>
          </a:p>
        </p:txBody>
      </p:sp>
    </p:spTree>
    <p:extLst>
      <p:ext uri="{BB962C8B-B14F-4D97-AF65-F5344CB8AC3E}">
        <p14:creationId xmlns:p14="http://schemas.microsoft.com/office/powerpoint/2010/main" val="275601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FA0EE-BC71-461D-B47E-ED4028CD95A7}" type="slidenum">
              <a:rPr lang="zh-CN" altLang="en-US" smtClean="0"/>
              <a:t>16</a:t>
            </a:fld>
            <a:endParaRPr lang="zh-CN" altLang="en-US"/>
          </a:p>
        </p:txBody>
      </p:sp>
    </p:spTree>
    <p:extLst>
      <p:ext uri="{BB962C8B-B14F-4D97-AF65-F5344CB8AC3E}">
        <p14:creationId xmlns:p14="http://schemas.microsoft.com/office/powerpoint/2010/main" val="42892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2</a:t>
            </a:fld>
            <a:endParaRPr lang="zh-CN" altLang="en-US"/>
          </a:p>
        </p:txBody>
      </p:sp>
    </p:spTree>
    <p:extLst>
      <p:ext uri="{BB962C8B-B14F-4D97-AF65-F5344CB8AC3E}">
        <p14:creationId xmlns:p14="http://schemas.microsoft.com/office/powerpoint/2010/main" val="306598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3</a:t>
            </a:fld>
            <a:endParaRPr lang="zh-CN" altLang="en-US"/>
          </a:p>
        </p:txBody>
      </p:sp>
    </p:spTree>
    <p:extLst>
      <p:ext uri="{BB962C8B-B14F-4D97-AF65-F5344CB8AC3E}">
        <p14:creationId xmlns:p14="http://schemas.microsoft.com/office/powerpoint/2010/main" val="272746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4</a:t>
            </a:fld>
            <a:endParaRPr lang="zh-CN" altLang="en-US"/>
          </a:p>
        </p:txBody>
      </p:sp>
    </p:spTree>
    <p:extLst>
      <p:ext uri="{BB962C8B-B14F-4D97-AF65-F5344CB8AC3E}">
        <p14:creationId xmlns:p14="http://schemas.microsoft.com/office/powerpoint/2010/main" val="4248417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5</a:t>
            </a:fld>
            <a:endParaRPr lang="zh-CN" altLang="en-US"/>
          </a:p>
        </p:txBody>
      </p:sp>
    </p:spTree>
    <p:extLst>
      <p:ext uri="{BB962C8B-B14F-4D97-AF65-F5344CB8AC3E}">
        <p14:creationId xmlns:p14="http://schemas.microsoft.com/office/powerpoint/2010/main" val="21586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8</a:t>
            </a:fld>
            <a:endParaRPr lang="zh-CN" altLang="en-US"/>
          </a:p>
        </p:txBody>
      </p:sp>
    </p:spTree>
    <p:extLst>
      <p:ext uri="{BB962C8B-B14F-4D97-AF65-F5344CB8AC3E}">
        <p14:creationId xmlns:p14="http://schemas.microsoft.com/office/powerpoint/2010/main" val="16096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9</a:t>
            </a:fld>
            <a:endParaRPr lang="zh-CN" altLang="en-US"/>
          </a:p>
        </p:txBody>
      </p:sp>
    </p:spTree>
    <p:extLst>
      <p:ext uri="{BB962C8B-B14F-4D97-AF65-F5344CB8AC3E}">
        <p14:creationId xmlns:p14="http://schemas.microsoft.com/office/powerpoint/2010/main" val="184028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11</a:t>
            </a:fld>
            <a:endParaRPr lang="zh-CN" altLang="en-US"/>
          </a:p>
        </p:txBody>
      </p:sp>
    </p:spTree>
    <p:extLst>
      <p:ext uri="{BB962C8B-B14F-4D97-AF65-F5344CB8AC3E}">
        <p14:creationId xmlns:p14="http://schemas.microsoft.com/office/powerpoint/2010/main" val="301855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6FA0EE-BC71-461D-B47E-ED4028CD95A7}" type="slidenum">
              <a:rPr lang="zh-CN" altLang="en-US" smtClean="0"/>
              <a:t>12</a:t>
            </a:fld>
            <a:endParaRPr lang="zh-CN" altLang="en-US"/>
          </a:p>
        </p:txBody>
      </p:sp>
    </p:spTree>
    <p:extLst>
      <p:ext uri="{BB962C8B-B14F-4D97-AF65-F5344CB8AC3E}">
        <p14:creationId xmlns:p14="http://schemas.microsoft.com/office/powerpoint/2010/main" val="3507709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434088-9AC8-4D2A-8E38-4B0257801A8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BA1995-333E-46EF-ACAC-D606D7589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406D82-6F94-4097-B377-7F91A066D718}"/>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774BE2C5-C0F8-4448-9C22-9CA7C80D0C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60491-2886-4035-AC71-39C3D9BDF2FF}"/>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1553150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B3A1EA-49E5-4C20-A2C4-0FA99367E76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FEFBD4-D773-4CAC-8E41-2B15FBD9F75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FF97BA-ECA9-4346-BB02-382B5904F04E}"/>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A36B00F6-4A95-49AC-AEF8-34BE386CDA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91D7C2-82E7-4C35-959B-28FF49454169}"/>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3689994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5B62B60-4051-47B0-9D78-63CB81F5781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8FE6056-6435-45F9-B7C5-D75F6A77CF7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1BF9FE-2752-420E-91E3-3951DDB0C25E}"/>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DC61EE60-8B36-472A-A7DA-954508E277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B73173-CD17-4ED4-B1E4-10169F0022FC}"/>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232948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00A6A36C-BB3F-4BDB-8832-D549FFD1A4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363979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E82910-ECA0-4579-9449-85289D25C3D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6BA5678-ED79-42F2-876E-5E4972EAA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560A7-3CF3-416B-9551-3A6C5BDE46FE}"/>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3B3400BE-F2E1-4D88-96C0-58F51BDCBF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BA8A4F-0D80-482E-8F44-9C874A80B1A5}"/>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3129263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A4D81-D6C3-4061-AF0F-D61C5C96FB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90E5A2-4EE3-45CE-9CE4-CF118AEB19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0D567D0-3E86-49BD-B6F7-92A7A17ED96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893333-E2DE-4E2A-B96B-9C06E034A25E}"/>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B7C63DD3-2369-4E80-91FE-66029B3D8E1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8C149BF-889D-49ED-B906-0DB1C4EDDEA4}"/>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59136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699FE1-6557-4827-9DB7-D478A61714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A8162DF-B56B-4AFE-8B97-315420E07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BFB85EC-8EEB-4D27-83FE-773EF3AB6B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4120DDC-EC71-4F3C-9434-E6694AC15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EBDC7E1-AB20-4ECD-A1B9-C59C3A02F5F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27F0E84-42A2-4860-949C-92D3EC0E4857}"/>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8" name="页脚占位符 7">
            <a:extLst>
              <a:ext uri="{FF2B5EF4-FFF2-40B4-BE49-F238E27FC236}">
                <a16:creationId xmlns:a16="http://schemas.microsoft.com/office/drawing/2014/main" id="{A3EE5FA5-9E1E-4402-B2A8-5F977FAD0AD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50E7FEF-388B-4D6A-BB7E-45C4783B4FA3}"/>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3224032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C01AA-0CE3-4DE3-8866-BF501FBB8B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6B0BF4E-A3AD-438B-BF4F-B1BAF7CC3065}"/>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4" name="页脚占位符 3">
            <a:extLst>
              <a:ext uri="{FF2B5EF4-FFF2-40B4-BE49-F238E27FC236}">
                <a16:creationId xmlns:a16="http://schemas.microsoft.com/office/drawing/2014/main" id="{E88FD02E-5286-46ED-8F96-40BEC6075B8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9D77892-690B-4E13-A427-F6AD60CAEE21}"/>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539909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E6EF5E1-EE09-4F48-99E3-9ABF78D9EC37}"/>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6BC1A926-01D2-4796-9389-FAC45C8B48E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FC65DC5-EC00-40F1-ACFC-F864288CBF1D}"/>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1729439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3FE8F-5114-4627-AED7-D026DDC4E1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D1A726B-9D3D-44D8-823C-FFE03019F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C3ED71-EC20-458D-B449-395B4F5A9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795F36-2AD0-4E99-BD16-95E7AB1DBFC6}"/>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3C98263C-724E-4F64-9D27-55603EE8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E4FD21E-3792-4852-84EB-0B0C7C5A5B3E}"/>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23241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6A760-A076-453D-B364-CD4647412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C0EA3F-2095-4DC6-87AD-EC74F3D3C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D9330D2-7249-4860-85CE-76946C030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33C68EE-6437-47FE-A853-E516ADB30102}"/>
              </a:ext>
            </a:extLst>
          </p:cNvPr>
          <p:cNvSpPr>
            <a:spLocks noGrp="1"/>
          </p:cNvSpPr>
          <p:nvPr>
            <p:ph type="dt" sz="half" idx="10"/>
          </p:nvPr>
        </p:nvSpPr>
        <p:spPr/>
        <p:txBody>
          <a:bodyPr/>
          <a:lstStyle/>
          <a:p>
            <a:fld id="{8C915517-689B-45C6-80C5-2FACA4441A85}"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A1344E4D-1F92-438C-A2F0-F028D85435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3DBDEA-CBFB-44CA-8E64-EF9281B368B2}"/>
              </a:ext>
            </a:extLst>
          </p:cNvPr>
          <p:cNvSpPr>
            <a:spLocks noGrp="1"/>
          </p:cNvSpPr>
          <p:nvPr>
            <p:ph type="sldNum" sz="quarter" idx="12"/>
          </p:nvPr>
        </p:nvSpPr>
        <p:spPr/>
        <p:txBody>
          <a:body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1302515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9F150F9-5CD5-469E-B244-719E7447C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59F623-2A9F-4E8B-81C6-B86DE31AC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BAFF16-B6C5-4857-8258-C45C27EE8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15517-689B-45C6-80C5-2FACA4441A85}"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BAE98F44-2B29-45A6-B29D-8337F9083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415102C-C58C-40DE-8AD9-866C74805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90885-0685-4514-8982-641C05C1232D}" type="slidenum">
              <a:rPr lang="zh-CN" altLang="en-US" smtClean="0"/>
              <a:t>‹#›</a:t>
            </a:fld>
            <a:endParaRPr lang="zh-CN" altLang="en-US"/>
          </a:p>
        </p:txBody>
      </p:sp>
    </p:spTree>
    <p:extLst>
      <p:ext uri="{BB962C8B-B14F-4D97-AF65-F5344CB8AC3E}">
        <p14:creationId xmlns:p14="http://schemas.microsoft.com/office/powerpoint/2010/main" val="402844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AD15D0-67AD-4FDA-B999-EDC6F0C74997}"/>
              </a:ext>
            </a:extLst>
          </p:cNvPr>
          <p:cNvSpPr txBox="1"/>
          <p:nvPr/>
        </p:nvSpPr>
        <p:spPr>
          <a:xfrm>
            <a:off x="8014492" y="6234713"/>
            <a:ext cx="3944471" cy="707886"/>
          </a:xfrm>
          <a:prstGeom prst="rect">
            <a:avLst/>
          </a:prstGeom>
          <a:noFill/>
        </p:spPr>
        <p:txBody>
          <a:bodyPr wrap="square" rtlCol="0">
            <a:spAutoFit/>
          </a:bodyPr>
          <a:lstStyle/>
          <a:p>
            <a:r>
              <a:rPr lang="en-US" sz="4000" b="1">
                <a:solidFill>
                  <a:srgbClr val="C00000"/>
                </a:solidFill>
                <a:latin typeface="UTM French Vanilla" panose="02040603050506020204" pitchFamily="18" charset="0"/>
              </a:rPr>
              <a:t>Thực hiện: EduFive</a:t>
            </a:r>
          </a:p>
        </p:txBody>
      </p:sp>
      <p:sp>
        <p:nvSpPr>
          <p:cNvPr id="2" name="TextBox 1">
            <a:extLst>
              <a:ext uri="{FF2B5EF4-FFF2-40B4-BE49-F238E27FC236}">
                <a16:creationId xmlns:a16="http://schemas.microsoft.com/office/drawing/2014/main" id="{3F9A98EF-1CF5-41CB-9E73-1BC4C42D760B}"/>
              </a:ext>
            </a:extLst>
          </p:cNvPr>
          <p:cNvSpPr txBox="1"/>
          <p:nvPr/>
        </p:nvSpPr>
        <p:spPr>
          <a:xfrm>
            <a:off x="3307528" y="270694"/>
            <a:ext cx="6060558" cy="1569660"/>
          </a:xfrm>
          <a:prstGeom prst="rect">
            <a:avLst/>
          </a:prstGeom>
          <a:noFill/>
        </p:spPr>
        <p:txBody>
          <a:bodyPr wrap="square" rtlCol="0">
            <a:spAutoFit/>
          </a:bodyPr>
          <a:lstStyle/>
          <a:p>
            <a:r>
              <a:rPr lang="en-US" sz="9600">
                <a:solidFill>
                  <a:srgbClr val="6B390F"/>
                </a:solidFill>
                <a:latin typeface="UTM Cooper Black" panose="02040603050506020204" pitchFamily="18" charset="0"/>
              </a:rPr>
              <a:t>Chính tả</a:t>
            </a:r>
          </a:p>
        </p:txBody>
      </p:sp>
      <p:pic>
        <p:nvPicPr>
          <p:cNvPr id="16" name="Picture 2" descr="Tha chet khong de nhuc menh vua, Tham hoa Giang Van Minh khi phach sao?">
            <a:extLst>
              <a:ext uri="{FF2B5EF4-FFF2-40B4-BE49-F238E27FC236}">
                <a16:creationId xmlns:a16="http://schemas.microsoft.com/office/drawing/2014/main" id="{AF34C2EE-0D88-4963-B359-7E027383DF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8676" r="73168">
                        <a14:foregroundMark x1="43853" y1="15576" x2="47636" y2="39955"/>
                        <a14:foregroundMark x1="38298" y1="46953" x2="27896" y2="53273"/>
                        <a14:foregroundMark x1="30024" y1="53725" x2="23286" y2="85102"/>
                        <a14:foregroundMark x1="26714" y1="51467" x2="35343" y2="44470"/>
                        <a14:foregroundMark x1="28132" y1="54628" x2="22577" y2="75395"/>
                        <a14:foregroundMark x1="22813" y1="75395" x2="22577" y2="88713"/>
                        <a14:foregroundMark x1="58983" y1="48758" x2="58983" y2="48758"/>
                        <a14:backgroundMark x1="32506" y1="6772" x2="20213" y2="20993"/>
                      </a14:backgroundRemoval>
                    </a14:imgEffect>
                    <a14:imgEffect>
                      <a14:sharpenSoften amount="50000"/>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27460"/>
          <a:stretch/>
        </p:blipFill>
        <p:spPr bwMode="auto">
          <a:xfrm>
            <a:off x="-1701209" y="1951306"/>
            <a:ext cx="5933770" cy="49063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9">
            <a:extLst>
              <a:ext uri="{FF2B5EF4-FFF2-40B4-BE49-F238E27FC236}">
                <a16:creationId xmlns:a16="http://schemas.microsoft.com/office/drawing/2014/main" id="{DA4A67AC-5CE2-41E8-BE1B-DA5898263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70555" y="2251951"/>
            <a:ext cx="7115743" cy="4114800"/>
          </a:xfrm>
          <a:prstGeom prst="rect">
            <a:avLst/>
          </a:prstGeom>
        </p:spPr>
      </p:pic>
      <p:pic>
        <p:nvPicPr>
          <p:cNvPr id="4" name="Picture 3">
            <a:extLst>
              <a:ext uri="{FF2B5EF4-FFF2-40B4-BE49-F238E27FC236}">
                <a16:creationId xmlns:a16="http://schemas.microsoft.com/office/drawing/2014/main" id="{D41D6F31-E48C-4152-984A-BCBFBE2AE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3359">
            <a:off x="6319388" y="2675360"/>
            <a:ext cx="5525399" cy="3267982"/>
          </a:xfrm>
          <a:prstGeom prst="ellipse">
            <a:avLst/>
          </a:prstGeom>
          <a:ln>
            <a:noFill/>
          </a:ln>
          <a:effectLst>
            <a:softEdge rad="112500"/>
          </a:effectLst>
        </p:spPr>
      </p:pic>
    </p:spTree>
    <p:extLst>
      <p:ext uri="{BB962C8B-B14F-4D97-AF65-F5344CB8AC3E}">
        <p14:creationId xmlns:p14="http://schemas.microsoft.com/office/powerpoint/2010/main" val="2886777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childTnLst>
                          </p:cTn>
                        </p:par>
                        <p:par>
                          <p:cTn id="33" fill="hold">
                            <p:stCondLst>
                              <p:cond delay="3500"/>
                            </p:stCondLst>
                            <p:childTnLst>
                              <p:par>
                                <p:cTn id="34" presetID="22" presetClass="entr" presetSubtype="1"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4000"/>
                            </p:stCondLst>
                            <p:childTnLst>
                              <p:par>
                                <p:cTn id="38" presetID="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0-#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6AEE209F-30F2-4A43-9753-C448C829AD05}"/>
              </a:ext>
            </a:extLst>
          </p:cNvPr>
          <p:cNvGrpSpPr/>
          <p:nvPr/>
        </p:nvGrpSpPr>
        <p:grpSpPr>
          <a:xfrm rot="10800000">
            <a:off x="280442" y="196768"/>
            <a:ext cx="11710929" cy="6319777"/>
            <a:chOff x="723631" y="1050403"/>
            <a:chExt cx="7930694" cy="4812656"/>
          </a:xfrm>
        </p:grpSpPr>
        <p:sp>
          <p:nvSpPr>
            <p:cNvPr id="3" name="矩形: 圆顶角 6">
              <a:extLst>
                <a:ext uri="{FF2B5EF4-FFF2-40B4-BE49-F238E27FC236}">
                  <a16:creationId xmlns:a16="http://schemas.microsoft.com/office/drawing/2014/main" id="{489660AD-1FF4-4CB6-A504-8118F1B69C5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7">
              <a:extLst>
                <a:ext uri="{FF2B5EF4-FFF2-40B4-BE49-F238E27FC236}">
                  <a16:creationId xmlns:a16="http://schemas.microsoft.com/office/drawing/2014/main" id="{805D0530-80E9-41BF-BA10-0AA026E653E6}"/>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sp>
        <p:nvSpPr>
          <p:cNvPr id="29" name="TextBox 28">
            <a:extLst>
              <a:ext uri="{FF2B5EF4-FFF2-40B4-BE49-F238E27FC236}">
                <a16:creationId xmlns:a16="http://schemas.microsoft.com/office/drawing/2014/main" id="{2B6DC45C-E95A-48BB-B87B-5C438F28D7E0}"/>
              </a:ext>
            </a:extLst>
          </p:cNvPr>
          <p:cNvSpPr txBox="1">
            <a:spLocks noChangeArrowheads="1"/>
          </p:cNvSpPr>
          <p:nvPr/>
        </p:nvSpPr>
        <p:spPr bwMode="auto">
          <a:xfrm>
            <a:off x="887730" y="1212041"/>
            <a:ext cx="1065657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just"/>
            <a:r>
              <a:rPr lang="en-US" altLang="en-US" sz="2800">
                <a:latin typeface="Times New Roman" panose="02020603050405020304" pitchFamily="18" charset="0"/>
                <a:cs typeface="Times New Roman" panose="02020603050405020304" pitchFamily="18" charset="0"/>
              </a:rPr>
              <a:t>     Thấy sứ thần </a:t>
            </a:r>
            <a:r>
              <a:rPr lang="en-US" altLang="en-US" sz="2800">
                <a:solidFill>
                  <a:srgbClr val="C00000"/>
                </a:solidFill>
                <a:latin typeface="Times New Roman" panose="02020603050405020304" pitchFamily="18" charset="0"/>
                <a:cs typeface="Times New Roman" panose="02020603050405020304" pitchFamily="18" charset="0"/>
              </a:rPr>
              <a:t>Việt Nam </a:t>
            </a:r>
            <a:r>
              <a:rPr lang="en-US" altLang="en-US" sz="2800">
                <a:latin typeface="Times New Roman" panose="02020603050405020304" pitchFamily="18" charset="0"/>
                <a:cs typeface="Times New Roman" panose="02020603050405020304" pitchFamily="18" charset="0"/>
              </a:rPr>
              <a:t>dám lấy việc quân đội cả ba triều đại </a:t>
            </a:r>
            <a:r>
              <a:rPr lang="en-US" altLang="en-US" sz="2800">
                <a:solidFill>
                  <a:srgbClr val="C00000"/>
                </a:solidFill>
                <a:latin typeface="Times New Roman" panose="02020603050405020304" pitchFamily="18" charset="0"/>
                <a:cs typeface="Times New Roman" panose="02020603050405020304" pitchFamily="18" charset="0"/>
              </a:rPr>
              <a:t>Nam Hán</a:t>
            </a:r>
            <a:r>
              <a:rPr lang="en-US" altLang="en-US" sz="2800">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Tống</a:t>
            </a:r>
            <a:r>
              <a:rPr lang="en-US" altLang="en-US" sz="2800">
                <a:latin typeface="Times New Roman" panose="02020603050405020304" pitchFamily="18" charset="0"/>
                <a:cs typeface="Times New Roman" panose="02020603050405020304" pitchFamily="18" charset="0"/>
              </a:rPr>
              <a:t> và </a:t>
            </a:r>
            <a:r>
              <a:rPr lang="en-US" altLang="en-US" sz="2800">
                <a:solidFill>
                  <a:srgbClr val="C00000"/>
                </a:solidFill>
                <a:latin typeface="Times New Roman" panose="02020603050405020304" pitchFamily="18" charset="0"/>
                <a:cs typeface="Times New Roman" panose="02020603050405020304" pitchFamily="18" charset="0"/>
              </a:rPr>
              <a:t>Nguyên</a:t>
            </a:r>
            <a:r>
              <a:rPr lang="en-US" altLang="en-US" sz="2800">
                <a:latin typeface="Times New Roman" panose="02020603050405020304" pitchFamily="18" charset="0"/>
                <a:cs typeface="Times New Roman" panose="02020603050405020304" pitchFamily="18" charset="0"/>
              </a:rPr>
              <a:t> đều thảm bại trên sông </a:t>
            </a:r>
            <a:r>
              <a:rPr lang="en-US" altLang="en-US" sz="2800">
                <a:solidFill>
                  <a:srgbClr val="C00000"/>
                </a:solidFill>
                <a:latin typeface="Times New Roman" panose="02020603050405020304" pitchFamily="18" charset="0"/>
                <a:cs typeface="Times New Roman" panose="02020603050405020304" pitchFamily="18" charset="0"/>
              </a:rPr>
              <a:t>Bạch Đằng </a:t>
            </a:r>
            <a:r>
              <a:rPr lang="en-US" altLang="en-US" sz="2800">
                <a:latin typeface="Times New Roman" panose="02020603050405020304" pitchFamily="18" charset="0"/>
                <a:cs typeface="Times New Roman" panose="02020603050405020304" pitchFamily="18" charset="0"/>
              </a:rPr>
              <a:t>để đối lại, vua </a:t>
            </a:r>
            <a:r>
              <a:rPr lang="en-US" altLang="en-US" sz="2800">
                <a:solidFill>
                  <a:srgbClr val="C00000"/>
                </a:solidFill>
                <a:latin typeface="Times New Roman" panose="02020603050405020304" pitchFamily="18" charset="0"/>
                <a:cs typeface="Times New Roman" panose="02020603050405020304" pitchFamily="18" charset="0"/>
              </a:rPr>
              <a:t>Minh</a:t>
            </a:r>
            <a:r>
              <a:rPr lang="en-US" altLang="en-US" sz="2800">
                <a:latin typeface="Times New Roman" panose="02020603050405020304" pitchFamily="18" charset="0"/>
                <a:cs typeface="Times New Roman" panose="02020603050405020304" pitchFamily="18" charset="0"/>
              </a:rPr>
              <a:t> giận quá, sai người ám hại ông.</a:t>
            </a:r>
          </a:p>
          <a:p>
            <a:pPr algn="just"/>
            <a:r>
              <a:rPr lang="en-US" altLang="en-US" sz="2800">
                <a:latin typeface="Times New Roman" panose="02020603050405020304" pitchFamily="18" charset="0"/>
                <a:cs typeface="Times New Roman" panose="02020603050405020304" pitchFamily="18" charset="0"/>
              </a:rPr>
              <a:t>     Thi hài </a:t>
            </a:r>
            <a:r>
              <a:rPr lang="en-US" altLang="en-US" sz="2800">
                <a:solidFill>
                  <a:srgbClr val="C00000"/>
                </a:solidFill>
                <a:latin typeface="Times New Roman" panose="02020603050405020304" pitchFamily="18" charset="0"/>
                <a:cs typeface="Times New Roman" panose="02020603050405020304" pitchFamily="18" charset="0"/>
              </a:rPr>
              <a:t>Giang Văn Minh </a:t>
            </a:r>
            <a:r>
              <a:rPr lang="en-US" altLang="en-US" sz="2800">
                <a:latin typeface="Times New Roman" panose="02020603050405020304" pitchFamily="18" charset="0"/>
                <a:cs typeface="Times New Roman" panose="02020603050405020304" pitchFamily="18" charset="0"/>
              </a:rPr>
              <a:t>được đưa về nước. Vua </a:t>
            </a:r>
            <a:r>
              <a:rPr lang="en-US" altLang="en-US" sz="2800">
                <a:solidFill>
                  <a:srgbClr val="C00000"/>
                </a:solidFill>
                <a:latin typeface="Times New Roman" panose="02020603050405020304" pitchFamily="18" charset="0"/>
                <a:cs typeface="Times New Roman" panose="02020603050405020304" pitchFamily="18" charset="0"/>
              </a:rPr>
              <a:t>Lê Thần Tông </a:t>
            </a:r>
            <a:r>
              <a:rPr lang="en-US" altLang="en-US" sz="2800">
                <a:latin typeface="Times New Roman" panose="02020603050405020304" pitchFamily="18" charset="0"/>
                <a:cs typeface="Times New Roman" panose="02020603050405020304" pitchFamily="18" charset="0"/>
              </a:rPr>
              <a:t>đến tận linh cữu ông, khóc rằng :</a:t>
            </a:r>
          </a:p>
          <a:p>
            <a:pPr algn="just"/>
            <a:r>
              <a:rPr lang="en-US" altLang="en-US" sz="2800">
                <a:latin typeface="Times New Roman" panose="02020603050405020304" pitchFamily="18" charset="0"/>
                <a:cs typeface="Times New Roman" panose="02020603050405020304" pitchFamily="18" charset="0"/>
              </a:rPr>
              <a:t>     - Sứ thần không làm nhục mệnh vua, xứng đáng là anh hùng thiên cổ.</a:t>
            </a:r>
          </a:p>
          <a:p>
            <a:pPr algn="just"/>
            <a:r>
              <a:rPr lang="en-US" altLang="en-US" sz="2800">
                <a:latin typeface="Times New Roman" panose="02020603050405020304" pitchFamily="18" charset="0"/>
                <a:cs typeface="Times New Roman" panose="02020603050405020304" pitchFamily="18" charset="0"/>
              </a:rPr>
              <a:t>   Điếu văn của vua </a:t>
            </a:r>
            <a:r>
              <a:rPr lang="en-US" altLang="en-US" sz="2800">
                <a:solidFill>
                  <a:srgbClr val="C00000"/>
                </a:solidFill>
                <a:latin typeface="Times New Roman" panose="02020603050405020304" pitchFamily="18" charset="0"/>
                <a:cs typeface="Times New Roman" panose="02020603050405020304" pitchFamily="18" charset="0"/>
              </a:rPr>
              <a:t>Lê </a:t>
            </a:r>
            <a:r>
              <a:rPr lang="en-US" altLang="en-US" sz="2800">
                <a:latin typeface="Times New Roman" panose="02020603050405020304" pitchFamily="18" charset="0"/>
                <a:cs typeface="Times New Roman" panose="02020603050405020304" pitchFamily="18" charset="0"/>
              </a:rPr>
              <a:t>còn có câu: “Ai cũng sống, sống như ông, thật đáng sống. Ai cũng chết, chết như ông, chết như sống.”</a:t>
            </a:r>
          </a:p>
        </p:txBody>
      </p:sp>
      <p:sp>
        <p:nvSpPr>
          <p:cNvPr id="31" name="TextBox 30">
            <a:extLst>
              <a:ext uri="{FF2B5EF4-FFF2-40B4-BE49-F238E27FC236}">
                <a16:creationId xmlns:a16="http://schemas.microsoft.com/office/drawing/2014/main" id="{49006411-F299-461E-AA34-B697A5C98697}"/>
              </a:ext>
            </a:extLst>
          </p:cNvPr>
          <p:cNvSpPr txBox="1"/>
          <p:nvPr/>
        </p:nvSpPr>
        <p:spPr>
          <a:xfrm>
            <a:off x="3984505" y="386877"/>
            <a:ext cx="5512691" cy="707886"/>
          </a:xfrm>
          <a:prstGeom prst="rect">
            <a:avLst/>
          </a:prstGeom>
          <a:noFill/>
        </p:spPr>
        <p:txBody>
          <a:bodyPr wrap="square" rtlCol="0">
            <a:spAutoFit/>
          </a:bodyPr>
          <a:lstStyle/>
          <a:p>
            <a:r>
              <a:rPr lang="en-US" sz="4000" b="1">
                <a:solidFill>
                  <a:srgbClr val="C00000"/>
                </a:solidFill>
                <a:latin typeface="Times New Roman" panose="02020603050405020304" pitchFamily="18" charset="0"/>
                <a:cs typeface="Times New Roman" panose="02020603050405020304" pitchFamily="18" charset="0"/>
              </a:rPr>
              <a:t>Trí dũng song toàn</a:t>
            </a:r>
          </a:p>
        </p:txBody>
      </p:sp>
      <p:grpSp>
        <p:nvGrpSpPr>
          <p:cNvPr id="32" name="组合 11">
            <a:extLst>
              <a:ext uri="{FF2B5EF4-FFF2-40B4-BE49-F238E27FC236}">
                <a16:creationId xmlns:a16="http://schemas.microsoft.com/office/drawing/2014/main" id="{CAE4B943-BB76-4EE8-A1A7-EE67B00259C7}"/>
              </a:ext>
            </a:extLst>
          </p:cNvPr>
          <p:cNvGrpSpPr/>
          <p:nvPr/>
        </p:nvGrpSpPr>
        <p:grpSpPr>
          <a:xfrm>
            <a:off x="-706394" y="4868749"/>
            <a:ext cx="13604788" cy="1984254"/>
            <a:chOff x="-827607" y="5028734"/>
            <a:chExt cx="12863333" cy="1846661"/>
          </a:xfrm>
        </p:grpSpPr>
        <p:pic>
          <p:nvPicPr>
            <p:cNvPr id="33" name="图片 10">
              <a:extLst>
                <a:ext uri="{FF2B5EF4-FFF2-40B4-BE49-F238E27FC236}">
                  <a16:creationId xmlns:a16="http://schemas.microsoft.com/office/drawing/2014/main" id="{6A7CFAB1-F62E-4102-9C7B-6442985C7B6E}"/>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34" name="图片 9">
              <a:extLst>
                <a:ext uri="{FF2B5EF4-FFF2-40B4-BE49-F238E27FC236}">
                  <a16:creationId xmlns:a16="http://schemas.microsoft.com/office/drawing/2014/main" id="{F657DB89-5F3E-42F0-9642-0CFBE7B3C8A6}"/>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35" name="Text Box 4">
            <a:extLst>
              <a:ext uri="{FF2B5EF4-FFF2-40B4-BE49-F238E27FC236}">
                <a16:creationId xmlns:a16="http://schemas.microsoft.com/office/drawing/2014/main" id="{A910FBC9-9C33-43A4-947B-D65D069DFC1E}"/>
              </a:ext>
            </a:extLst>
          </p:cNvPr>
          <p:cNvSpPr txBox="1">
            <a:spLocks noChangeArrowheads="1"/>
          </p:cNvSpPr>
          <p:nvPr/>
        </p:nvSpPr>
        <p:spPr bwMode="auto">
          <a:xfrm>
            <a:off x="4470672" y="4687210"/>
            <a:ext cx="8427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i="1">
                <a:ln w="0"/>
                <a:latin typeface="Times New Roman" panose="02020603050405020304" pitchFamily="18" charset="0"/>
                <a:ea typeface="HP001 4H" pitchFamily="34" charset="-127"/>
                <a:cs typeface="Times New Roman" panose="02020603050405020304" pitchFamily="18" charset="0"/>
              </a:rPr>
              <a:t>Theo Đinh Xuân Lâm - Trương Hữu Quýnh và Trung Lưu</a:t>
            </a:r>
          </a:p>
        </p:txBody>
      </p:sp>
    </p:spTree>
    <p:extLst>
      <p:ext uri="{BB962C8B-B14F-4D97-AF65-F5344CB8AC3E}">
        <p14:creationId xmlns:p14="http://schemas.microsoft.com/office/powerpoint/2010/main" val="1076477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1"/>
                                        </p:tgtEl>
                                        <p:attrNameLst>
                                          <p:attrName>ppt_y</p:attrName>
                                        </p:attrNameLst>
                                      </p:cBhvr>
                                      <p:tavLst>
                                        <p:tav tm="0">
                                          <p:val>
                                            <p:strVal val="#ppt_y"/>
                                          </p:val>
                                        </p:tav>
                                        <p:tav tm="100000">
                                          <p:val>
                                            <p:strVal val="#ppt_y"/>
                                          </p:val>
                                        </p:tav>
                                      </p:tavLst>
                                    </p:anim>
                                    <p:anim calcmode="lin" valueType="num">
                                      <p:cBhvr>
                                        <p:cTn id="14"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lide(fromBottom)">
                                      <p:cBhvr>
                                        <p:cTn id="21" dur="500"/>
                                        <p:tgtEl>
                                          <p:spTgt spid="2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BB71D9-8342-4993-A2C9-1546D77A0E64}"/>
              </a:ext>
            </a:extLst>
          </p:cNvPr>
          <p:cNvPicPr>
            <a:picLocks noChangeAspect="1"/>
          </p:cNvPicPr>
          <p:nvPr/>
        </p:nvPicPr>
        <p:blipFill rotWithShape="1">
          <a:blip r:embed="rId3">
            <a:extLst>
              <a:ext uri="{28A0092B-C50C-407E-A947-70E740481C1C}">
                <a14:useLocalDpi xmlns:a14="http://schemas.microsoft.com/office/drawing/2010/main" val="0"/>
              </a:ext>
            </a:extLst>
          </a:blip>
          <a:srcRect l="1330" t="6784" r="6393" b="34724"/>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232E836E-5BBE-4D4E-AA1D-4C756DEE1913}"/>
              </a:ext>
            </a:extLst>
          </p:cNvPr>
          <p:cNvGrpSpPr/>
          <p:nvPr/>
        </p:nvGrpSpPr>
        <p:grpSpPr>
          <a:xfrm rot="10800000">
            <a:off x="280442" y="196768"/>
            <a:ext cx="11710929" cy="6319777"/>
            <a:chOff x="723631" y="1050403"/>
            <a:chExt cx="7930694" cy="4812656"/>
          </a:xfrm>
        </p:grpSpPr>
        <p:sp>
          <p:nvSpPr>
            <p:cNvPr id="7" name="矩形: 圆顶角 6">
              <a:extLst>
                <a:ext uri="{FF2B5EF4-FFF2-40B4-BE49-F238E27FC236}">
                  <a16:creationId xmlns:a16="http://schemas.microsoft.com/office/drawing/2014/main" id="{3F36B0FB-A12E-4109-B34C-5A216F7633BB}"/>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顶角 7">
              <a:extLst>
                <a:ext uri="{FF2B5EF4-FFF2-40B4-BE49-F238E27FC236}">
                  <a16:creationId xmlns:a16="http://schemas.microsoft.com/office/drawing/2014/main" id="{73973308-6409-4AFB-8BE7-1505E9FAB3F8}"/>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sp>
        <p:nvSpPr>
          <p:cNvPr id="2" name="矩形: 圆角 1">
            <a:extLst>
              <a:ext uri="{FF2B5EF4-FFF2-40B4-BE49-F238E27FC236}">
                <a16:creationId xmlns:a16="http://schemas.microsoft.com/office/drawing/2014/main" id="{202382CC-91F3-4E8D-91A9-7A4CE4D35E78}"/>
              </a:ext>
            </a:extLst>
          </p:cNvPr>
          <p:cNvSpPr/>
          <p:nvPr/>
        </p:nvSpPr>
        <p:spPr>
          <a:xfrm>
            <a:off x="1325943" y="1523072"/>
            <a:ext cx="3055813" cy="685800"/>
          </a:xfrm>
          <a:prstGeom prst="roundRect">
            <a:avLst>
              <a:gd name="adj" fmla="val 28261"/>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spc="30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rPr>
              <a:t>s</a:t>
            </a:r>
            <a:r>
              <a:rPr lang="en-US" altLang="zh-CN" sz="4800" spc="30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rPr>
              <a:t>ứ thần</a:t>
            </a:r>
            <a:endParaRPr lang="zh-CN" altLang="en-US" sz="4800" spc="3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0" name="矩形: 圆角 19">
            <a:extLst>
              <a:ext uri="{FF2B5EF4-FFF2-40B4-BE49-F238E27FC236}">
                <a16:creationId xmlns:a16="http://schemas.microsoft.com/office/drawing/2014/main" id="{D8352718-DCDF-4723-9B6F-B0E524E7C7C0}"/>
              </a:ext>
            </a:extLst>
          </p:cNvPr>
          <p:cNvSpPr/>
          <p:nvPr/>
        </p:nvSpPr>
        <p:spPr>
          <a:xfrm>
            <a:off x="1325943" y="3698818"/>
            <a:ext cx="3055813" cy="685800"/>
          </a:xfrm>
          <a:prstGeom prst="roundRect">
            <a:avLst>
              <a:gd name="adj" fmla="val 28261"/>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spc="30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rPr>
              <a:t>linh c</a:t>
            </a:r>
            <a:r>
              <a:rPr lang="en-US" altLang="zh-CN" sz="4800" spc="30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rPr>
              <a:t>ữu</a:t>
            </a:r>
            <a:endParaRPr lang="zh-CN" altLang="en-US" sz="4800" spc="300" dirty="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38" name="矩形: 圆角 37">
            <a:extLst>
              <a:ext uri="{FF2B5EF4-FFF2-40B4-BE49-F238E27FC236}">
                <a16:creationId xmlns:a16="http://schemas.microsoft.com/office/drawing/2014/main" id="{86158892-245E-4370-BDBF-0BD3E9437623}"/>
              </a:ext>
            </a:extLst>
          </p:cNvPr>
          <p:cNvSpPr/>
          <p:nvPr/>
        </p:nvSpPr>
        <p:spPr>
          <a:xfrm>
            <a:off x="8038353" y="1523072"/>
            <a:ext cx="3140250" cy="685800"/>
          </a:xfrm>
          <a:prstGeom prst="roundRect">
            <a:avLst>
              <a:gd name="adj" fmla="val 28261"/>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spc="30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rPr>
              <a:t>th</a:t>
            </a:r>
            <a:r>
              <a:rPr lang="en-US" altLang="zh-CN" sz="4800" spc="30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rPr>
              <a:t>ảm</a:t>
            </a:r>
            <a:r>
              <a:rPr lang="en-US" altLang="zh-CN" sz="4800" spc="30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rPr>
              <a:t> bại</a:t>
            </a:r>
            <a:endParaRPr lang="zh-CN" altLang="en-US" sz="4800" spc="3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1" name="矩形: 圆角 40">
            <a:extLst>
              <a:ext uri="{FF2B5EF4-FFF2-40B4-BE49-F238E27FC236}">
                <a16:creationId xmlns:a16="http://schemas.microsoft.com/office/drawing/2014/main" id="{14394EF5-4FB5-40A8-8676-FB33169B3E0B}"/>
              </a:ext>
            </a:extLst>
          </p:cNvPr>
          <p:cNvSpPr/>
          <p:nvPr/>
        </p:nvSpPr>
        <p:spPr>
          <a:xfrm>
            <a:off x="8038353" y="3698818"/>
            <a:ext cx="3140250" cy="685800"/>
          </a:xfrm>
          <a:prstGeom prst="roundRect">
            <a:avLst>
              <a:gd name="adj" fmla="val 28261"/>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spc="30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rPr>
              <a:t>làm nh</a:t>
            </a:r>
            <a:r>
              <a:rPr lang="en-US" altLang="zh-CN" sz="4800" spc="30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rPr>
              <a:t>ục</a:t>
            </a:r>
            <a:endParaRPr lang="zh-CN" altLang="en-US" sz="4800" spc="300" dirty="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8" name="Oval 27">
            <a:extLst>
              <a:ext uri="{FF2B5EF4-FFF2-40B4-BE49-F238E27FC236}">
                <a16:creationId xmlns:a16="http://schemas.microsoft.com/office/drawing/2014/main" id="{B94B8964-3EFA-4B5D-B84A-7958B9C7210D}"/>
              </a:ext>
            </a:extLst>
          </p:cNvPr>
          <p:cNvSpPr/>
          <p:nvPr/>
        </p:nvSpPr>
        <p:spPr>
          <a:xfrm>
            <a:off x="4614696" y="1692701"/>
            <a:ext cx="3283436" cy="33026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ea typeface="Tahoma" panose="020B0604030504040204" pitchFamily="34" charset="0"/>
                <a:cs typeface="Times New Roman" panose="02020603050405020304" pitchFamily="18" charset="0"/>
              </a:rPr>
              <a:t>Luyện viết </a:t>
            </a:r>
          </a:p>
          <a:p>
            <a:pPr algn="ctr"/>
            <a:r>
              <a:rPr lang="en-US" sz="4800" b="1">
                <a:latin typeface="Times New Roman" panose="02020603050405020304" pitchFamily="18" charset="0"/>
                <a:ea typeface="Tahoma" panose="020B0604030504040204" pitchFamily="34" charset="0"/>
                <a:cs typeface="Times New Roman" panose="02020603050405020304" pitchFamily="18" charset="0"/>
              </a:rPr>
              <a:t>từ khó</a:t>
            </a:r>
          </a:p>
        </p:txBody>
      </p:sp>
      <p:grpSp>
        <p:nvGrpSpPr>
          <p:cNvPr id="29" name="组合 11">
            <a:extLst>
              <a:ext uri="{FF2B5EF4-FFF2-40B4-BE49-F238E27FC236}">
                <a16:creationId xmlns:a16="http://schemas.microsoft.com/office/drawing/2014/main" id="{37A89718-DEB7-4598-86DC-9DE9E111B7D6}"/>
              </a:ext>
            </a:extLst>
          </p:cNvPr>
          <p:cNvGrpSpPr/>
          <p:nvPr/>
        </p:nvGrpSpPr>
        <p:grpSpPr>
          <a:xfrm>
            <a:off x="-706394" y="4868749"/>
            <a:ext cx="13604788" cy="1984254"/>
            <a:chOff x="-827607" y="5028734"/>
            <a:chExt cx="12863333" cy="1846661"/>
          </a:xfrm>
        </p:grpSpPr>
        <p:pic>
          <p:nvPicPr>
            <p:cNvPr id="30" name="图片 10">
              <a:extLst>
                <a:ext uri="{FF2B5EF4-FFF2-40B4-BE49-F238E27FC236}">
                  <a16:creationId xmlns:a16="http://schemas.microsoft.com/office/drawing/2014/main" id="{4F36FAFF-9246-41E8-B9F5-5CFECAB4D363}"/>
                </a:ext>
              </a:extLst>
            </p:cNvPr>
            <p:cNvPicPr>
              <a:picLocks noChangeAspect="1"/>
            </p:cNvPicPr>
            <p:nvPr/>
          </p:nvPicPr>
          <p:blipFill rotWithShape="1">
            <a:blip r:embed="rId4">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31" name="图片 9">
              <a:extLst>
                <a:ext uri="{FF2B5EF4-FFF2-40B4-BE49-F238E27FC236}">
                  <a16:creationId xmlns:a16="http://schemas.microsoft.com/office/drawing/2014/main" id="{504C178A-723E-45E8-B924-984C100D62D7}"/>
                </a:ext>
              </a:extLst>
            </p:cNvPr>
            <p:cNvPicPr>
              <a:picLocks noChangeAspect="1"/>
            </p:cNvPicPr>
            <p:nvPr/>
          </p:nvPicPr>
          <p:blipFill rotWithShape="1">
            <a:blip r:embed="rId4">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pic>
        <p:nvPicPr>
          <p:cNvPr id="32" name="Picture 4">
            <a:extLst>
              <a:ext uri="{FF2B5EF4-FFF2-40B4-BE49-F238E27FC236}">
                <a16:creationId xmlns:a16="http://schemas.microsoft.com/office/drawing/2014/main" id="{A96C9F98-C44A-4CFC-92BC-FAA84F348A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41021" flipV="1">
            <a:off x="8276657" y="-473685"/>
            <a:ext cx="5547982" cy="2925300"/>
          </a:xfrm>
          <a:prstGeom prst="rect">
            <a:avLst/>
          </a:prstGeom>
        </p:spPr>
      </p:pic>
      <p:pic>
        <p:nvPicPr>
          <p:cNvPr id="33" name="Picture 4">
            <a:extLst>
              <a:ext uri="{FF2B5EF4-FFF2-40B4-BE49-F238E27FC236}">
                <a16:creationId xmlns:a16="http://schemas.microsoft.com/office/drawing/2014/main" id="{C21A2D32-84B4-40A6-B8E3-1028BF238B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758979" flipH="1" flipV="1">
            <a:off x="-1820365" y="-299827"/>
            <a:ext cx="5547982" cy="2925300"/>
          </a:xfrm>
          <a:prstGeom prst="rect">
            <a:avLst/>
          </a:prstGeom>
        </p:spPr>
      </p:pic>
    </p:spTree>
    <p:extLst>
      <p:ext uri="{BB962C8B-B14F-4D97-AF65-F5344CB8AC3E}">
        <p14:creationId xmlns:p14="http://schemas.microsoft.com/office/powerpoint/2010/main" val="945529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1+#ppt_w/2"/>
                                          </p:val>
                                        </p:tav>
                                        <p:tav tm="100000">
                                          <p:val>
                                            <p:strVal val="#ppt_x"/>
                                          </p:val>
                                        </p:tav>
                                      </p:tavLst>
                                    </p:anim>
                                    <p:anim calcmode="lin" valueType="num">
                                      <p:cBhvr additive="base">
                                        <p:cTn id="25"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1+#ppt_w/2"/>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38" grpId="0" animBg="1"/>
      <p:bldP spid="41"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52BB96-A052-4B4E-B8DD-287CBB985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5" name="Google Shape;235;p13">
            <a:extLst>
              <a:ext uri="{FF2B5EF4-FFF2-40B4-BE49-F238E27FC236}">
                <a16:creationId xmlns:a16="http://schemas.microsoft.com/office/drawing/2014/main" id="{1F2663A4-5319-41B4-A315-340CD8D13A97}"/>
              </a:ext>
            </a:extLst>
          </p:cNvPr>
          <p:cNvPicPr preferRelativeResize="0"/>
          <p:nvPr/>
        </p:nvPicPr>
        <p:blipFill rotWithShape="1">
          <a:blip r:embed="rId4">
            <a:alphaModFix/>
          </a:blip>
          <a:srcRect/>
          <a:stretch/>
        </p:blipFill>
        <p:spPr>
          <a:xfrm>
            <a:off x="0" y="1588"/>
            <a:ext cx="12192000" cy="6854825"/>
          </a:xfrm>
          <a:prstGeom prst="rect">
            <a:avLst/>
          </a:prstGeom>
          <a:noFill/>
          <a:ln>
            <a:noFill/>
          </a:ln>
        </p:spPr>
      </p:pic>
    </p:spTree>
    <p:extLst>
      <p:ext uri="{BB962C8B-B14F-4D97-AF65-F5344CB8AC3E}">
        <p14:creationId xmlns:p14="http://schemas.microsoft.com/office/powerpoint/2010/main" val="3041810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6AEE209F-30F2-4A43-9753-C448C829AD05}"/>
              </a:ext>
            </a:extLst>
          </p:cNvPr>
          <p:cNvGrpSpPr/>
          <p:nvPr/>
        </p:nvGrpSpPr>
        <p:grpSpPr>
          <a:xfrm rot="10800000">
            <a:off x="280442" y="196768"/>
            <a:ext cx="11710929" cy="6319777"/>
            <a:chOff x="723631" y="1050403"/>
            <a:chExt cx="7930694" cy="4812656"/>
          </a:xfrm>
        </p:grpSpPr>
        <p:sp>
          <p:nvSpPr>
            <p:cNvPr id="3" name="矩形: 圆顶角 6">
              <a:extLst>
                <a:ext uri="{FF2B5EF4-FFF2-40B4-BE49-F238E27FC236}">
                  <a16:creationId xmlns:a16="http://schemas.microsoft.com/office/drawing/2014/main" id="{489660AD-1FF4-4CB6-A504-8118F1B69C5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7">
              <a:extLst>
                <a:ext uri="{FF2B5EF4-FFF2-40B4-BE49-F238E27FC236}">
                  <a16:creationId xmlns:a16="http://schemas.microsoft.com/office/drawing/2014/main" id="{805D0530-80E9-41BF-BA10-0AA026E653E6}"/>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sp>
        <p:nvSpPr>
          <p:cNvPr id="29" name="TextBox 28">
            <a:extLst>
              <a:ext uri="{FF2B5EF4-FFF2-40B4-BE49-F238E27FC236}">
                <a16:creationId xmlns:a16="http://schemas.microsoft.com/office/drawing/2014/main" id="{2B6DC45C-E95A-48BB-B87B-5C438F28D7E0}"/>
              </a:ext>
            </a:extLst>
          </p:cNvPr>
          <p:cNvSpPr txBox="1">
            <a:spLocks noChangeArrowheads="1"/>
          </p:cNvSpPr>
          <p:nvPr/>
        </p:nvSpPr>
        <p:spPr bwMode="auto">
          <a:xfrm>
            <a:off x="887730" y="1212041"/>
            <a:ext cx="1065657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just"/>
            <a:r>
              <a:rPr lang="en-US" altLang="en-US" sz="2800">
                <a:latin typeface="Times New Roman" panose="02020603050405020304" pitchFamily="18" charset="0"/>
                <a:cs typeface="Times New Roman" panose="02020603050405020304" pitchFamily="18" charset="0"/>
              </a:rPr>
              <a:t>     Thấy sứ thần </a:t>
            </a:r>
            <a:r>
              <a:rPr lang="en-US" altLang="en-US" sz="2800">
                <a:solidFill>
                  <a:srgbClr val="C00000"/>
                </a:solidFill>
                <a:latin typeface="Times New Roman" panose="02020603050405020304" pitchFamily="18" charset="0"/>
                <a:cs typeface="Times New Roman" panose="02020603050405020304" pitchFamily="18" charset="0"/>
              </a:rPr>
              <a:t>Việt Nam </a:t>
            </a:r>
            <a:r>
              <a:rPr lang="en-US" altLang="en-US" sz="2800">
                <a:latin typeface="Times New Roman" panose="02020603050405020304" pitchFamily="18" charset="0"/>
                <a:cs typeface="Times New Roman" panose="02020603050405020304" pitchFamily="18" charset="0"/>
              </a:rPr>
              <a:t>dám lấy việc quân đội cả ba triều đại </a:t>
            </a:r>
            <a:r>
              <a:rPr lang="en-US" altLang="en-US" sz="2800">
                <a:solidFill>
                  <a:srgbClr val="C00000"/>
                </a:solidFill>
                <a:latin typeface="Times New Roman" panose="02020603050405020304" pitchFamily="18" charset="0"/>
                <a:cs typeface="Times New Roman" panose="02020603050405020304" pitchFamily="18" charset="0"/>
              </a:rPr>
              <a:t>Nam Hán</a:t>
            </a:r>
            <a:r>
              <a:rPr lang="en-US" altLang="en-US" sz="2800">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Tống</a:t>
            </a:r>
            <a:r>
              <a:rPr lang="en-US" altLang="en-US" sz="2800">
                <a:latin typeface="Times New Roman" panose="02020603050405020304" pitchFamily="18" charset="0"/>
                <a:cs typeface="Times New Roman" panose="02020603050405020304" pitchFamily="18" charset="0"/>
              </a:rPr>
              <a:t> và </a:t>
            </a:r>
            <a:r>
              <a:rPr lang="en-US" altLang="en-US" sz="2800">
                <a:solidFill>
                  <a:srgbClr val="C00000"/>
                </a:solidFill>
                <a:latin typeface="Times New Roman" panose="02020603050405020304" pitchFamily="18" charset="0"/>
                <a:cs typeface="Times New Roman" panose="02020603050405020304" pitchFamily="18" charset="0"/>
              </a:rPr>
              <a:t>Nguyên</a:t>
            </a:r>
            <a:r>
              <a:rPr lang="en-US" altLang="en-US" sz="2800">
                <a:latin typeface="Times New Roman" panose="02020603050405020304" pitchFamily="18" charset="0"/>
                <a:cs typeface="Times New Roman" panose="02020603050405020304" pitchFamily="18" charset="0"/>
              </a:rPr>
              <a:t> đều thảm bại trên sông </a:t>
            </a:r>
            <a:r>
              <a:rPr lang="en-US" altLang="en-US" sz="2800">
                <a:solidFill>
                  <a:srgbClr val="C00000"/>
                </a:solidFill>
                <a:latin typeface="Times New Roman" panose="02020603050405020304" pitchFamily="18" charset="0"/>
                <a:cs typeface="Times New Roman" panose="02020603050405020304" pitchFamily="18" charset="0"/>
              </a:rPr>
              <a:t>Bạch Đằng </a:t>
            </a:r>
            <a:r>
              <a:rPr lang="en-US" altLang="en-US" sz="2800">
                <a:latin typeface="Times New Roman" panose="02020603050405020304" pitchFamily="18" charset="0"/>
                <a:cs typeface="Times New Roman" panose="02020603050405020304" pitchFamily="18" charset="0"/>
              </a:rPr>
              <a:t>để đối lại, vua </a:t>
            </a:r>
            <a:r>
              <a:rPr lang="en-US" altLang="en-US" sz="2800">
                <a:solidFill>
                  <a:srgbClr val="C00000"/>
                </a:solidFill>
                <a:latin typeface="Times New Roman" panose="02020603050405020304" pitchFamily="18" charset="0"/>
                <a:cs typeface="Times New Roman" panose="02020603050405020304" pitchFamily="18" charset="0"/>
              </a:rPr>
              <a:t>Minh</a:t>
            </a:r>
            <a:r>
              <a:rPr lang="en-US" altLang="en-US" sz="2800">
                <a:latin typeface="Times New Roman" panose="02020603050405020304" pitchFamily="18" charset="0"/>
                <a:cs typeface="Times New Roman" panose="02020603050405020304" pitchFamily="18" charset="0"/>
              </a:rPr>
              <a:t> giận quá, sai người ám hại ông.</a:t>
            </a:r>
          </a:p>
          <a:p>
            <a:pPr algn="just"/>
            <a:r>
              <a:rPr lang="en-US" altLang="en-US" sz="2800">
                <a:latin typeface="Times New Roman" panose="02020603050405020304" pitchFamily="18" charset="0"/>
                <a:cs typeface="Times New Roman" panose="02020603050405020304" pitchFamily="18" charset="0"/>
              </a:rPr>
              <a:t>     Thi hài </a:t>
            </a:r>
            <a:r>
              <a:rPr lang="en-US" altLang="en-US" sz="2800">
                <a:solidFill>
                  <a:srgbClr val="C00000"/>
                </a:solidFill>
                <a:latin typeface="Times New Roman" panose="02020603050405020304" pitchFamily="18" charset="0"/>
                <a:cs typeface="Times New Roman" panose="02020603050405020304" pitchFamily="18" charset="0"/>
              </a:rPr>
              <a:t>Giang Văn Minh </a:t>
            </a:r>
            <a:r>
              <a:rPr lang="en-US" altLang="en-US" sz="2800">
                <a:latin typeface="Times New Roman" panose="02020603050405020304" pitchFamily="18" charset="0"/>
                <a:cs typeface="Times New Roman" panose="02020603050405020304" pitchFamily="18" charset="0"/>
              </a:rPr>
              <a:t>được đưa về nước. Vua </a:t>
            </a:r>
            <a:r>
              <a:rPr lang="en-US" altLang="en-US" sz="2800">
                <a:solidFill>
                  <a:srgbClr val="C00000"/>
                </a:solidFill>
                <a:latin typeface="Times New Roman" panose="02020603050405020304" pitchFamily="18" charset="0"/>
                <a:cs typeface="Times New Roman" panose="02020603050405020304" pitchFamily="18" charset="0"/>
              </a:rPr>
              <a:t>Lê Thần Tông </a:t>
            </a:r>
            <a:r>
              <a:rPr lang="en-US" altLang="en-US" sz="2800">
                <a:latin typeface="Times New Roman" panose="02020603050405020304" pitchFamily="18" charset="0"/>
                <a:cs typeface="Times New Roman" panose="02020603050405020304" pitchFamily="18" charset="0"/>
              </a:rPr>
              <a:t>đến tận linh cữu ông, khóc rằng :</a:t>
            </a:r>
          </a:p>
          <a:p>
            <a:pPr algn="just"/>
            <a:r>
              <a:rPr lang="en-US" altLang="en-US" sz="2800">
                <a:latin typeface="Times New Roman" panose="02020603050405020304" pitchFamily="18" charset="0"/>
                <a:cs typeface="Times New Roman" panose="02020603050405020304" pitchFamily="18" charset="0"/>
              </a:rPr>
              <a:t>     - Sứ thần không làm nhục mệnh vua, xứng đáng là anh hùng thiên cổ.</a:t>
            </a:r>
          </a:p>
          <a:p>
            <a:pPr algn="just"/>
            <a:r>
              <a:rPr lang="en-US" altLang="en-US" sz="2800">
                <a:latin typeface="Times New Roman" panose="02020603050405020304" pitchFamily="18" charset="0"/>
                <a:cs typeface="Times New Roman" panose="02020603050405020304" pitchFamily="18" charset="0"/>
              </a:rPr>
              <a:t>   Điếu văn của vua </a:t>
            </a:r>
            <a:r>
              <a:rPr lang="en-US" altLang="en-US" sz="2800">
                <a:solidFill>
                  <a:srgbClr val="C00000"/>
                </a:solidFill>
                <a:latin typeface="Times New Roman" panose="02020603050405020304" pitchFamily="18" charset="0"/>
                <a:cs typeface="Times New Roman" panose="02020603050405020304" pitchFamily="18" charset="0"/>
              </a:rPr>
              <a:t>Lê </a:t>
            </a:r>
            <a:r>
              <a:rPr lang="en-US" altLang="en-US" sz="2800">
                <a:latin typeface="Times New Roman" panose="02020603050405020304" pitchFamily="18" charset="0"/>
                <a:cs typeface="Times New Roman" panose="02020603050405020304" pitchFamily="18" charset="0"/>
              </a:rPr>
              <a:t>còn có câu: “Ai cũng sống, sống như ông, thật đáng sống. Ai cũng chết, chết như ông, chết như sống.”</a:t>
            </a:r>
          </a:p>
        </p:txBody>
      </p:sp>
      <p:sp>
        <p:nvSpPr>
          <p:cNvPr id="31" name="TextBox 30">
            <a:extLst>
              <a:ext uri="{FF2B5EF4-FFF2-40B4-BE49-F238E27FC236}">
                <a16:creationId xmlns:a16="http://schemas.microsoft.com/office/drawing/2014/main" id="{49006411-F299-461E-AA34-B697A5C98697}"/>
              </a:ext>
            </a:extLst>
          </p:cNvPr>
          <p:cNvSpPr txBox="1"/>
          <p:nvPr/>
        </p:nvSpPr>
        <p:spPr>
          <a:xfrm>
            <a:off x="3984505" y="386877"/>
            <a:ext cx="5512691" cy="707886"/>
          </a:xfrm>
          <a:prstGeom prst="rect">
            <a:avLst/>
          </a:prstGeom>
          <a:noFill/>
        </p:spPr>
        <p:txBody>
          <a:bodyPr wrap="square" rtlCol="0">
            <a:spAutoFit/>
          </a:bodyPr>
          <a:lstStyle/>
          <a:p>
            <a:r>
              <a:rPr lang="en-US" sz="4000" b="1">
                <a:solidFill>
                  <a:srgbClr val="C00000"/>
                </a:solidFill>
                <a:latin typeface="Times New Roman" panose="02020603050405020304" pitchFamily="18" charset="0"/>
                <a:cs typeface="Times New Roman" panose="02020603050405020304" pitchFamily="18" charset="0"/>
              </a:rPr>
              <a:t>Trí dũng song toàn</a:t>
            </a:r>
          </a:p>
        </p:txBody>
      </p:sp>
      <p:grpSp>
        <p:nvGrpSpPr>
          <p:cNvPr id="32" name="组合 11">
            <a:extLst>
              <a:ext uri="{FF2B5EF4-FFF2-40B4-BE49-F238E27FC236}">
                <a16:creationId xmlns:a16="http://schemas.microsoft.com/office/drawing/2014/main" id="{CAE4B943-BB76-4EE8-A1A7-EE67B00259C7}"/>
              </a:ext>
            </a:extLst>
          </p:cNvPr>
          <p:cNvGrpSpPr/>
          <p:nvPr/>
        </p:nvGrpSpPr>
        <p:grpSpPr>
          <a:xfrm>
            <a:off x="-706394" y="4868749"/>
            <a:ext cx="13604788" cy="1984254"/>
            <a:chOff x="-827607" y="5028734"/>
            <a:chExt cx="12863333" cy="1846661"/>
          </a:xfrm>
        </p:grpSpPr>
        <p:pic>
          <p:nvPicPr>
            <p:cNvPr id="33" name="图片 10">
              <a:extLst>
                <a:ext uri="{FF2B5EF4-FFF2-40B4-BE49-F238E27FC236}">
                  <a16:creationId xmlns:a16="http://schemas.microsoft.com/office/drawing/2014/main" id="{6A7CFAB1-F62E-4102-9C7B-6442985C7B6E}"/>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34" name="图片 9">
              <a:extLst>
                <a:ext uri="{FF2B5EF4-FFF2-40B4-BE49-F238E27FC236}">
                  <a16:creationId xmlns:a16="http://schemas.microsoft.com/office/drawing/2014/main" id="{F657DB89-5F3E-42F0-9642-0CFBE7B3C8A6}"/>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35" name="Text Box 4">
            <a:extLst>
              <a:ext uri="{FF2B5EF4-FFF2-40B4-BE49-F238E27FC236}">
                <a16:creationId xmlns:a16="http://schemas.microsoft.com/office/drawing/2014/main" id="{A910FBC9-9C33-43A4-947B-D65D069DFC1E}"/>
              </a:ext>
            </a:extLst>
          </p:cNvPr>
          <p:cNvSpPr txBox="1">
            <a:spLocks noChangeArrowheads="1"/>
          </p:cNvSpPr>
          <p:nvPr/>
        </p:nvSpPr>
        <p:spPr bwMode="auto">
          <a:xfrm>
            <a:off x="4470672" y="4687210"/>
            <a:ext cx="8427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i="1">
                <a:ln w="0"/>
                <a:latin typeface="Times New Roman" panose="02020603050405020304" pitchFamily="18" charset="0"/>
                <a:ea typeface="HP001 4H" pitchFamily="34" charset="-127"/>
                <a:cs typeface="Times New Roman" panose="02020603050405020304" pitchFamily="18" charset="0"/>
              </a:rPr>
              <a:t>Theo Đinh Xuân Lâm - Trương Hữu Quýnh và Trung Lưu</a:t>
            </a:r>
          </a:p>
        </p:txBody>
      </p:sp>
    </p:spTree>
    <p:extLst>
      <p:ext uri="{BB962C8B-B14F-4D97-AF65-F5344CB8AC3E}">
        <p14:creationId xmlns:p14="http://schemas.microsoft.com/office/powerpoint/2010/main" val="375274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1"/>
                                        </p:tgtEl>
                                        <p:attrNameLst>
                                          <p:attrName>ppt_y</p:attrName>
                                        </p:attrNameLst>
                                      </p:cBhvr>
                                      <p:tavLst>
                                        <p:tav tm="0">
                                          <p:val>
                                            <p:strVal val="#ppt_y"/>
                                          </p:val>
                                        </p:tav>
                                        <p:tav tm="100000">
                                          <p:val>
                                            <p:strVal val="#ppt_y"/>
                                          </p:val>
                                        </p:tav>
                                      </p:tavLst>
                                    </p:anim>
                                    <p:anim calcmode="lin" valueType="num">
                                      <p:cBhvr>
                                        <p:cTn id="14"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lide(fromBottom)">
                                      <p:cBhvr>
                                        <p:cTn id="21" dur="500"/>
                                        <p:tgtEl>
                                          <p:spTgt spid="2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F7654014-CD94-4F35-BBA3-8624CB264990}"/>
              </a:ext>
            </a:extLst>
          </p:cNvPr>
          <p:cNvGrpSpPr/>
          <p:nvPr/>
        </p:nvGrpSpPr>
        <p:grpSpPr>
          <a:xfrm>
            <a:off x="972890" y="890392"/>
            <a:ext cx="10457109" cy="4910559"/>
            <a:chOff x="604535" y="1050403"/>
            <a:chExt cx="8049790" cy="4910559"/>
          </a:xfrm>
        </p:grpSpPr>
        <p:sp>
          <p:nvSpPr>
            <p:cNvPr id="3" name="矩形: 圆顶角 7">
              <a:extLst>
                <a:ext uri="{FF2B5EF4-FFF2-40B4-BE49-F238E27FC236}">
                  <a16:creationId xmlns:a16="http://schemas.microsoft.com/office/drawing/2014/main" id="{30AD540B-5C76-4150-88B8-CBBA4418264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6">
              <a:extLst>
                <a:ext uri="{FF2B5EF4-FFF2-40B4-BE49-F238E27FC236}">
                  <a16:creationId xmlns:a16="http://schemas.microsoft.com/office/drawing/2014/main" id="{9B9BD993-8015-470E-9CDF-32002016E94F}"/>
                </a:ext>
              </a:extLst>
            </p:cNvPr>
            <p:cNvSpPr/>
            <p:nvPr/>
          </p:nvSpPr>
          <p:spPr>
            <a:xfrm rot="10800000">
              <a:off x="604535" y="1203768"/>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10" name="Google Shape;157;p3">
            <a:extLst>
              <a:ext uri="{FF2B5EF4-FFF2-40B4-BE49-F238E27FC236}">
                <a16:creationId xmlns:a16="http://schemas.microsoft.com/office/drawing/2014/main" id="{DCCDC49F-DF25-4CFB-B427-FE5406A5B310}"/>
              </a:ext>
            </a:extLst>
          </p:cNvPr>
          <p:cNvGrpSpPr/>
          <p:nvPr/>
        </p:nvGrpSpPr>
        <p:grpSpPr>
          <a:xfrm>
            <a:off x="2476918" y="1885786"/>
            <a:ext cx="5071507" cy="3069731"/>
            <a:chOff x="6895230" y="1807758"/>
            <a:chExt cx="3189683" cy="3200958"/>
          </a:xfrm>
        </p:grpSpPr>
        <p:sp>
          <p:nvSpPr>
            <p:cNvPr id="11" name="Google Shape;158;p3">
              <a:extLst>
                <a:ext uri="{FF2B5EF4-FFF2-40B4-BE49-F238E27FC236}">
                  <a16:creationId xmlns:a16="http://schemas.microsoft.com/office/drawing/2014/main" id="{4B8D5D13-65A1-4457-B2F0-E8BCEA4FC852}"/>
                </a:ext>
              </a:extLst>
            </p:cNvPr>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59;p3">
              <a:extLst>
                <a:ext uri="{FF2B5EF4-FFF2-40B4-BE49-F238E27FC236}">
                  <a16:creationId xmlns:a16="http://schemas.microsoft.com/office/drawing/2014/main" id="{454140AD-B7A9-4AE4-B4AB-486E76CAA5E0}"/>
                </a:ext>
              </a:extLst>
            </p:cNvPr>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60;p3">
              <a:extLst>
                <a:ext uri="{FF2B5EF4-FFF2-40B4-BE49-F238E27FC236}">
                  <a16:creationId xmlns:a16="http://schemas.microsoft.com/office/drawing/2014/main" id="{91243255-DC3F-4C94-85BF-C192B0905012}"/>
                </a:ext>
              </a:extLst>
            </p:cNvPr>
            <p:cNvSpPr/>
            <p:nvPr/>
          </p:nvSpPr>
          <p:spPr>
            <a:xfrm rot="10800000">
              <a:off x="9284746" y="1838785"/>
              <a:ext cx="640498" cy="520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prstTxWarp prst="textPlain">
                <a:avLst/>
              </a:prstTxWarp>
            </a:bodyPr>
            <a:lstStyle/>
            <a:p>
              <a:pPr lvl="0" algn="l"/>
              <a:r>
                <a:rPr b="1" i="0">
                  <a:ln w="22225">
                    <a:solidFill>
                      <a:schemeClr val="accent2"/>
                    </a:solidFill>
                    <a:prstDash val="solid"/>
                  </a:ln>
                  <a:solidFill>
                    <a:schemeClr val="accent2">
                      <a:lumMod val="40000"/>
                      <a:lumOff val="60000"/>
                    </a:schemeClr>
                  </a:solidFill>
                  <a:latin typeface="Arial"/>
                </a:rPr>
                <a:t>“</a:t>
              </a:r>
            </a:p>
          </p:txBody>
        </p:sp>
        <p:sp>
          <p:nvSpPr>
            <p:cNvPr id="14" name="Google Shape;161;p3">
              <a:extLst>
                <a:ext uri="{FF2B5EF4-FFF2-40B4-BE49-F238E27FC236}">
                  <a16:creationId xmlns:a16="http://schemas.microsoft.com/office/drawing/2014/main" id="{F0EB057B-E4F0-494A-B2DD-3140493C8B62}"/>
                </a:ext>
              </a:extLst>
            </p:cNvPr>
            <p:cNvSpPr/>
            <p:nvPr/>
          </p:nvSpPr>
          <p:spPr>
            <a:xfrm>
              <a:off x="7054899" y="4488311"/>
              <a:ext cx="640498" cy="520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prstTxWarp prst="textPlain">
                <a:avLst/>
              </a:prstTxWarp>
            </a:bodyPr>
            <a:lstStyle/>
            <a:p>
              <a:pPr lvl="0" algn="l"/>
              <a:r>
                <a:rPr b="1" i="0">
                  <a:ln w="22225">
                    <a:solidFill>
                      <a:schemeClr val="accent2"/>
                    </a:solidFill>
                    <a:prstDash val="solid"/>
                  </a:ln>
                  <a:solidFill>
                    <a:schemeClr val="accent2">
                      <a:lumMod val="40000"/>
                      <a:lumOff val="60000"/>
                    </a:schemeClr>
                  </a:solidFill>
                  <a:latin typeface="Arial"/>
                </a:rPr>
                <a:t>“</a:t>
              </a:r>
            </a:p>
          </p:txBody>
        </p:sp>
      </p:grpSp>
      <p:sp>
        <p:nvSpPr>
          <p:cNvPr id="5" name="椭圆 21">
            <a:extLst>
              <a:ext uri="{FF2B5EF4-FFF2-40B4-BE49-F238E27FC236}">
                <a16:creationId xmlns:a16="http://schemas.microsoft.com/office/drawing/2014/main" id="{701FD708-E5F9-45C2-9250-0E9BB3091CB8}"/>
              </a:ext>
            </a:extLst>
          </p:cNvPr>
          <p:cNvSpPr/>
          <p:nvPr/>
        </p:nvSpPr>
        <p:spPr>
          <a:xfrm>
            <a:off x="1426387" y="1298604"/>
            <a:ext cx="1505295" cy="1505295"/>
          </a:xfrm>
          <a:prstGeom prst="ellipse">
            <a:avLst/>
          </a:prstGeom>
          <a:solidFill>
            <a:srgbClr val="E24F40"/>
          </a:solidFill>
          <a:ln w="38100">
            <a:solidFill>
              <a:srgbClr val="FFFFF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a:solidFill>
                  <a:srgbClr val="FFFFFE"/>
                </a:solidFill>
                <a:latin typeface="字魂70号-灵悦黑体" panose="00000500000000000000" pitchFamily="2" charset="-122"/>
                <a:ea typeface="字魂70号-灵悦黑体" panose="00000500000000000000" pitchFamily="2" charset="-122"/>
              </a:rPr>
              <a:t>2</a:t>
            </a:r>
            <a:endParaRPr lang="zh-CN" altLang="en-US" sz="8800" dirty="0">
              <a:solidFill>
                <a:srgbClr val="FFFFFE"/>
              </a:solidFill>
              <a:latin typeface="字魂70号-灵悦黑体" panose="00000500000000000000" pitchFamily="2" charset="-122"/>
              <a:ea typeface="字魂70号-灵悦黑体" panose="00000500000000000000" pitchFamily="2" charset="-122"/>
            </a:endParaRPr>
          </a:p>
        </p:txBody>
      </p:sp>
      <p:grpSp>
        <p:nvGrpSpPr>
          <p:cNvPr id="7" name="组合 11">
            <a:extLst>
              <a:ext uri="{FF2B5EF4-FFF2-40B4-BE49-F238E27FC236}">
                <a16:creationId xmlns:a16="http://schemas.microsoft.com/office/drawing/2014/main" id="{42D65C6D-ADE7-4E4A-94B9-DF188EA56A1C}"/>
              </a:ext>
            </a:extLst>
          </p:cNvPr>
          <p:cNvGrpSpPr/>
          <p:nvPr/>
        </p:nvGrpSpPr>
        <p:grpSpPr>
          <a:xfrm>
            <a:off x="-706394" y="4941267"/>
            <a:ext cx="13604788" cy="1911736"/>
            <a:chOff x="-827607" y="5028734"/>
            <a:chExt cx="12863333" cy="1846661"/>
          </a:xfrm>
        </p:grpSpPr>
        <p:pic>
          <p:nvPicPr>
            <p:cNvPr id="8" name="图片 10">
              <a:extLst>
                <a:ext uri="{FF2B5EF4-FFF2-40B4-BE49-F238E27FC236}">
                  <a16:creationId xmlns:a16="http://schemas.microsoft.com/office/drawing/2014/main" id="{5D1F93C8-7ECA-46D1-9764-4B7E532E84C7}"/>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9" name="图片 9">
              <a:extLst>
                <a:ext uri="{FF2B5EF4-FFF2-40B4-BE49-F238E27FC236}">
                  <a16:creationId xmlns:a16="http://schemas.microsoft.com/office/drawing/2014/main" id="{C561986F-9115-4DE9-AE34-711EEC563C74}"/>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15" name="TextBox 14">
            <a:extLst>
              <a:ext uri="{FF2B5EF4-FFF2-40B4-BE49-F238E27FC236}">
                <a16:creationId xmlns:a16="http://schemas.microsoft.com/office/drawing/2014/main" id="{763FBD6E-3901-41C2-A55B-85FFCCF1E6CB}"/>
              </a:ext>
            </a:extLst>
          </p:cNvPr>
          <p:cNvSpPr txBox="1"/>
          <p:nvPr/>
        </p:nvSpPr>
        <p:spPr>
          <a:xfrm>
            <a:off x="3280915" y="1982053"/>
            <a:ext cx="4312982" cy="2554545"/>
          </a:xfrm>
          <a:prstGeom prst="rect">
            <a:avLst/>
          </a:prstGeom>
          <a:noFill/>
        </p:spPr>
        <p:txBody>
          <a:bodyPr wrap="square" rtlCol="0">
            <a:spAutoFit/>
          </a:bodyPr>
          <a:lstStyle/>
          <a:p>
            <a:r>
              <a:rPr lang="en-US" sz="8000" b="1">
                <a:ln w="22225">
                  <a:solidFill>
                    <a:schemeClr val="accent2">
                      <a:lumMod val="20000"/>
                      <a:lumOff val="80000"/>
                    </a:schemeClr>
                  </a:solidFill>
                  <a:prstDash val="solid"/>
                </a:ln>
                <a:solidFill>
                  <a:schemeClr val="accent2">
                    <a:lumMod val="50000"/>
                  </a:schemeClr>
                </a:solidFill>
                <a:latin typeface="UTM Azuki" panose="02040603050506020204" pitchFamily="18" charset="0"/>
              </a:rPr>
              <a:t>Bài tập</a:t>
            </a:r>
          </a:p>
          <a:p>
            <a:r>
              <a:rPr lang="en-US" sz="8000" b="1">
                <a:ln w="22225">
                  <a:solidFill>
                    <a:schemeClr val="accent2">
                      <a:lumMod val="20000"/>
                      <a:lumOff val="80000"/>
                    </a:schemeClr>
                  </a:solidFill>
                  <a:prstDash val="solid"/>
                </a:ln>
                <a:solidFill>
                  <a:schemeClr val="accent2">
                    <a:lumMod val="50000"/>
                  </a:schemeClr>
                </a:solidFill>
                <a:latin typeface="UTM Azuki" panose="02040603050506020204" pitchFamily="18" charset="0"/>
              </a:rPr>
              <a:t>chính tả</a:t>
            </a:r>
          </a:p>
        </p:txBody>
      </p:sp>
      <p:pic>
        <p:nvPicPr>
          <p:cNvPr id="16" name="Picture 4">
            <a:extLst>
              <a:ext uri="{FF2B5EF4-FFF2-40B4-BE49-F238E27FC236}">
                <a16:creationId xmlns:a16="http://schemas.microsoft.com/office/drawing/2014/main" id="{DF312CEB-941B-4D3C-ACDD-18D3AF27BD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5878" y="1609470"/>
            <a:ext cx="3050095" cy="4114800"/>
          </a:xfrm>
          <a:prstGeom prst="rect">
            <a:avLst/>
          </a:prstGeom>
        </p:spPr>
      </p:pic>
    </p:spTree>
    <p:extLst>
      <p:ext uri="{BB962C8B-B14F-4D97-AF65-F5344CB8AC3E}">
        <p14:creationId xmlns:p14="http://schemas.microsoft.com/office/powerpoint/2010/main" val="2638997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ppt_w</p:attrName>
                                        </p:attrNameLst>
                                      </p:cBhvr>
                                      <p:tavLst>
                                        <p:tav tm="0">
                                          <p:val>
                                            <p:strVal val="0"/>
                                          </p:val>
                                        </p:tav>
                                        <p:tav tm="100000">
                                          <p:val>
                                            <p:strVal val="#ppt_w"/>
                                          </p:val>
                                        </p:tav>
                                      </p:tavLst>
                                    </p:anim>
                                    <p:anim calcmode="lin" valueType="num">
                                      <p:cBhvr additive="base">
                                        <p:cTn id="20" dur="500"/>
                                        <p:tgtEl>
                                          <p:spTgt spid="10"/>
                                        </p:tgtEl>
                                        <p:attrNameLst>
                                          <p:attrName>ppt_h</p:attrName>
                                        </p:attrNameLst>
                                      </p:cBhvr>
                                      <p:tavLst>
                                        <p:tav tm="0">
                                          <p:val>
                                            <p:strVal val="0"/>
                                          </p:val>
                                        </p:tav>
                                        <p:tav tm="100000">
                                          <p:val>
                                            <p:strVal val="#ppt_h"/>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6AEE209F-30F2-4A43-9753-C448C829AD05}"/>
              </a:ext>
            </a:extLst>
          </p:cNvPr>
          <p:cNvGrpSpPr/>
          <p:nvPr/>
        </p:nvGrpSpPr>
        <p:grpSpPr>
          <a:xfrm rot="10800000">
            <a:off x="280442" y="196768"/>
            <a:ext cx="11710929" cy="6319777"/>
            <a:chOff x="723631" y="1050403"/>
            <a:chExt cx="7930694" cy="4812656"/>
          </a:xfrm>
        </p:grpSpPr>
        <p:sp>
          <p:nvSpPr>
            <p:cNvPr id="3" name="矩形: 圆顶角 6">
              <a:extLst>
                <a:ext uri="{FF2B5EF4-FFF2-40B4-BE49-F238E27FC236}">
                  <a16:creationId xmlns:a16="http://schemas.microsoft.com/office/drawing/2014/main" id="{489660AD-1FF4-4CB6-A504-8118F1B69C5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7">
              <a:extLst>
                <a:ext uri="{FF2B5EF4-FFF2-40B4-BE49-F238E27FC236}">
                  <a16:creationId xmlns:a16="http://schemas.microsoft.com/office/drawing/2014/main" id="{805D0530-80E9-41BF-BA10-0AA026E653E6}"/>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32" name="组合 11">
            <a:extLst>
              <a:ext uri="{FF2B5EF4-FFF2-40B4-BE49-F238E27FC236}">
                <a16:creationId xmlns:a16="http://schemas.microsoft.com/office/drawing/2014/main" id="{CAE4B943-BB76-4EE8-A1A7-EE67B00259C7}"/>
              </a:ext>
            </a:extLst>
          </p:cNvPr>
          <p:cNvGrpSpPr/>
          <p:nvPr/>
        </p:nvGrpSpPr>
        <p:grpSpPr>
          <a:xfrm>
            <a:off x="-694920" y="5268523"/>
            <a:ext cx="13604788" cy="1638998"/>
            <a:chOff x="-827607" y="5028734"/>
            <a:chExt cx="12863333" cy="1846661"/>
          </a:xfrm>
        </p:grpSpPr>
        <p:pic>
          <p:nvPicPr>
            <p:cNvPr id="33" name="图片 10">
              <a:extLst>
                <a:ext uri="{FF2B5EF4-FFF2-40B4-BE49-F238E27FC236}">
                  <a16:creationId xmlns:a16="http://schemas.microsoft.com/office/drawing/2014/main" id="{6A7CFAB1-F62E-4102-9C7B-6442985C7B6E}"/>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34" name="图片 9">
              <a:extLst>
                <a:ext uri="{FF2B5EF4-FFF2-40B4-BE49-F238E27FC236}">
                  <a16:creationId xmlns:a16="http://schemas.microsoft.com/office/drawing/2014/main" id="{F657DB89-5F3E-42F0-9642-0CFBE7B3C8A6}"/>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11" name="TextBox 10">
            <a:extLst>
              <a:ext uri="{FF2B5EF4-FFF2-40B4-BE49-F238E27FC236}">
                <a16:creationId xmlns:a16="http://schemas.microsoft.com/office/drawing/2014/main" id="{A3C6D263-715F-401F-8809-4BFD6E5EB94E}"/>
              </a:ext>
            </a:extLst>
          </p:cNvPr>
          <p:cNvSpPr txBox="1">
            <a:spLocks noChangeArrowheads="1"/>
          </p:cNvSpPr>
          <p:nvPr/>
        </p:nvSpPr>
        <p:spPr bwMode="auto">
          <a:xfrm>
            <a:off x="1352550" y="272098"/>
            <a:ext cx="4743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a:solidFill>
                  <a:srgbClr val="002060"/>
                </a:solidFill>
                <a:latin typeface="Times New Roman" panose="02020603050405020304" pitchFamily="18" charset="0"/>
                <a:cs typeface="Times New Roman" panose="02020603050405020304" pitchFamily="18" charset="0"/>
              </a:rPr>
              <a:t>Bài 2. Tìm và viết các từ:</a:t>
            </a:r>
          </a:p>
        </p:txBody>
      </p:sp>
      <p:sp>
        <p:nvSpPr>
          <p:cNvPr id="12" name="TextBox 11">
            <a:extLst>
              <a:ext uri="{FF2B5EF4-FFF2-40B4-BE49-F238E27FC236}">
                <a16:creationId xmlns:a16="http://schemas.microsoft.com/office/drawing/2014/main" id="{B9E8E7D4-60E6-4FD2-9320-223D8C0FE661}"/>
              </a:ext>
            </a:extLst>
          </p:cNvPr>
          <p:cNvSpPr txBox="1">
            <a:spLocks noChangeArrowheads="1"/>
          </p:cNvSpPr>
          <p:nvPr/>
        </p:nvSpPr>
        <p:spPr bwMode="auto">
          <a:xfrm>
            <a:off x="1187449" y="956310"/>
            <a:ext cx="974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a) Chứa tiếng bắt đầu bằng </a:t>
            </a:r>
            <a:r>
              <a:rPr lang="en-US" altLang="en-US" sz="28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r, d </a:t>
            </a:r>
            <a:r>
              <a:rPr lang="en-US" altLang="en-US"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hoặc </a:t>
            </a:r>
            <a:r>
              <a:rPr lang="en-US" altLang="en-US" sz="28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gi</a:t>
            </a:r>
            <a:r>
              <a:rPr lang="en-US" altLang="en-US"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 có nghĩa như sau:</a:t>
            </a:r>
          </a:p>
        </p:txBody>
      </p:sp>
      <p:sp>
        <p:nvSpPr>
          <p:cNvPr id="13" name="TextBox 12">
            <a:extLst>
              <a:ext uri="{FF2B5EF4-FFF2-40B4-BE49-F238E27FC236}">
                <a16:creationId xmlns:a16="http://schemas.microsoft.com/office/drawing/2014/main" id="{5475395B-7843-405E-A53A-E724A598E191}"/>
              </a:ext>
            </a:extLst>
          </p:cNvPr>
          <p:cNvSpPr txBox="1">
            <a:spLocks noChangeArrowheads="1"/>
          </p:cNvSpPr>
          <p:nvPr/>
        </p:nvSpPr>
        <p:spPr bwMode="auto">
          <a:xfrm>
            <a:off x="1727200" y="1773873"/>
            <a:ext cx="5092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Giữ lại để dùng về sau.</a:t>
            </a:r>
          </a:p>
        </p:txBody>
      </p:sp>
      <p:sp>
        <p:nvSpPr>
          <p:cNvPr id="14" name="TextBox 13">
            <a:extLst>
              <a:ext uri="{FF2B5EF4-FFF2-40B4-BE49-F238E27FC236}">
                <a16:creationId xmlns:a16="http://schemas.microsoft.com/office/drawing/2014/main" id="{CCF528C8-1A69-42B3-8150-76FC9D11DE7E}"/>
              </a:ext>
            </a:extLst>
          </p:cNvPr>
          <p:cNvSpPr txBox="1">
            <a:spLocks noChangeArrowheads="1"/>
          </p:cNvSpPr>
          <p:nvPr/>
        </p:nvSpPr>
        <p:spPr bwMode="auto">
          <a:xfrm>
            <a:off x="1743075" y="2207260"/>
            <a:ext cx="4238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Biết rõ, thành thạo.</a:t>
            </a:r>
          </a:p>
        </p:txBody>
      </p:sp>
      <p:sp>
        <p:nvSpPr>
          <p:cNvPr id="15" name="TextBox 14">
            <a:extLst>
              <a:ext uri="{FF2B5EF4-FFF2-40B4-BE49-F238E27FC236}">
                <a16:creationId xmlns:a16="http://schemas.microsoft.com/office/drawing/2014/main" id="{109DC710-7F7B-41A9-8F87-28DFE3DD477B}"/>
              </a:ext>
            </a:extLst>
          </p:cNvPr>
          <p:cNvSpPr txBox="1">
            <a:spLocks noChangeArrowheads="1"/>
          </p:cNvSpPr>
          <p:nvPr/>
        </p:nvSpPr>
        <p:spPr bwMode="auto">
          <a:xfrm>
            <a:off x="1687513" y="2667635"/>
            <a:ext cx="751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Đồ đựng đan bằng tre nứa, đáy phẳng, thành cao.</a:t>
            </a:r>
          </a:p>
        </p:txBody>
      </p:sp>
      <p:sp>
        <p:nvSpPr>
          <p:cNvPr id="16" name="TextBox 15">
            <a:extLst>
              <a:ext uri="{FF2B5EF4-FFF2-40B4-BE49-F238E27FC236}">
                <a16:creationId xmlns:a16="http://schemas.microsoft.com/office/drawing/2014/main" id="{6EE0F54F-81D0-4ED7-BDEC-C5795674E9CC}"/>
              </a:ext>
            </a:extLst>
          </p:cNvPr>
          <p:cNvSpPr txBox="1">
            <a:spLocks noChangeArrowheads="1"/>
          </p:cNvSpPr>
          <p:nvPr/>
        </p:nvSpPr>
        <p:spPr bwMode="auto">
          <a:xfrm>
            <a:off x="1207909" y="3356647"/>
            <a:ext cx="974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a:solidFill>
                  <a:srgbClr val="002060"/>
                </a:solidFill>
                <a:latin typeface="Times New Roman" panose="02020603050405020304" pitchFamily="18" charset="0"/>
                <a:cs typeface="Times New Roman" panose="02020603050405020304" pitchFamily="18" charset="0"/>
              </a:rPr>
              <a:t>b) Chứa tiếng có </a:t>
            </a:r>
            <a:r>
              <a:rPr lang="en-US" altLang="en-US" sz="2800" b="1" i="1">
                <a:solidFill>
                  <a:srgbClr val="C00000"/>
                </a:solidFill>
                <a:latin typeface="Times New Roman" panose="02020603050405020304" pitchFamily="18" charset="0"/>
                <a:cs typeface="Times New Roman" panose="02020603050405020304" pitchFamily="18" charset="0"/>
              </a:rPr>
              <a:t>thanh hỏi </a:t>
            </a:r>
            <a:r>
              <a:rPr lang="en-US" altLang="en-US" sz="2800" b="1">
                <a:solidFill>
                  <a:srgbClr val="002060"/>
                </a:solidFill>
                <a:latin typeface="Times New Roman" panose="02020603050405020304" pitchFamily="18" charset="0"/>
                <a:cs typeface="Times New Roman" panose="02020603050405020304" pitchFamily="18" charset="0"/>
              </a:rPr>
              <a:t>hoặc </a:t>
            </a:r>
            <a:r>
              <a:rPr lang="en-US" altLang="en-US" sz="2800" b="1" i="1">
                <a:solidFill>
                  <a:srgbClr val="C00000"/>
                </a:solidFill>
                <a:latin typeface="Times New Roman" panose="02020603050405020304" pitchFamily="18" charset="0"/>
                <a:cs typeface="Times New Roman" panose="02020603050405020304" pitchFamily="18" charset="0"/>
              </a:rPr>
              <a:t>thanh ngã</a:t>
            </a:r>
            <a:r>
              <a:rPr lang="en-US" altLang="en-US" sz="2800" b="1">
                <a:solidFill>
                  <a:srgbClr val="002060"/>
                </a:solidFill>
                <a:latin typeface="Times New Roman" panose="02020603050405020304" pitchFamily="18" charset="0"/>
                <a:cs typeface="Times New Roman" panose="02020603050405020304" pitchFamily="18" charset="0"/>
              </a:rPr>
              <a:t>, có nghĩa như sau:</a:t>
            </a:r>
          </a:p>
        </p:txBody>
      </p:sp>
      <p:sp>
        <p:nvSpPr>
          <p:cNvPr id="17" name="TextBox 16">
            <a:extLst>
              <a:ext uri="{FF2B5EF4-FFF2-40B4-BE49-F238E27FC236}">
                <a16:creationId xmlns:a16="http://schemas.microsoft.com/office/drawing/2014/main" id="{EA6B8798-E82F-4615-B712-51CED3411560}"/>
              </a:ext>
            </a:extLst>
          </p:cNvPr>
          <p:cNvSpPr txBox="1">
            <a:spLocks noChangeArrowheads="1"/>
          </p:cNvSpPr>
          <p:nvPr/>
        </p:nvSpPr>
        <p:spPr bwMode="auto">
          <a:xfrm>
            <a:off x="1719263" y="3953193"/>
            <a:ext cx="6997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Dám đương đầu với khó khăn, nguy hiểm.</a:t>
            </a:r>
          </a:p>
        </p:txBody>
      </p:sp>
      <p:sp>
        <p:nvSpPr>
          <p:cNvPr id="18" name="TextBox 17">
            <a:extLst>
              <a:ext uri="{FF2B5EF4-FFF2-40B4-BE49-F238E27FC236}">
                <a16:creationId xmlns:a16="http://schemas.microsoft.com/office/drawing/2014/main" id="{80A45CB0-5A28-4CC9-9E61-B59DEA352D06}"/>
              </a:ext>
            </a:extLst>
          </p:cNvPr>
          <p:cNvSpPr txBox="1">
            <a:spLocks noChangeArrowheads="1"/>
          </p:cNvSpPr>
          <p:nvPr/>
        </p:nvSpPr>
        <p:spPr bwMode="auto">
          <a:xfrm>
            <a:off x="1728788" y="4386580"/>
            <a:ext cx="7454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Lớp mỏng bọc bên ngoài của cây, quả.</a:t>
            </a:r>
          </a:p>
        </p:txBody>
      </p:sp>
      <p:sp>
        <p:nvSpPr>
          <p:cNvPr id="19" name="TextBox 18">
            <a:extLst>
              <a:ext uri="{FF2B5EF4-FFF2-40B4-BE49-F238E27FC236}">
                <a16:creationId xmlns:a16="http://schemas.microsoft.com/office/drawing/2014/main" id="{5CED5D35-0E9F-4EC7-BA15-022BA654AD92}"/>
              </a:ext>
            </a:extLst>
          </p:cNvPr>
          <p:cNvSpPr txBox="1">
            <a:spLocks noChangeArrowheads="1"/>
          </p:cNvSpPr>
          <p:nvPr/>
        </p:nvSpPr>
        <p:spPr bwMode="auto">
          <a:xfrm>
            <a:off x="1727200" y="4819968"/>
            <a:ext cx="6573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Đồng nghĩa với </a:t>
            </a:r>
            <a:r>
              <a:rPr lang="en-US" altLang="en-US" sz="2800" b="1" i="1">
                <a:latin typeface="Times New Roman" panose="02020603050405020304" pitchFamily="18" charset="0"/>
                <a:cs typeface="Times New Roman" panose="02020603050405020304" pitchFamily="18" charset="0"/>
              </a:rPr>
              <a:t>giữ gìn</a:t>
            </a:r>
            <a:r>
              <a:rPr lang="en-US" altLang="en-US" sz="280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30845980-3E34-4656-BE7A-F2CCF287FCF8}"/>
              </a:ext>
            </a:extLst>
          </p:cNvPr>
          <p:cNvSpPr txBox="1">
            <a:spLocks noChangeArrowheads="1"/>
          </p:cNvSpPr>
          <p:nvPr/>
        </p:nvSpPr>
        <p:spPr bwMode="auto">
          <a:xfrm>
            <a:off x="5419000" y="1799605"/>
            <a:ext cx="54714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i="1">
                <a:solidFill>
                  <a:srgbClr val="C00000"/>
                </a:solidFill>
                <a:latin typeface="Times New Roman" panose="02020603050405020304" pitchFamily="18" charset="0"/>
                <a:cs typeface="Times New Roman" panose="02020603050405020304" pitchFamily="18" charset="0"/>
              </a:rPr>
              <a:t>dành dụm, để dành, dành tiền…</a:t>
            </a:r>
          </a:p>
          <a:p>
            <a:endParaRPr lang="en-US" altLang="en-US" sz="2800" b="1" i="1">
              <a:solidFill>
                <a:srgbClr val="C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D1EFD48-87AF-4A9F-AB8B-8AD31568D5ED}"/>
              </a:ext>
            </a:extLst>
          </p:cNvPr>
          <p:cNvSpPr txBox="1">
            <a:spLocks noChangeArrowheads="1"/>
          </p:cNvSpPr>
          <p:nvPr/>
        </p:nvSpPr>
        <p:spPr bwMode="auto">
          <a:xfrm>
            <a:off x="4827588" y="2242185"/>
            <a:ext cx="6659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i="1">
                <a:solidFill>
                  <a:srgbClr val="C00000"/>
                </a:solidFill>
                <a:latin typeface="Times New Roman" panose="02020603050405020304" pitchFamily="18" charset="0"/>
                <a:cs typeface="Times New Roman" panose="02020603050405020304" pitchFamily="18" charset="0"/>
              </a:rPr>
              <a:t>rành, rành rẽ, rành mạch, rành rọt…</a:t>
            </a:r>
          </a:p>
        </p:txBody>
      </p:sp>
      <p:sp>
        <p:nvSpPr>
          <p:cNvPr id="22" name="TextBox 21">
            <a:extLst>
              <a:ext uri="{FF2B5EF4-FFF2-40B4-BE49-F238E27FC236}">
                <a16:creationId xmlns:a16="http://schemas.microsoft.com/office/drawing/2014/main" id="{C09F0EDF-454A-4E01-9548-CBCF0EBDA337}"/>
              </a:ext>
            </a:extLst>
          </p:cNvPr>
          <p:cNvSpPr txBox="1">
            <a:spLocks noChangeArrowheads="1"/>
          </p:cNvSpPr>
          <p:nvPr/>
        </p:nvSpPr>
        <p:spPr bwMode="auto">
          <a:xfrm>
            <a:off x="8960712" y="2674658"/>
            <a:ext cx="1670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i="1">
                <a:solidFill>
                  <a:srgbClr val="C00000"/>
                </a:solidFill>
                <a:latin typeface="Times New Roman" panose="02020603050405020304" pitchFamily="18" charset="0"/>
                <a:cs typeface="Times New Roman" panose="02020603050405020304" pitchFamily="18" charset="0"/>
              </a:rPr>
              <a:t>cái giành</a:t>
            </a:r>
          </a:p>
        </p:txBody>
      </p:sp>
      <p:sp>
        <p:nvSpPr>
          <p:cNvPr id="23" name="TextBox 22">
            <a:extLst>
              <a:ext uri="{FF2B5EF4-FFF2-40B4-BE49-F238E27FC236}">
                <a16:creationId xmlns:a16="http://schemas.microsoft.com/office/drawing/2014/main" id="{93F9D4D3-408C-4A33-9957-0D796E32015F}"/>
              </a:ext>
            </a:extLst>
          </p:cNvPr>
          <p:cNvSpPr txBox="1">
            <a:spLocks noChangeArrowheads="1"/>
          </p:cNvSpPr>
          <p:nvPr/>
        </p:nvSpPr>
        <p:spPr bwMode="auto">
          <a:xfrm>
            <a:off x="8126697" y="3957955"/>
            <a:ext cx="355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i="1">
                <a:solidFill>
                  <a:srgbClr val="C00000"/>
                </a:solidFill>
                <a:latin typeface="Times New Roman" panose="02020603050405020304" pitchFamily="18" charset="0"/>
                <a:cs typeface="Times New Roman" panose="02020603050405020304" pitchFamily="18" charset="0"/>
              </a:rPr>
              <a:t>dũng cảm</a:t>
            </a:r>
          </a:p>
        </p:txBody>
      </p:sp>
      <p:sp>
        <p:nvSpPr>
          <p:cNvPr id="24" name="TextBox 23">
            <a:extLst>
              <a:ext uri="{FF2B5EF4-FFF2-40B4-BE49-F238E27FC236}">
                <a16:creationId xmlns:a16="http://schemas.microsoft.com/office/drawing/2014/main" id="{78A4A970-B2BF-4367-8BCB-FAAE7BD02655}"/>
              </a:ext>
            </a:extLst>
          </p:cNvPr>
          <p:cNvSpPr txBox="1">
            <a:spLocks noChangeArrowheads="1"/>
          </p:cNvSpPr>
          <p:nvPr/>
        </p:nvSpPr>
        <p:spPr bwMode="auto">
          <a:xfrm>
            <a:off x="7504716" y="4400667"/>
            <a:ext cx="676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i="1">
                <a:solidFill>
                  <a:srgbClr val="C00000"/>
                </a:solidFill>
                <a:latin typeface="Times New Roman" panose="02020603050405020304" pitchFamily="18" charset="0"/>
                <a:cs typeface="Times New Roman" panose="02020603050405020304" pitchFamily="18" charset="0"/>
              </a:rPr>
              <a:t>vỏ</a:t>
            </a:r>
          </a:p>
        </p:txBody>
      </p:sp>
      <p:sp>
        <p:nvSpPr>
          <p:cNvPr id="25" name="TextBox 24">
            <a:extLst>
              <a:ext uri="{FF2B5EF4-FFF2-40B4-BE49-F238E27FC236}">
                <a16:creationId xmlns:a16="http://schemas.microsoft.com/office/drawing/2014/main" id="{0E9E82FF-7A2C-45EE-BF6A-75B7098DF9B2}"/>
              </a:ext>
            </a:extLst>
          </p:cNvPr>
          <p:cNvSpPr txBox="1">
            <a:spLocks noChangeArrowheads="1"/>
          </p:cNvSpPr>
          <p:nvPr/>
        </p:nvSpPr>
        <p:spPr bwMode="auto">
          <a:xfrm>
            <a:off x="5512117" y="4819968"/>
            <a:ext cx="2357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altLang="en-US" sz="2800" b="1" i="1">
                <a:solidFill>
                  <a:srgbClr val="C00000"/>
                </a:solidFill>
                <a:latin typeface="Times New Roman" panose="02020603050405020304" pitchFamily="18" charset="0"/>
                <a:cs typeface="Times New Roman" panose="02020603050405020304" pitchFamily="18" charset="0"/>
              </a:rPr>
              <a:t>bảo vệ</a:t>
            </a:r>
          </a:p>
        </p:txBody>
      </p:sp>
    </p:spTree>
    <p:extLst>
      <p:ext uri="{BB962C8B-B14F-4D97-AF65-F5344CB8AC3E}">
        <p14:creationId xmlns:p14="http://schemas.microsoft.com/office/powerpoint/2010/main" val="2129307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lide(fromBottom)">
                                      <p:cBhvr>
                                        <p:cTn id="17" dur="500"/>
                                        <p:tgtEl>
                                          <p:spTgt spid="12"/>
                                        </p:tgtEl>
                                      </p:cBhvr>
                                    </p:animEffect>
                                  </p:childTnLst>
                                </p:cTn>
                              </p:par>
                              <p:par>
                                <p:cTn id="18" presetID="12" presetClass="entr" presetSubtype="4" fill="hold" grpId="0" nodeType="withEffect">
                                  <p:stCondLst>
                                    <p:cond delay="0"/>
                                  </p:stCondLst>
                                  <p:iterate type="lt">
                                    <p:tmPct val="0"/>
                                  </p:iterate>
                                  <p:childTnLst>
                                    <p:set>
                                      <p:cBhvr>
                                        <p:cTn id="19" dur="1" fill="hold">
                                          <p:stCondLst>
                                            <p:cond delay="0"/>
                                          </p:stCondLst>
                                        </p:cTn>
                                        <p:tgtEl>
                                          <p:spTgt spid="13"/>
                                        </p:tgtEl>
                                        <p:attrNameLst>
                                          <p:attrName>style.visibility</p:attrName>
                                        </p:attrNameLst>
                                      </p:cBhvr>
                                      <p:to>
                                        <p:strVal val="visible"/>
                                      </p:to>
                                    </p:set>
                                    <p:animEffect transition="in" filter="slide(fromBottom)">
                                      <p:cBhvr>
                                        <p:cTn id="20" dur="500"/>
                                        <p:tgtEl>
                                          <p:spTgt spid="13"/>
                                        </p:tgtEl>
                                      </p:cBhvr>
                                    </p:animEffect>
                                  </p:childTnLst>
                                </p:cTn>
                              </p:par>
                              <p:par>
                                <p:cTn id="21" presetID="12" presetClass="entr" presetSubtype="4" fill="hold" grpId="0" nodeType="withEffect">
                                  <p:stCondLst>
                                    <p:cond delay="0"/>
                                  </p:stCondLst>
                                  <p:iterate type="lt">
                                    <p:tmPct val="0"/>
                                  </p:iterate>
                                  <p:childTnLst>
                                    <p:set>
                                      <p:cBhvr>
                                        <p:cTn id="22" dur="1" fill="hold">
                                          <p:stCondLst>
                                            <p:cond delay="0"/>
                                          </p:stCondLst>
                                        </p:cTn>
                                        <p:tgtEl>
                                          <p:spTgt spid="14"/>
                                        </p:tgtEl>
                                        <p:attrNameLst>
                                          <p:attrName>style.visibility</p:attrName>
                                        </p:attrNameLst>
                                      </p:cBhvr>
                                      <p:to>
                                        <p:strVal val="visible"/>
                                      </p:to>
                                    </p:set>
                                    <p:animEffect transition="in" filter="slide(fromBottom)">
                                      <p:cBhvr>
                                        <p:cTn id="23" dur="500"/>
                                        <p:tgtEl>
                                          <p:spTgt spid="14"/>
                                        </p:tgtEl>
                                      </p:cBhvr>
                                    </p:animEffect>
                                  </p:childTnLst>
                                </p:cTn>
                              </p:par>
                              <p:par>
                                <p:cTn id="24" presetID="12" presetClass="entr" presetSubtype="4" fill="hold" grpId="0" nodeType="withEffect">
                                  <p:stCondLst>
                                    <p:cond delay="0"/>
                                  </p:stCondLst>
                                  <p:iterate type="lt">
                                    <p:tmPct val="0"/>
                                  </p:iterate>
                                  <p:childTnLst>
                                    <p:set>
                                      <p:cBhvr>
                                        <p:cTn id="25" dur="1" fill="hold">
                                          <p:stCondLst>
                                            <p:cond delay="0"/>
                                          </p:stCondLst>
                                        </p:cTn>
                                        <p:tgtEl>
                                          <p:spTgt spid="15"/>
                                        </p:tgtEl>
                                        <p:attrNameLst>
                                          <p:attrName>style.visibility</p:attrName>
                                        </p:attrNameLst>
                                      </p:cBhvr>
                                      <p:to>
                                        <p:strVal val="visible"/>
                                      </p:to>
                                    </p:set>
                                    <p:animEffect transition="in" filter="slide(fromBottom)">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Bottom)">
                                      <p:cBhvr>
                                        <p:cTn id="31" dur="500"/>
                                        <p:tgtEl>
                                          <p:spTgt spid="16"/>
                                        </p:tgtEl>
                                      </p:cBhvr>
                                    </p:animEffect>
                                  </p:childTnLst>
                                </p:cTn>
                              </p:par>
                              <p:par>
                                <p:cTn id="32" presetID="12" presetClass="entr" presetSubtype="4" fill="hold" grpId="0" nodeType="withEffect">
                                  <p:stCondLst>
                                    <p:cond delay="0"/>
                                  </p:stCondLst>
                                  <p:iterate type="lt">
                                    <p:tmPct val="0"/>
                                  </p:iterate>
                                  <p:childTnLst>
                                    <p:set>
                                      <p:cBhvr>
                                        <p:cTn id="33" dur="1" fill="hold">
                                          <p:stCondLst>
                                            <p:cond delay="0"/>
                                          </p:stCondLst>
                                        </p:cTn>
                                        <p:tgtEl>
                                          <p:spTgt spid="17"/>
                                        </p:tgtEl>
                                        <p:attrNameLst>
                                          <p:attrName>style.visibility</p:attrName>
                                        </p:attrNameLst>
                                      </p:cBhvr>
                                      <p:to>
                                        <p:strVal val="visible"/>
                                      </p:to>
                                    </p:set>
                                    <p:animEffect transition="in" filter="slide(fromBottom)">
                                      <p:cBhvr>
                                        <p:cTn id="34" dur="500"/>
                                        <p:tgtEl>
                                          <p:spTgt spid="17"/>
                                        </p:tgtEl>
                                      </p:cBhvr>
                                    </p:animEffect>
                                  </p:childTnLst>
                                </p:cTn>
                              </p:par>
                              <p:par>
                                <p:cTn id="35" presetID="12" presetClass="entr" presetSubtype="4" fill="hold" grpId="0" nodeType="withEffect">
                                  <p:stCondLst>
                                    <p:cond delay="0"/>
                                  </p:stCondLst>
                                  <p:iterate type="lt">
                                    <p:tmPct val="0"/>
                                  </p:iterate>
                                  <p:childTnLst>
                                    <p:set>
                                      <p:cBhvr>
                                        <p:cTn id="36" dur="1" fill="hold">
                                          <p:stCondLst>
                                            <p:cond delay="0"/>
                                          </p:stCondLst>
                                        </p:cTn>
                                        <p:tgtEl>
                                          <p:spTgt spid="18"/>
                                        </p:tgtEl>
                                        <p:attrNameLst>
                                          <p:attrName>style.visibility</p:attrName>
                                        </p:attrNameLst>
                                      </p:cBhvr>
                                      <p:to>
                                        <p:strVal val="visible"/>
                                      </p:to>
                                    </p:set>
                                    <p:animEffect transition="in" filter="slide(fromBottom)">
                                      <p:cBhvr>
                                        <p:cTn id="37" dur="500"/>
                                        <p:tgtEl>
                                          <p:spTgt spid="18"/>
                                        </p:tgtEl>
                                      </p:cBhvr>
                                    </p:animEffect>
                                  </p:childTnLst>
                                </p:cTn>
                              </p:par>
                              <p:par>
                                <p:cTn id="38" presetID="12" presetClass="entr" presetSubtype="4" fill="hold" grpId="0" nodeType="withEffect">
                                  <p:stCondLst>
                                    <p:cond delay="0"/>
                                  </p:stCondLst>
                                  <p:iterate type="lt">
                                    <p:tmPct val="0"/>
                                  </p:iterate>
                                  <p:childTnLst>
                                    <p:set>
                                      <p:cBhvr>
                                        <p:cTn id="39" dur="1" fill="hold">
                                          <p:stCondLst>
                                            <p:cond delay="0"/>
                                          </p:stCondLst>
                                        </p:cTn>
                                        <p:tgtEl>
                                          <p:spTgt spid="19"/>
                                        </p:tgtEl>
                                        <p:attrNameLst>
                                          <p:attrName>style.visibility</p:attrName>
                                        </p:attrNameLst>
                                      </p:cBhvr>
                                      <p:to>
                                        <p:strVal val="visible"/>
                                      </p:to>
                                    </p:set>
                                    <p:animEffect transition="in" filter="slide(fromBottom)">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23"/>
                                        </p:tgtEl>
                                        <p:attrNameLst>
                                          <p:attrName>style.visibility</p:attrName>
                                        </p:attrNameLst>
                                      </p:cBhvr>
                                      <p:to>
                                        <p:strVal val="visible"/>
                                      </p:to>
                                    </p:set>
                                    <p:anim calcmode="discrete" valueType="clr">
                                      <p:cBhvr override="childStyle">
                                        <p:cTn id="6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3"/>
                                        </p:tgtEl>
                                        <p:attrNameLst>
                                          <p:attrName>fillcolor</p:attrName>
                                        </p:attrNameLst>
                                      </p:cBhvr>
                                      <p:tavLst>
                                        <p:tav tm="0">
                                          <p:val>
                                            <p:clrVal>
                                              <a:schemeClr val="accent2"/>
                                            </p:clrVal>
                                          </p:val>
                                        </p:tav>
                                        <p:tav tm="50000">
                                          <p:val>
                                            <p:clrVal>
                                              <a:schemeClr val="hlink"/>
                                            </p:clrVal>
                                          </p:val>
                                        </p:tav>
                                      </p:tavLst>
                                    </p:anim>
                                    <p:set>
                                      <p:cBhvr>
                                        <p:cTn id="65" dur="80"/>
                                        <p:tgtEl>
                                          <p:spTgt spid="2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24"/>
                                        </p:tgtEl>
                                        <p:attrNameLst>
                                          <p:attrName>style.visibility</p:attrName>
                                        </p:attrNameLst>
                                      </p:cBhvr>
                                      <p:to>
                                        <p:strVal val="visible"/>
                                      </p:to>
                                    </p:set>
                                    <p:anim calcmode="discrete" valueType="clr">
                                      <p:cBhvr override="childStyle">
                                        <p:cTn id="7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4"/>
                                        </p:tgtEl>
                                        <p:attrNameLst>
                                          <p:attrName>fillcolor</p:attrName>
                                        </p:attrNameLst>
                                      </p:cBhvr>
                                      <p:tavLst>
                                        <p:tav tm="0">
                                          <p:val>
                                            <p:clrVal>
                                              <a:schemeClr val="accent2"/>
                                            </p:clrVal>
                                          </p:val>
                                        </p:tav>
                                        <p:tav tm="50000">
                                          <p:val>
                                            <p:clrVal>
                                              <a:schemeClr val="hlink"/>
                                            </p:clrVal>
                                          </p:val>
                                        </p:tav>
                                      </p:tavLst>
                                    </p:anim>
                                    <p:set>
                                      <p:cBhvr>
                                        <p:cTn id="72" dur="80"/>
                                        <p:tgtEl>
                                          <p:spTgt spid="24"/>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25"/>
                                        </p:tgtEl>
                                        <p:attrNameLst>
                                          <p:attrName>style.visibility</p:attrName>
                                        </p:attrNameLst>
                                      </p:cBhvr>
                                      <p:to>
                                        <p:strVal val="visible"/>
                                      </p:to>
                                    </p:set>
                                    <p:anim calcmode="discrete" valueType="clr">
                                      <p:cBhvr override="childStyle">
                                        <p:cTn id="7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5"/>
                                        </p:tgtEl>
                                        <p:attrNameLst>
                                          <p:attrName>fillcolor</p:attrName>
                                        </p:attrNameLst>
                                      </p:cBhvr>
                                      <p:tavLst>
                                        <p:tav tm="0">
                                          <p:val>
                                            <p:clrVal>
                                              <a:schemeClr val="accent2"/>
                                            </p:clrVal>
                                          </p:val>
                                        </p:tav>
                                        <p:tav tm="50000">
                                          <p:val>
                                            <p:clrVal>
                                              <a:schemeClr val="hlink"/>
                                            </p:clrVal>
                                          </p:val>
                                        </p:tav>
                                      </p:tavLst>
                                    </p:anim>
                                    <p:set>
                                      <p:cBhvr>
                                        <p:cTn id="79"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6AEE209F-30F2-4A43-9753-C448C829AD05}"/>
              </a:ext>
            </a:extLst>
          </p:cNvPr>
          <p:cNvGrpSpPr/>
          <p:nvPr/>
        </p:nvGrpSpPr>
        <p:grpSpPr>
          <a:xfrm rot="10800000">
            <a:off x="280442" y="196768"/>
            <a:ext cx="11710929" cy="6319777"/>
            <a:chOff x="723631" y="1050403"/>
            <a:chExt cx="7930694" cy="4812656"/>
          </a:xfrm>
        </p:grpSpPr>
        <p:sp>
          <p:nvSpPr>
            <p:cNvPr id="3" name="矩形: 圆顶角 6">
              <a:extLst>
                <a:ext uri="{FF2B5EF4-FFF2-40B4-BE49-F238E27FC236}">
                  <a16:creationId xmlns:a16="http://schemas.microsoft.com/office/drawing/2014/main" id="{489660AD-1FF4-4CB6-A504-8118F1B69C5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7">
              <a:extLst>
                <a:ext uri="{FF2B5EF4-FFF2-40B4-BE49-F238E27FC236}">
                  <a16:creationId xmlns:a16="http://schemas.microsoft.com/office/drawing/2014/main" id="{805D0530-80E9-41BF-BA10-0AA026E653E6}"/>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32" name="组合 11">
            <a:extLst>
              <a:ext uri="{FF2B5EF4-FFF2-40B4-BE49-F238E27FC236}">
                <a16:creationId xmlns:a16="http://schemas.microsoft.com/office/drawing/2014/main" id="{CAE4B943-BB76-4EE8-A1A7-EE67B00259C7}"/>
              </a:ext>
            </a:extLst>
          </p:cNvPr>
          <p:cNvGrpSpPr/>
          <p:nvPr/>
        </p:nvGrpSpPr>
        <p:grpSpPr>
          <a:xfrm>
            <a:off x="-706394" y="5177789"/>
            <a:ext cx="13604788" cy="1675213"/>
            <a:chOff x="-827607" y="5028734"/>
            <a:chExt cx="12863333" cy="1846661"/>
          </a:xfrm>
        </p:grpSpPr>
        <p:pic>
          <p:nvPicPr>
            <p:cNvPr id="33" name="图片 10">
              <a:extLst>
                <a:ext uri="{FF2B5EF4-FFF2-40B4-BE49-F238E27FC236}">
                  <a16:creationId xmlns:a16="http://schemas.microsoft.com/office/drawing/2014/main" id="{6A7CFAB1-F62E-4102-9C7B-6442985C7B6E}"/>
                </a:ext>
              </a:extLst>
            </p:cNvPr>
            <p:cNvPicPr>
              <a:picLocks noChangeAspect="1"/>
            </p:cNvPicPr>
            <p:nvPr/>
          </p:nvPicPr>
          <p:blipFill rotWithShape="1">
            <a:blip r:embed="rId3">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34" name="图片 9">
              <a:extLst>
                <a:ext uri="{FF2B5EF4-FFF2-40B4-BE49-F238E27FC236}">
                  <a16:creationId xmlns:a16="http://schemas.microsoft.com/office/drawing/2014/main" id="{F657DB89-5F3E-42F0-9642-0CFBE7B3C8A6}"/>
                </a:ext>
              </a:extLst>
            </p:cNvPr>
            <p:cNvPicPr>
              <a:picLocks noChangeAspect="1"/>
            </p:cNvPicPr>
            <p:nvPr/>
          </p:nvPicPr>
          <p:blipFill rotWithShape="1">
            <a:blip r:embed="rId3">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27" name="Rectangle 3">
            <a:extLst>
              <a:ext uri="{FF2B5EF4-FFF2-40B4-BE49-F238E27FC236}">
                <a16:creationId xmlns:a16="http://schemas.microsoft.com/office/drawing/2014/main" id="{2B0DD6EE-4F16-480A-B4E3-4DB7190F2FDF}"/>
              </a:ext>
            </a:extLst>
          </p:cNvPr>
          <p:cNvSpPr>
            <a:spLocks noGrp="1" noChangeArrowheads="1"/>
          </p:cNvSpPr>
          <p:nvPr/>
        </p:nvSpPr>
        <p:spPr bwMode="auto">
          <a:xfrm>
            <a:off x="1242467" y="1113525"/>
            <a:ext cx="10118953" cy="5867400"/>
          </a:xfrm>
          <a:prstGeom prst="rect">
            <a:avLst/>
          </a:prstGeom>
          <a:noFill/>
          <a:ln>
            <a:noFill/>
          </a:ln>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120000"/>
              </a:lnSpc>
            </a:pPr>
            <a:r>
              <a:rPr lang="en-US" altLang="vi-VN" sz="28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Sợ mèo không biết</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     Một người bị bệnh hoang </a:t>
            </a:r>
            <a:r>
              <a:rPr lang="en-US" altLang="vi-VN" sz="24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tương</a:t>
            </a:r>
            <a:r>
              <a:rPr lang="en-US" altLang="vi-VN" sz="2400">
                <a:latin typeface="Times New Roman" panose="02020603050405020304" pitchFamily="18" charset="0"/>
                <a:ea typeface="Tahoma" panose="020B0604030504040204" pitchFamily="34" charset="0"/>
                <a:cs typeface="Times New Roman" panose="02020603050405020304" pitchFamily="18" charset="0"/>
              </a:rPr>
              <a:t>, suốt ngày ngỡ mình là chuột, cuối cùng được ra viện nhưng anh ta cứ đứng tần ngần </a:t>
            </a:r>
            <a:r>
              <a:rPr lang="en-US" altLang="vi-VN" sz="24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mai</a:t>
            </a:r>
            <a:r>
              <a:rPr lang="en-US" altLang="vi-VN" sz="2400">
                <a:latin typeface="Times New Roman" panose="02020603050405020304" pitchFamily="18" charset="0"/>
                <a:ea typeface="Tahoma" panose="020B0604030504040204" pitchFamily="34" charset="0"/>
                <a:cs typeface="Times New Roman" panose="02020603050405020304" pitchFamily="18" charset="0"/>
              </a:rPr>
              <a:t> ở công viên mà không đi. Một bác sĩ thấy lạ liền đến hỏi. Bệnh nhân sợ </a:t>
            </a:r>
            <a:r>
              <a:rPr lang="en-US" altLang="vi-VN" sz="24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hai giai </a:t>
            </a:r>
            <a:r>
              <a:rPr lang="en-US" altLang="vi-VN" sz="2400">
                <a:latin typeface="Times New Roman" panose="02020603050405020304" pitchFamily="18" charset="0"/>
                <a:ea typeface="Tahoma" panose="020B0604030504040204" pitchFamily="34" charset="0"/>
                <a:cs typeface="Times New Roman" panose="02020603050405020304" pitchFamily="18" charset="0"/>
              </a:rPr>
              <a:t>thích:</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 Bên </a:t>
            </a:r>
            <a:r>
              <a:rPr lang="en-US" altLang="vi-VN" sz="24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vi-VN" sz="2400">
                <a:latin typeface="Times New Roman" panose="02020603050405020304" pitchFamily="18" charset="0"/>
                <a:ea typeface="Tahoma" panose="020B0604030504040204" pitchFamily="34" charset="0"/>
                <a:cs typeface="Times New Roman" panose="02020603050405020304" pitchFamily="18" charset="0"/>
              </a:rPr>
              <a:t> có một  con mèo.</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Bác sĩ bảo:</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 Nhưng anh biết mình không </a:t>
            </a:r>
            <a:r>
              <a:rPr lang="en-US" altLang="vi-VN" sz="24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phai</a:t>
            </a:r>
            <a:r>
              <a:rPr lang="en-US" altLang="vi-VN" sz="2400">
                <a:latin typeface="Times New Roman" panose="02020603050405020304" pitchFamily="18" charset="0"/>
                <a:ea typeface="Tahoma" panose="020B0604030504040204" pitchFamily="34" charset="0"/>
                <a:cs typeface="Times New Roman" panose="02020603050405020304" pitchFamily="18" charset="0"/>
              </a:rPr>
              <a:t> là chuột kia mà.</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Anh chàng trả lời:</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 Tôi biết như vậy hỏi có ăn thua gì. </a:t>
            </a:r>
            <a:r>
              <a:rPr lang="en-US" altLang="vi-VN" sz="24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Nhơ</a:t>
            </a:r>
            <a:r>
              <a:rPr lang="en-US" altLang="vi-VN" sz="2400">
                <a:latin typeface="Times New Roman" panose="02020603050405020304" pitchFamily="18" charset="0"/>
                <a:ea typeface="Tahoma" panose="020B0604030504040204" pitchFamily="34" charset="0"/>
                <a:cs typeface="Times New Roman" panose="02020603050405020304" pitchFamily="18" charset="0"/>
              </a:rPr>
              <a:t> con mèo nó không biết điều ấy thì sao?</a:t>
            </a:r>
          </a:p>
          <a:p>
            <a:pPr algn="just">
              <a:lnSpc>
                <a:spcPct val="120000"/>
              </a:lnSpc>
            </a:pPr>
            <a:r>
              <a:rPr lang="en-US" altLang="vi-VN" sz="240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i="1">
                <a:latin typeface="Times New Roman" panose="02020603050405020304" pitchFamily="18" charset="0"/>
                <a:ea typeface="Tahoma" panose="020B0604030504040204" pitchFamily="34" charset="0"/>
                <a:cs typeface="Times New Roman" panose="02020603050405020304" pitchFamily="18" charset="0"/>
              </a:rPr>
              <a:t>Theo </a:t>
            </a:r>
            <a:r>
              <a:rPr lang="en-US" altLang="vi-VN" sz="2400">
                <a:latin typeface="Times New Roman" panose="02020603050405020304" pitchFamily="18" charset="0"/>
                <a:ea typeface="Tahoma" panose="020B0604030504040204" pitchFamily="34" charset="0"/>
                <a:cs typeface="Times New Roman" panose="02020603050405020304" pitchFamily="18" charset="0"/>
              </a:rPr>
              <a:t>BÍ QUYẾT SỐNG LÂU</a:t>
            </a:r>
          </a:p>
        </p:txBody>
      </p:sp>
      <p:sp>
        <p:nvSpPr>
          <p:cNvPr id="28" name="Text Box 5">
            <a:extLst>
              <a:ext uri="{FF2B5EF4-FFF2-40B4-BE49-F238E27FC236}">
                <a16:creationId xmlns:a16="http://schemas.microsoft.com/office/drawing/2014/main" id="{9A9D8E97-0F78-46D7-AC26-3339BEDFF108}"/>
              </a:ext>
            </a:extLst>
          </p:cNvPr>
          <p:cNvSpPr txBox="1">
            <a:spLocks noChangeArrowheads="1"/>
          </p:cNvSpPr>
          <p:nvPr/>
        </p:nvSpPr>
        <p:spPr bwMode="auto">
          <a:xfrm>
            <a:off x="1242467" y="263769"/>
            <a:ext cx="9985514"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just">
              <a:spcBef>
                <a:spcPts val="300"/>
              </a:spcBef>
              <a:spcAft>
                <a:spcPts val="300"/>
              </a:spcAft>
            </a:pPr>
            <a:r>
              <a:rPr lang="en-US" altLang="vi-VN"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 3b. Có thể đặt </a:t>
            </a:r>
            <a:r>
              <a:rPr lang="en-US" altLang="vi-VN" sz="28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dấu hỏi </a:t>
            </a:r>
            <a:r>
              <a:rPr lang="en-US" altLang="vi-VN"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hay </a:t>
            </a:r>
            <a:r>
              <a:rPr lang="en-US" altLang="vi-VN" sz="2800" b="1" i="1">
                <a:solidFill>
                  <a:srgbClr val="C00000"/>
                </a:solidFill>
                <a:latin typeface="Times New Roman" panose="02020603050405020304" pitchFamily="18" charset="0"/>
                <a:ea typeface="Tahoma" panose="020B0604030504040204" pitchFamily="34" charset="0"/>
                <a:cs typeface="Times New Roman" panose="02020603050405020304" pitchFamily="18" charset="0"/>
              </a:rPr>
              <a:t>dấu ngã </a:t>
            </a:r>
            <a:r>
              <a:rPr lang="en-US" altLang="vi-VN"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vào chữ màu đỏ in đậm nào trong mẩu chuyện vui sau:</a:t>
            </a:r>
          </a:p>
        </p:txBody>
      </p:sp>
      <p:sp>
        <p:nvSpPr>
          <p:cNvPr id="5" name="TextBox 4">
            <a:extLst>
              <a:ext uri="{FF2B5EF4-FFF2-40B4-BE49-F238E27FC236}">
                <a16:creationId xmlns:a16="http://schemas.microsoft.com/office/drawing/2014/main" id="{7B69D704-3D42-4A2C-9413-48B8B570F060}"/>
              </a:ext>
            </a:extLst>
          </p:cNvPr>
          <p:cNvSpPr txBox="1"/>
          <p:nvPr/>
        </p:nvSpPr>
        <p:spPr>
          <a:xfrm>
            <a:off x="5052060" y="1658687"/>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tưởng</a:t>
            </a:r>
          </a:p>
        </p:txBody>
      </p:sp>
      <p:sp>
        <p:nvSpPr>
          <p:cNvPr id="30" name="TextBox 29">
            <a:extLst>
              <a:ext uri="{FF2B5EF4-FFF2-40B4-BE49-F238E27FC236}">
                <a16:creationId xmlns:a16="http://schemas.microsoft.com/office/drawing/2014/main" id="{B9226341-F2D0-4F3C-9F1E-3F3B2B41069B}"/>
              </a:ext>
            </a:extLst>
          </p:cNvPr>
          <p:cNvSpPr txBox="1"/>
          <p:nvPr/>
        </p:nvSpPr>
        <p:spPr>
          <a:xfrm>
            <a:off x="6838950" y="2104720"/>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mãi</a:t>
            </a:r>
          </a:p>
        </p:txBody>
      </p:sp>
      <p:sp>
        <p:nvSpPr>
          <p:cNvPr id="36" name="TextBox 35">
            <a:extLst>
              <a:ext uri="{FF2B5EF4-FFF2-40B4-BE49-F238E27FC236}">
                <a16:creationId xmlns:a16="http://schemas.microsoft.com/office/drawing/2014/main" id="{63D3D792-F034-4923-B553-D935BC763D27}"/>
              </a:ext>
            </a:extLst>
          </p:cNvPr>
          <p:cNvSpPr txBox="1"/>
          <p:nvPr/>
        </p:nvSpPr>
        <p:spPr>
          <a:xfrm>
            <a:off x="6246971" y="2540065"/>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hãi</a:t>
            </a:r>
          </a:p>
        </p:txBody>
      </p:sp>
      <p:sp>
        <p:nvSpPr>
          <p:cNvPr id="37" name="TextBox 36">
            <a:extLst>
              <a:ext uri="{FF2B5EF4-FFF2-40B4-BE49-F238E27FC236}">
                <a16:creationId xmlns:a16="http://schemas.microsoft.com/office/drawing/2014/main" id="{400D461E-1BD0-47B0-9406-25ADB0F9F4B1}"/>
              </a:ext>
            </a:extLst>
          </p:cNvPr>
          <p:cNvSpPr txBox="1"/>
          <p:nvPr/>
        </p:nvSpPr>
        <p:spPr>
          <a:xfrm>
            <a:off x="6730841" y="2535992"/>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giải</a:t>
            </a:r>
          </a:p>
        </p:txBody>
      </p:sp>
      <p:sp>
        <p:nvSpPr>
          <p:cNvPr id="38" name="TextBox 37">
            <a:extLst>
              <a:ext uri="{FF2B5EF4-FFF2-40B4-BE49-F238E27FC236}">
                <a16:creationId xmlns:a16="http://schemas.microsoft.com/office/drawing/2014/main" id="{9C762867-C8F2-4FFC-9262-CAFA60C03137}"/>
              </a:ext>
            </a:extLst>
          </p:cNvPr>
          <p:cNvSpPr txBox="1"/>
          <p:nvPr/>
        </p:nvSpPr>
        <p:spPr>
          <a:xfrm>
            <a:off x="1991137" y="2981427"/>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cổng</a:t>
            </a:r>
          </a:p>
        </p:txBody>
      </p:sp>
      <p:sp>
        <p:nvSpPr>
          <p:cNvPr id="39" name="TextBox 38">
            <a:extLst>
              <a:ext uri="{FF2B5EF4-FFF2-40B4-BE49-F238E27FC236}">
                <a16:creationId xmlns:a16="http://schemas.microsoft.com/office/drawing/2014/main" id="{B876E594-8D4B-4A3C-B7D3-E4E59C9F059E}"/>
              </a:ext>
            </a:extLst>
          </p:cNvPr>
          <p:cNvSpPr txBox="1"/>
          <p:nvPr/>
        </p:nvSpPr>
        <p:spPr>
          <a:xfrm>
            <a:off x="4926330" y="3860266"/>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phải</a:t>
            </a:r>
          </a:p>
        </p:txBody>
      </p:sp>
      <p:sp>
        <p:nvSpPr>
          <p:cNvPr id="40" name="TextBox 39">
            <a:extLst>
              <a:ext uri="{FF2B5EF4-FFF2-40B4-BE49-F238E27FC236}">
                <a16:creationId xmlns:a16="http://schemas.microsoft.com/office/drawing/2014/main" id="{3C2048F0-C0B2-4FBF-BE2E-4358B04CB7E3}"/>
              </a:ext>
            </a:extLst>
          </p:cNvPr>
          <p:cNvSpPr txBox="1"/>
          <p:nvPr/>
        </p:nvSpPr>
        <p:spPr>
          <a:xfrm>
            <a:off x="5695950" y="4732756"/>
            <a:ext cx="937260" cy="461665"/>
          </a:xfrm>
          <a:prstGeom prst="rect">
            <a:avLst/>
          </a:prstGeom>
          <a:noFill/>
        </p:spPr>
        <p:txBody>
          <a:bodyPr wrap="square" rtlCol="0">
            <a:spAutoFit/>
          </a:bodyPr>
          <a:lstStyle/>
          <a:p>
            <a:r>
              <a:rPr lang="en-US" sz="2400" b="1" i="1">
                <a:solidFill>
                  <a:srgbClr val="C00000"/>
                </a:solidFill>
                <a:latin typeface="Times New Roman" panose="02020603050405020304" pitchFamily="18" charset="0"/>
                <a:cs typeface="Times New Roman" panose="02020603050405020304" pitchFamily="18" charset="0"/>
              </a:rPr>
              <a:t>Nhỡ</a:t>
            </a:r>
          </a:p>
        </p:txBody>
      </p:sp>
    </p:spTree>
    <p:extLst>
      <p:ext uri="{BB962C8B-B14F-4D97-AF65-F5344CB8AC3E}">
        <p14:creationId xmlns:p14="http://schemas.microsoft.com/office/powerpoint/2010/main" val="2658739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fltVal val="0"/>
                                          </p:val>
                                        </p:tav>
                                        <p:tav tm="100000">
                                          <p:val>
                                            <p:strVal val="#ppt_h"/>
                                          </p:val>
                                        </p:tav>
                                      </p:tavLst>
                                    </p:anim>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animEffect transition="in" filter="fade">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500" fill="hold"/>
                                        <p:tgtEl>
                                          <p:spTgt spid="40"/>
                                        </p:tgtEl>
                                        <p:attrNameLst>
                                          <p:attrName>ppt_w</p:attrName>
                                        </p:attrNameLst>
                                      </p:cBhvr>
                                      <p:tavLst>
                                        <p:tav tm="0">
                                          <p:val>
                                            <p:fltVal val="0"/>
                                          </p:val>
                                        </p:tav>
                                        <p:tav tm="100000">
                                          <p:val>
                                            <p:strVal val="#ppt_w"/>
                                          </p:val>
                                        </p:tav>
                                      </p:tavLst>
                                    </p:anim>
                                    <p:anim calcmode="lin" valueType="num">
                                      <p:cBhvr>
                                        <p:cTn id="67" dur="500" fill="hold"/>
                                        <p:tgtEl>
                                          <p:spTgt spid="40"/>
                                        </p:tgtEl>
                                        <p:attrNameLst>
                                          <p:attrName>ppt_h</p:attrName>
                                        </p:attrNameLst>
                                      </p:cBhvr>
                                      <p:tavLst>
                                        <p:tav tm="0">
                                          <p:val>
                                            <p:fltVal val="0"/>
                                          </p:val>
                                        </p:tav>
                                        <p:tav tm="100000">
                                          <p:val>
                                            <p:strVal val="#ppt_h"/>
                                          </p:val>
                                        </p:tav>
                                      </p:tavLst>
                                    </p:anim>
                                    <p:animEffect transition="in" filter="fade">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5" grpId="0"/>
      <p:bldP spid="30" grpId="0"/>
      <p:bldP spid="36" grpId="0"/>
      <p:bldP spid="37"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F7654014-CD94-4F35-BBA3-8624CB264990}"/>
              </a:ext>
            </a:extLst>
          </p:cNvPr>
          <p:cNvGrpSpPr/>
          <p:nvPr/>
        </p:nvGrpSpPr>
        <p:grpSpPr>
          <a:xfrm>
            <a:off x="685812" y="409526"/>
            <a:ext cx="10807984" cy="5534074"/>
            <a:chOff x="604535" y="1050403"/>
            <a:chExt cx="8049790" cy="4910559"/>
          </a:xfrm>
        </p:grpSpPr>
        <p:sp>
          <p:nvSpPr>
            <p:cNvPr id="3" name="矩形: 圆顶角 7">
              <a:extLst>
                <a:ext uri="{FF2B5EF4-FFF2-40B4-BE49-F238E27FC236}">
                  <a16:creationId xmlns:a16="http://schemas.microsoft.com/office/drawing/2014/main" id="{30AD540B-5C76-4150-88B8-CBBA4418264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6">
              <a:extLst>
                <a:ext uri="{FF2B5EF4-FFF2-40B4-BE49-F238E27FC236}">
                  <a16:creationId xmlns:a16="http://schemas.microsoft.com/office/drawing/2014/main" id="{9B9BD993-8015-470E-9CDF-32002016E94F}"/>
                </a:ext>
              </a:extLst>
            </p:cNvPr>
            <p:cNvSpPr/>
            <p:nvPr/>
          </p:nvSpPr>
          <p:spPr>
            <a:xfrm rot="10800000">
              <a:off x="604535" y="1203768"/>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10" name="Google Shape;157;p3">
            <a:extLst>
              <a:ext uri="{FF2B5EF4-FFF2-40B4-BE49-F238E27FC236}">
                <a16:creationId xmlns:a16="http://schemas.microsoft.com/office/drawing/2014/main" id="{DCCDC49F-DF25-4CFB-B427-FE5406A5B310}"/>
              </a:ext>
            </a:extLst>
          </p:cNvPr>
          <p:cNvGrpSpPr/>
          <p:nvPr/>
        </p:nvGrpSpPr>
        <p:grpSpPr>
          <a:xfrm>
            <a:off x="2513419" y="1115735"/>
            <a:ext cx="4689426" cy="1419706"/>
            <a:chOff x="6895230" y="1807758"/>
            <a:chExt cx="3189683" cy="3200958"/>
          </a:xfrm>
        </p:grpSpPr>
        <p:sp>
          <p:nvSpPr>
            <p:cNvPr id="11" name="Google Shape;158;p3">
              <a:extLst>
                <a:ext uri="{FF2B5EF4-FFF2-40B4-BE49-F238E27FC236}">
                  <a16:creationId xmlns:a16="http://schemas.microsoft.com/office/drawing/2014/main" id="{4B8D5D13-65A1-4457-B2F0-E8BCEA4FC852}"/>
                </a:ext>
              </a:extLst>
            </p:cNvPr>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59;p3">
              <a:extLst>
                <a:ext uri="{FF2B5EF4-FFF2-40B4-BE49-F238E27FC236}">
                  <a16:creationId xmlns:a16="http://schemas.microsoft.com/office/drawing/2014/main" id="{454140AD-B7A9-4AE4-B4AB-486E76CAA5E0}"/>
                </a:ext>
              </a:extLst>
            </p:cNvPr>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60;p3">
              <a:extLst>
                <a:ext uri="{FF2B5EF4-FFF2-40B4-BE49-F238E27FC236}">
                  <a16:creationId xmlns:a16="http://schemas.microsoft.com/office/drawing/2014/main" id="{91243255-DC3F-4C94-85BF-C192B0905012}"/>
                </a:ext>
              </a:extLst>
            </p:cNvPr>
            <p:cNvSpPr/>
            <p:nvPr/>
          </p:nvSpPr>
          <p:spPr>
            <a:xfrm rot="10800000">
              <a:off x="9284746" y="1838785"/>
              <a:ext cx="640498" cy="520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prstTxWarp prst="textPlain">
                <a:avLst/>
              </a:prstTxWarp>
            </a:bodyPr>
            <a:lstStyle/>
            <a:p>
              <a:pPr lvl="0" algn="l"/>
              <a:r>
                <a:rPr b="1" i="0">
                  <a:ln w="22225">
                    <a:solidFill>
                      <a:schemeClr val="accent2"/>
                    </a:solidFill>
                    <a:prstDash val="solid"/>
                  </a:ln>
                  <a:solidFill>
                    <a:schemeClr val="accent2">
                      <a:lumMod val="40000"/>
                      <a:lumOff val="60000"/>
                    </a:schemeClr>
                  </a:solidFill>
                  <a:latin typeface="Arial"/>
                </a:rPr>
                <a:t>“</a:t>
              </a:r>
            </a:p>
          </p:txBody>
        </p:sp>
        <p:sp>
          <p:nvSpPr>
            <p:cNvPr id="14" name="Google Shape;161;p3">
              <a:extLst>
                <a:ext uri="{FF2B5EF4-FFF2-40B4-BE49-F238E27FC236}">
                  <a16:creationId xmlns:a16="http://schemas.microsoft.com/office/drawing/2014/main" id="{F0EB057B-E4F0-494A-B2DD-3140493C8B62}"/>
                </a:ext>
              </a:extLst>
            </p:cNvPr>
            <p:cNvSpPr/>
            <p:nvPr/>
          </p:nvSpPr>
          <p:spPr>
            <a:xfrm>
              <a:off x="7054899" y="4488311"/>
              <a:ext cx="640498" cy="520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prstTxWarp prst="textPlain">
                <a:avLst/>
              </a:prstTxWarp>
            </a:bodyPr>
            <a:lstStyle/>
            <a:p>
              <a:pPr lvl="0" algn="l"/>
              <a:r>
                <a:rPr b="1" i="0">
                  <a:ln w="22225">
                    <a:solidFill>
                      <a:schemeClr val="accent2"/>
                    </a:solidFill>
                    <a:prstDash val="solid"/>
                  </a:ln>
                  <a:solidFill>
                    <a:schemeClr val="accent2">
                      <a:lumMod val="40000"/>
                      <a:lumOff val="60000"/>
                    </a:schemeClr>
                  </a:solidFill>
                  <a:latin typeface="Arial"/>
                </a:rPr>
                <a:t>“</a:t>
              </a:r>
            </a:p>
          </p:txBody>
        </p:sp>
      </p:grpSp>
      <p:sp>
        <p:nvSpPr>
          <p:cNvPr id="5" name="椭圆 21">
            <a:extLst>
              <a:ext uri="{FF2B5EF4-FFF2-40B4-BE49-F238E27FC236}">
                <a16:creationId xmlns:a16="http://schemas.microsoft.com/office/drawing/2014/main" id="{701FD708-E5F9-45C2-9250-0E9BB3091CB8}"/>
              </a:ext>
            </a:extLst>
          </p:cNvPr>
          <p:cNvSpPr/>
          <p:nvPr/>
        </p:nvSpPr>
        <p:spPr>
          <a:xfrm>
            <a:off x="1554362" y="717522"/>
            <a:ext cx="1339388" cy="1323439"/>
          </a:xfrm>
          <a:prstGeom prst="ellipse">
            <a:avLst/>
          </a:prstGeom>
          <a:solidFill>
            <a:srgbClr val="E24F40"/>
          </a:solidFill>
          <a:ln w="38100">
            <a:solidFill>
              <a:srgbClr val="FFFFF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a:solidFill>
                  <a:srgbClr val="FFFFFE"/>
                </a:solidFill>
                <a:latin typeface="字魂70号-灵悦黑体" panose="00000500000000000000" pitchFamily="2" charset="-122"/>
                <a:ea typeface="字魂70号-灵悦黑体" panose="00000500000000000000" pitchFamily="2" charset="-122"/>
              </a:rPr>
              <a:t>3</a:t>
            </a:r>
            <a:endParaRPr lang="zh-CN" altLang="en-US" sz="8800" dirty="0">
              <a:solidFill>
                <a:srgbClr val="FFFFFE"/>
              </a:solidFill>
              <a:latin typeface="字魂70号-灵悦黑体" panose="00000500000000000000" pitchFamily="2" charset="-122"/>
              <a:ea typeface="字魂70号-灵悦黑体" panose="00000500000000000000" pitchFamily="2" charset="-122"/>
            </a:endParaRPr>
          </a:p>
        </p:txBody>
      </p:sp>
      <p:grpSp>
        <p:nvGrpSpPr>
          <p:cNvPr id="7" name="组合 11">
            <a:extLst>
              <a:ext uri="{FF2B5EF4-FFF2-40B4-BE49-F238E27FC236}">
                <a16:creationId xmlns:a16="http://schemas.microsoft.com/office/drawing/2014/main" id="{42D65C6D-ADE7-4E4A-94B9-DF188EA56A1C}"/>
              </a:ext>
            </a:extLst>
          </p:cNvPr>
          <p:cNvGrpSpPr/>
          <p:nvPr/>
        </p:nvGrpSpPr>
        <p:grpSpPr>
          <a:xfrm>
            <a:off x="-706394" y="4941267"/>
            <a:ext cx="13604788" cy="1911736"/>
            <a:chOff x="-827607" y="5028734"/>
            <a:chExt cx="12863333" cy="1846661"/>
          </a:xfrm>
        </p:grpSpPr>
        <p:pic>
          <p:nvPicPr>
            <p:cNvPr id="8" name="图片 10">
              <a:extLst>
                <a:ext uri="{FF2B5EF4-FFF2-40B4-BE49-F238E27FC236}">
                  <a16:creationId xmlns:a16="http://schemas.microsoft.com/office/drawing/2014/main" id="{5D1F93C8-7ECA-46D1-9764-4B7E532E84C7}"/>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9" name="图片 9">
              <a:extLst>
                <a:ext uri="{FF2B5EF4-FFF2-40B4-BE49-F238E27FC236}">
                  <a16:creationId xmlns:a16="http://schemas.microsoft.com/office/drawing/2014/main" id="{C561986F-9115-4DE9-AE34-711EEC563C74}"/>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15" name="TextBox 14">
            <a:extLst>
              <a:ext uri="{FF2B5EF4-FFF2-40B4-BE49-F238E27FC236}">
                <a16:creationId xmlns:a16="http://schemas.microsoft.com/office/drawing/2014/main" id="{763FBD6E-3901-41C2-A55B-85FFCCF1E6CB}"/>
              </a:ext>
            </a:extLst>
          </p:cNvPr>
          <p:cNvSpPr txBox="1"/>
          <p:nvPr/>
        </p:nvSpPr>
        <p:spPr>
          <a:xfrm>
            <a:off x="3344761" y="1129495"/>
            <a:ext cx="4312982" cy="1323439"/>
          </a:xfrm>
          <a:prstGeom prst="rect">
            <a:avLst/>
          </a:prstGeom>
          <a:noFill/>
        </p:spPr>
        <p:txBody>
          <a:bodyPr wrap="square" rtlCol="0">
            <a:spAutoFit/>
          </a:bodyPr>
          <a:lstStyle/>
          <a:p>
            <a:r>
              <a:rPr lang="en-US" sz="8000" b="1">
                <a:ln w="22225">
                  <a:solidFill>
                    <a:schemeClr val="accent2">
                      <a:lumMod val="20000"/>
                      <a:lumOff val="80000"/>
                    </a:schemeClr>
                  </a:solidFill>
                  <a:prstDash val="solid"/>
                </a:ln>
                <a:solidFill>
                  <a:schemeClr val="accent2">
                    <a:lumMod val="50000"/>
                  </a:schemeClr>
                </a:solidFill>
                <a:latin typeface="UTM Azuki" panose="02040603050506020204" pitchFamily="18" charset="0"/>
              </a:rPr>
              <a:t>Dặn dò</a:t>
            </a:r>
          </a:p>
        </p:txBody>
      </p:sp>
      <p:pic>
        <p:nvPicPr>
          <p:cNvPr id="16" name="Picture 4">
            <a:extLst>
              <a:ext uri="{FF2B5EF4-FFF2-40B4-BE49-F238E27FC236}">
                <a16:creationId xmlns:a16="http://schemas.microsoft.com/office/drawing/2014/main" id="{DF312CEB-941B-4D3C-ACDD-18D3AF27BD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5878" y="1609470"/>
            <a:ext cx="3050095" cy="4114800"/>
          </a:xfrm>
          <a:prstGeom prst="rect">
            <a:avLst/>
          </a:prstGeom>
        </p:spPr>
      </p:pic>
      <p:sp>
        <p:nvSpPr>
          <p:cNvPr id="17" name="Google Shape;304;p21">
            <a:extLst>
              <a:ext uri="{FF2B5EF4-FFF2-40B4-BE49-F238E27FC236}">
                <a16:creationId xmlns:a16="http://schemas.microsoft.com/office/drawing/2014/main" id="{FF9D1250-A5D0-49A9-9122-EC961501CF5F}"/>
              </a:ext>
            </a:extLst>
          </p:cNvPr>
          <p:cNvSpPr txBox="1"/>
          <p:nvPr/>
        </p:nvSpPr>
        <p:spPr>
          <a:xfrm>
            <a:off x="1159457" y="2867301"/>
            <a:ext cx="6781800" cy="58477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0099"/>
              </a:buClr>
              <a:buSzPts val="3200"/>
            </a:pPr>
            <a:r>
              <a:rPr lang="en-US" sz="3200" b="1">
                <a:solidFill>
                  <a:srgbClr val="000099"/>
                </a:solidFill>
                <a:latin typeface="Times New Roman"/>
                <a:ea typeface="Times New Roman"/>
                <a:cs typeface="Times New Roman"/>
                <a:sym typeface="Times New Roman"/>
              </a:rPr>
              <a:t>-   Sửa lỗi chính tả.</a:t>
            </a:r>
            <a:r>
              <a:rPr lang="en-US" sz="3200" b="1">
                <a:solidFill>
                  <a:schemeClr val="dk1"/>
                </a:solidFill>
                <a:latin typeface="Times New Roman"/>
                <a:ea typeface="Times New Roman"/>
                <a:cs typeface="Times New Roman"/>
                <a:sym typeface="Times New Roman"/>
              </a:rPr>
              <a:t> </a:t>
            </a:r>
            <a:endParaRPr/>
          </a:p>
        </p:txBody>
      </p:sp>
      <p:sp>
        <p:nvSpPr>
          <p:cNvPr id="18" name="Google Shape;305;p21">
            <a:extLst>
              <a:ext uri="{FF2B5EF4-FFF2-40B4-BE49-F238E27FC236}">
                <a16:creationId xmlns:a16="http://schemas.microsoft.com/office/drawing/2014/main" id="{36E9FAC2-94B8-49E9-8824-2EF10AB20E93}"/>
              </a:ext>
            </a:extLst>
          </p:cNvPr>
          <p:cNvSpPr txBox="1"/>
          <p:nvPr/>
        </p:nvSpPr>
        <p:spPr>
          <a:xfrm>
            <a:off x="1159457" y="3452076"/>
            <a:ext cx="6998279" cy="1077218"/>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00099"/>
              </a:buClr>
              <a:buSzPts val="3200"/>
              <a:buFontTx/>
              <a:buChar char="-"/>
            </a:pPr>
            <a:r>
              <a:rPr lang="en-US" sz="3200" b="1">
                <a:solidFill>
                  <a:srgbClr val="000099"/>
                </a:solidFill>
                <a:latin typeface="Times New Roman"/>
                <a:ea typeface="Times New Roman"/>
                <a:cs typeface="Times New Roman"/>
                <a:sym typeface="Times New Roman"/>
              </a:rPr>
              <a:t>Chuẩn bị bài chính tả:</a:t>
            </a:r>
          </a:p>
          <a:p>
            <a:pPr marR="0" lvl="0" algn="just" rtl="0">
              <a:spcBef>
                <a:spcPts val="0"/>
              </a:spcBef>
              <a:spcAft>
                <a:spcPts val="0"/>
              </a:spcAft>
              <a:buClr>
                <a:srgbClr val="000099"/>
              </a:buClr>
              <a:buSzPts val="3200"/>
            </a:pPr>
            <a:r>
              <a:rPr lang="en-US" sz="3200" b="1">
                <a:solidFill>
                  <a:srgbClr val="000099"/>
                </a:solidFill>
                <a:latin typeface="Times New Roman"/>
                <a:ea typeface="Times New Roman"/>
                <a:cs typeface="Times New Roman"/>
                <a:sym typeface="Times New Roman"/>
              </a:rPr>
              <a:t>                         </a:t>
            </a:r>
            <a:r>
              <a:rPr lang="en-US" sz="3200" b="1">
                <a:solidFill>
                  <a:srgbClr val="C00000"/>
                </a:solidFill>
                <a:latin typeface="Times New Roman"/>
                <a:ea typeface="Times New Roman"/>
                <a:cs typeface="Times New Roman"/>
                <a:sym typeface="Times New Roman"/>
              </a:rPr>
              <a:t>Nghe – ghi: “Hà Nội” </a:t>
            </a:r>
            <a:endParaRPr>
              <a:solidFill>
                <a:srgbClr val="C00000"/>
              </a:solidFill>
            </a:endParaRPr>
          </a:p>
        </p:txBody>
      </p:sp>
    </p:spTree>
    <p:extLst>
      <p:ext uri="{BB962C8B-B14F-4D97-AF65-F5344CB8AC3E}">
        <p14:creationId xmlns:p14="http://schemas.microsoft.com/office/powerpoint/2010/main" val="2515388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ppt_w</p:attrName>
                                        </p:attrNameLst>
                                      </p:cBhvr>
                                      <p:tavLst>
                                        <p:tav tm="0">
                                          <p:val>
                                            <p:strVal val="0"/>
                                          </p:val>
                                        </p:tav>
                                        <p:tav tm="100000">
                                          <p:val>
                                            <p:strVal val="#ppt_w"/>
                                          </p:val>
                                        </p:tav>
                                      </p:tavLst>
                                    </p:anim>
                                    <p:anim calcmode="lin" valueType="num">
                                      <p:cBhvr additive="base">
                                        <p:cTn id="20" dur="500"/>
                                        <p:tgtEl>
                                          <p:spTgt spid="10"/>
                                        </p:tgtEl>
                                        <p:attrNameLst>
                                          <p:attrName>ppt_h</p:attrName>
                                        </p:attrNameLst>
                                      </p:cBhvr>
                                      <p:tavLst>
                                        <p:tav tm="0">
                                          <p:val>
                                            <p:strVal val="0"/>
                                          </p:val>
                                        </p:tav>
                                        <p:tav tm="100000">
                                          <p:val>
                                            <p:strVal val="#ppt_h"/>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F7654014-CD94-4F35-BBA3-8624CB264990}"/>
              </a:ext>
            </a:extLst>
          </p:cNvPr>
          <p:cNvGrpSpPr/>
          <p:nvPr/>
        </p:nvGrpSpPr>
        <p:grpSpPr>
          <a:xfrm>
            <a:off x="972890" y="890392"/>
            <a:ext cx="10457109" cy="4910559"/>
            <a:chOff x="604535" y="1050403"/>
            <a:chExt cx="8049790" cy="4910559"/>
          </a:xfrm>
        </p:grpSpPr>
        <p:sp>
          <p:nvSpPr>
            <p:cNvPr id="3" name="矩形: 圆顶角 7">
              <a:extLst>
                <a:ext uri="{FF2B5EF4-FFF2-40B4-BE49-F238E27FC236}">
                  <a16:creationId xmlns:a16="http://schemas.microsoft.com/office/drawing/2014/main" id="{30AD540B-5C76-4150-88B8-CBBA4418264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6">
              <a:extLst>
                <a:ext uri="{FF2B5EF4-FFF2-40B4-BE49-F238E27FC236}">
                  <a16:creationId xmlns:a16="http://schemas.microsoft.com/office/drawing/2014/main" id="{9B9BD993-8015-470E-9CDF-32002016E94F}"/>
                </a:ext>
              </a:extLst>
            </p:cNvPr>
            <p:cNvSpPr/>
            <p:nvPr/>
          </p:nvSpPr>
          <p:spPr>
            <a:xfrm rot="10800000">
              <a:off x="604535" y="1203768"/>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7" name="组合 11">
            <a:extLst>
              <a:ext uri="{FF2B5EF4-FFF2-40B4-BE49-F238E27FC236}">
                <a16:creationId xmlns:a16="http://schemas.microsoft.com/office/drawing/2014/main" id="{42D65C6D-ADE7-4E4A-94B9-DF188EA56A1C}"/>
              </a:ext>
            </a:extLst>
          </p:cNvPr>
          <p:cNvGrpSpPr/>
          <p:nvPr/>
        </p:nvGrpSpPr>
        <p:grpSpPr>
          <a:xfrm>
            <a:off x="-706394" y="4941267"/>
            <a:ext cx="13604788" cy="1911736"/>
            <a:chOff x="-827607" y="5028734"/>
            <a:chExt cx="12863333" cy="1846661"/>
          </a:xfrm>
        </p:grpSpPr>
        <p:pic>
          <p:nvPicPr>
            <p:cNvPr id="8" name="图片 10">
              <a:extLst>
                <a:ext uri="{FF2B5EF4-FFF2-40B4-BE49-F238E27FC236}">
                  <a16:creationId xmlns:a16="http://schemas.microsoft.com/office/drawing/2014/main" id="{5D1F93C8-7ECA-46D1-9764-4B7E532E84C7}"/>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9" name="图片 9">
              <a:extLst>
                <a:ext uri="{FF2B5EF4-FFF2-40B4-BE49-F238E27FC236}">
                  <a16:creationId xmlns:a16="http://schemas.microsoft.com/office/drawing/2014/main" id="{C561986F-9115-4DE9-AE34-711EEC563C74}"/>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15" name="TextBox 14">
            <a:extLst>
              <a:ext uri="{FF2B5EF4-FFF2-40B4-BE49-F238E27FC236}">
                <a16:creationId xmlns:a16="http://schemas.microsoft.com/office/drawing/2014/main" id="{763FBD6E-3901-41C2-A55B-85FFCCF1E6CB}"/>
              </a:ext>
            </a:extLst>
          </p:cNvPr>
          <p:cNvSpPr txBox="1"/>
          <p:nvPr/>
        </p:nvSpPr>
        <p:spPr>
          <a:xfrm>
            <a:off x="1711265" y="1791195"/>
            <a:ext cx="6018028" cy="2554545"/>
          </a:xfrm>
          <a:prstGeom prst="rect">
            <a:avLst/>
          </a:prstGeom>
          <a:noFill/>
        </p:spPr>
        <p:txBody>
          <a:bodyPr wrap="square" rtlCol="0">
            <a:spAutoFit/>
          </a:bodyPr>
          <a:lstStyle/>
          <a:p>
            <a:pPr algn="ctr"/>
            <a:r>
              <a:rPr lang="en-US" sz="8000" b="1">
                <a:ln w="22225">
                  <a:solidFill>
                    <a:schemeClr val="accent2">
                      <a:lumMod val="20000"/>
                      <a:lumOff val="80000"/>
                    </a:schemeClr>
                  </a:solidFill>
                  <a:prstDash val="solid"/>
                </a:ln>
                <a:solidFill>
                  <a:schemeClr val="accent2">
                    <a:lumMod val="50000"/>
                  </a:schemeClr>
                </a:solidFill>
                <a:latin typeface="UTM Azuki" panose="02040603050506020204" pitchFamily="18" charset="0"/>
              </a:rPr>
              <a:t>Chúc các bạn học tốt!</a:t>
            </a:r>
          </a:p>
        </p:txBody>
      </p:sp>
      <p:pic>
        <p:nvPicPr>
          <p:cNvPr id="16" name="Picture 4">
            <a:extLst>
              <a:ext uri="{FF2B5EF4-FFF2-40B4-BE49-F238E27FC236}">
                <a16:creationId xmlns:a16="http://schemas.microsoft.com/office/drawing/2014/main" id="{DF312CEB-941B-4D3C-ACDD-18D3AF27BD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5878" y="1609470"/>
            <a:ext cx="3050095" cy="4114800"/>
          </a:xfrm>
          <a:prstGeom prst="rect">
            <a:avLst/>
          </a:prstGeom>
        </p:spPr>
      </p:pic>
    </p:spTree>
    <p:extLst>
      <p:ext uri="{BB962C8B-B14F-4D97-AF65-F5344CB8AC3E}">
        <p14:creationId xmlns:p14="http://schemas.microsoft.com/office/powerpoint/2010/main" val="3731045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圆角 44">
            <a:extLst>
              <a:ext uri="{FF2B5EF4-FFF2-40B4-BE49-F238E27FC236}">
                <a16:creationId xmlns:a16="http://schemas.microsoft.com/office/drawing/2014/main" id="{1228E114-3F64-4A30-9F98-EC7E626A90E2}"/>
              </a:ext>
            </a:extLst>
          </p:cNvPr>
          <p:cNvSpPr/>
          <p:nvPr/>
        </p:nvSpPr>
        <p:spPr>
          <a:xfrm>
            <a:off x="-30180" y="337515"/>
            <a:ext cx="6126180" cy="5046148"/>
          </a:xfrm>
          <a:prstGeom prst="roundRect">
            <a:avLst>
              <a:gd name="adj" fmla="val 21574"/>
            </a:avLst>
          </a:prstGeom>
          <a:solidFill>
            <a:srgbClr val="F9EA9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F9853379-C943-4E56-B17A-49C3F197CA95}"/>
              </a:ext>
            </a:extLst>
          </p:cNvPr>
          <p:cNvSpPr txBox="1"/>
          <p:nvPr/>
        </p:nvSpPr>
        <p:spPr>
          <a:xfrm>
            <a:off x="768361" y="826688"/>
            <a:ext cx="4806778" cy="4339650"/>
          </a:xfrm>
          <a:prstGeom prst="rect">
            <a:avLst/>
          </a:prstGeom>
          <a:noFill/>
        </p:spPr>
        <p:txBody>
          <a:bodyPr wrap="square" rtlCol="0">
            <a:spAutoFit/>
          </a:bodyPr>
          <a:lstStyle/>
          <a:p>
            <a:r>
              <a:rPr lang="en-US" altLang="zh-CN" sz="13800" b="1">
                <a:solidFill>
                  <a:srgbClr val="6B390F"/>
                </a:solidFill>
                <a:latin typeface="UTM Cooper Black" panose="02040603050506020204" pitchFamily="18" charset="0"/>
                <a:ea typeface="字魂70号-灵悦黑体" panose="00000500000000000000" pitchFamily="2" charset="-122"/>
              </a:rPr>
              <a:t>Khởi động</a:t>
            </a:r>
            <a:endParaRPr lang="zh-CN" altLang="en-US" sz="13800" b="1" dirty="0">
              <a:solidFill>
                <a:srgbClr val="6B390F"/>
              </a:solidFill>
              <a:latin typeface="UTM Cooper Black" panose="02040603050506020204" pitchFamily="18" charset="0"/>
              <a:ea typeface="字魂70号-灵悦黑体" panose="00000500000000000000" pitchFamily="2" charset="-122"/>
            </a:endParaRPr>
          </a:p>
        </p:txBody>
      </p:sp>
      <p:pic>
        <p:nvPicPr>
          <p:cNvPr id="9" name="Picture 4">
            <a:extLst>
              <a:ext uri="{FF2B5EF4-FFF2-40B4-BE49-F238E27FC236}">
                <a16:creationId xmlns:a16="http://schemas.microsoft.com/office/drawing/2014/main" id="{BB3E940E-C608-40BE-8D6E-CE794E00FE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75139" y="2609704"/>
            <a:ext cx="6404024" cy="3682314"/>
          </a:xfrm>
          <a:prstGeom prst="rect">
            <a:avLst/>
          </a:prstGeom>
        </p:spPr>
      </p:pic>
      <p:grpSp>
        <p:nvGrpSpPr>
          <p:cNvPr id="10" name="组合 11">
            <a:extLst>
              <a:ext uri="{FF2B5EF4-FFF2-40B4-BE49-F238E27FC236}">
                <a16:creationId xmlns:a16="http://schemas.microsoft.com/office/drawing/2014/main" id="{E2235D9F-4089-41B5-865C-490F47FDCDB4}"/>
              </a:ext>
            </a:extLst>
          </p:cNvPr>
          <p:cNvGrpSpPr/>
          <p:nvPr/>
        </p:nvGrpSpPr>
        <p:grpSpPr>
          <a:xfrm>
            <a:off x="-753761" y="5383663"/>
            <a:ext cx="13604788" cy="1447668"/>
            <a:chOff x="-827607" y="5028734"/>
            <a:chExt cx="12863333" cy="1829266"/>
          </a:xfrm>
        </p:grpSpPr>
        <p:pic>
          <p:nvPicPr>
            <p:cNvPr id="11" name="图片 10">
              <a:extLst>
                <a:ext uri="{FF2B5EF4-FFF2-40B4-BE49-F238E27FC236}">
                  <a16:creationId xmlns:a16="http://schemas.microsoft.com/office/drawing/2014/main" id="{D7B32F7C-B625-4FBA-B341-BEF904C1AEBA}"/>
                </a:ext>
              </a:extLst>
            </p:cNvPr>
            <p:cNvPicPr>
              <a:picLocks noChangeAspect="1"/>
            </p:cNvPicPr>
            <p:nvPr/>
          </p:nvPicPr>
          <p:blipFill rotWithShape="1">
            <a:blip r:embed="rId5">
              <a:extLst>
                <a:ext uri="{28A0092B-C50C-407E-A947-70E740481C1C}">
                  <a14:useLocalDpi xmlns:a14="http://schemas.microsoft.com/office/drawing/2010/main" val="0"/>
                </a:ext>
              </a:extLst>
            </a:blip>
            <a:srcRect b="19094"/>
            <a:stretch/>
          </p:blipFill>
          <p:spPr>
            <a:xfrm>
              <a:off x="5604059" y="5040480"/>
              <a:ext cx="6431667" cy="1817520"/>
            </a:xfrm>
            <a:prstGeom prst="rect">
              <a:avLst/>
            </a:prstGeom>
          </p:spPr>
        </p:pic>
        <p:pic>
          <p:nvPicPr>
            <p:cNvPr id="12" name="图片 9">
              <a:extLst>
                <a:ext uri="{FF2B5EF4-FFF2-40B4-BE49-F238E27FC236}">
                  <a16:creationId xmlns:a16="http://schemas.microsoft.com/office/drawing/2014/main" id="{8AAD3D84-5CAD-4FA6-81DC-A3CE7DACEBD4}"/>
                </a:ext>
              </a:extLst>
            </p:cNvPr>
            <p:cNvPicPr>
              <a:picLocks noChangeAspect="1"/>
            </p:cNvPicPr>
            <p:nvPr/>
          </p:nvPicPr>
          <p:blipFill rotWithShape="1">
            <a:blip r:embed="rId5">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Tree>
    <p:extLst>
      <p:ext uri="{BB962C8B-B14F-4D97-AF65-F5344CB8AC3E}">
        <p14:creationId xmlns:p14="http://schemas.microsoft.com/office/powerpoint/2010/main" val="4216789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E003FDC8-5BC5-4AAA-875D-1BA9FD4A6979}"/>
              </a:ext>
            </a:extLst>
          </p:cNvPr>
          <p:cNvPicPr>
            <a:picLocks noChangeAspect="1"/>
          </p:cNvPicPr>
          <p:nvPr/>
        </p:nvPicPr>
        <p:blipFill>
          <a:blip r:embed="rId3"/>
          <a:srcRect/>
          <a:stretch>
            <a:fillRect/>
          </a:stretch>
        </p:blipFill>
        <p:spPr>
          <a:xfrm>
            <a:off x="7652522" y="1713862"/>
            <a:ext cx="4310175" cy="4760433"/>
          </a:xfrm>
          <a:prstGeom prst="rect">
            <a:avLst/>
          </a:prstGeom>
        </p:spPr>
      </p:pic>
      <p:grpSp>
        <p:nvGrpSpPr>
          <p:cNvPr id="6" name="组合 5">
            <a:extLst>
              <a:ext uri="{FF2B5EF4-FFF2-40B4-BE49-F238E27FC236}">
                <a16:creationId xmlns:a16="http://schemas.microsoft.com/office/drawing/2014/main" id="{232E836E-5BBE-4D4E-AA1D-4C756DEE1913}"/>
              </a:ext>
            </a:extLst>
          </p:cNvPr>
          <p:cNvGrpSpPr/>
          <p:nvPr/>
        </p:nvGrpSpPr>
        <p:grpSpPr>
          <a:xfrm rot="10800000">
            <a:off x="482061" y="956418"/>
            <a:ext cx="6802394" cy="4945163"/>
            <a:chOff x="723631" y="1050403"/>
            <a:chExt cx="7930694" cy="4812656"/>
          </a:xfrm>
        </p:grpSpPr>
        <p:sp>
          <p:nvSpPr>
            <p:cNvPr id="7" name="矩形: 圆顶角 6">
              <a:extLst>
                <a:ext uri="{FF2B5EF4-FFF2-40B4-BE49-F238E27FC236}">
                  <a16:creationId xmlns:a16="http://schemas.microsoft.com/office/drawing/2014/main" id="{3F36B0FB-A12E-4109-B34C-5A216F7633BB}"/>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顶角 7">
              <a:extLst>
                <a:ext uri="{FF2B5EF4-FFF2-40B4-BE49-F238E27FC236}">
                  <a16:creationId xmlns:a16="http://schemas.microsoft.com/office/drawing/2014/main" id="{73973308-6409-4AFB-8BE7-1505E9FAB3F8}"/>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23" name="组合 11">
            <a:extLst>
              <a:ext uri="{FF2B5EF4-FFF2-40B4-BE49-F238E27FC236}">
                <a16:creationId xmlns:a16="http://schemas.microsoft.com/office/drawing/2014/main" id="{130957C8-0112-445A-9D68-8E7E3B5D2EFA}"/>
              </a:ext>
            </a:extLst>
          </p:cNvPr>
          <p:cNvGrpSpPr/>
          <p:nvPr/>
        </p:nvGrpSpPr>
        <p:grpSpPr>
          <a:xfrm>
            <a:off x="-753761" y="4552294"/>
            <a:ext cx="13604788" cy="2279037"/>
            <a:chOff x="-827607" y="5028734"/>
            <a:chExt cx="12863333" cy="1829266"/>
          </a:xfrm>
        </p:grpSpPr>
        <p:pic>
          <p:nvPicPr>
            <p:cNvPr id="24" name="图片 10">
              <a:extLst>
                <a:ext uri="{FF2B5EF4-FFF2-40B4-BE49-F238E27FC236}">
                  <a16:creationId xmlns:a16="http://schemas.microsoft.com/office/drawing/2014/main" id="{12226F75-D19F-4662-906F-855654B4239F}"/>
                </a:ext>
              </a:extLst>
            </p:cNvPr>
            <p:cNvPicPr>
              <a:picLocks noChangeAspect="1"/>
            </p:cNvPicPr>
            <p:nvPr/>
          </p:nvPicPr>
          <p:blipFill rotWithShape="1">
            <a:blip r:embed="rId4">
              <a:extLst>
                <a:ext uri="{28A0092B-C50C-407E-A947-70E740481C1C}">
                  <a14:useLocalDpi xmlns:a14="http://schemas.microsoft.com/office/drawing/2010/main" val="0"/>
                </a:ext>
              </a:extLst>
            </a:blip>
            <a:srcRect b="19094"/>
            <a:stretch/>
          </p:blipFill>
          <p:spPr>
            <a:xfrm>
              <a:off x="5604059" y="5040480"/>
              <a:ext cx="6431667" cy="1817520"/>
            </a:xfrm>
            <a:prstGeom prst="rect">
              <a:avLst/>
            </a:prstGeom>
          </p:spPr>
        </p:pic>
        <p:pic>
          <p:nvPicPr>
            <p:cNvPr id="25" name="图片 9">
              <a:extLst>
                <a:ext uri="{FF2B5EF4-FFF2-40B4-BE49-F238E27FC236}">
                  <a16:creationId xmlns:a16="http://schemas.microsoft.com/office/drawing/2014/main" id="{B900FB87-A338-47AA-8D84-86A3706DB26B}"/>
                </a:ext>
              </a:extLst>
            </p:cNvPr>
            <p:cNvPicPr>
              <a:picLocks noChangeAspect="1"/>
            </p:cNvPicPr>
            <p:nvPr/>
          </p:nvPicPr>
          <p:blipFill rotWithShape="1">
            <a:blip r:embed="rId4">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28" name="文本框 8">
            <a:extLst>
              <a:ext uri="{FF2B5EF4-FFF2-40B4-BE49-F238E27FC236}">
                <a16:creationId xmlns:a16="http://schemas.microsoft.com/office/drawing/2014/main" id="{540B1D96-2E14-465C-887E-68784C47E372}"/>
              </a:ext>
            </a:extLst>
          </p:cNvPr>
          <p:cNvSpPr txBox="1"/>
          <p:nvPr/>
        </p:nvSpPr>
        <p:spPr>
          <a:xfrm>
            <a:off x="980146" y="1166104"/>
            <a:ext cx="7479242" cy="646331"/>
          </a:xfrm>
          <a:prstGeom prst="rect">
            <a:avLst/>
          </a:prstGeom>
          <a:noFill/>
        </p:spPr>
        <p:txBody>
          <a:bodyPr wrap="square" rtlCol="0">
            <a:spAutoFit/>
          </a:bodyPr>
          <a:lstStyle/>
          <a:p>
            <a:r>
              <a:rPr lang="en-US" altLang="zh-CN" sz="3600" b="1">
                <a:solidFill>
                  <a:srgbClr val="C00000"/>
                </a:solidFill>
                <a:latin typeface="Times New Roman" panose="02020603050405020304" pitchFamily="18" charset="0"/>
                <a:ea typeface="Tahoma" panose="020B0604030504040204" pitchFamily="34" charset="0"/>
                <a:cs typeface="Times New Roman" panose="02020603050405020304" pitchFamily="18" charset="0"/>
              </a:rPr>
              <a:t>Hãy viết bảng con các từ sau:</a:t>
            </a:r>
            <a:endParaRPr lang="zh-CN" altLang="en-US" sz="3600" b="1" dirty="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29" name="组合 17">
            <a:extLst>
              <a:ext uri="{FF2B5EF4-FFF2-40B4-BE49-F238E27FC236}">
                <a16:creationId xmlns:a16="http://schemas.microsoft.com/office/drawing/2014/main" id="{A881E838-892B-4E69-B1C7-751CF614CB8C}"/>
              </a:ext>
            </a:extLst>
          </p:cNvPr>
          <p:cNvGrpSpPr/>
          <p:nvPr/>
        </p:nvGrpSpPr>
        <p:grpSpPr>
          <a:xfrm>
            <a:off x="1880802" y="2273740"/>
            <a:ext cx="3110814" cy="707886"/>
            <a:chOff x="5867400" y="1415450"/>
            <a:chExt cx="2519925" cy="707886"/>
          </a:xfrm>
        </p:grpSpPr>
        <p:sp>
          <p:nvSpPr>
            <p:cNvPr id="30" name="矩形: 圆角 3">
              <a:extLst>
                <a:ext uri="{FF2B5EF4-FFF2-40B4-BE49-F238E27FC236}">
                  <a16:creationId xmlns:a16="http://schemas.microsoft.com/office/drawing/2014/main" id="{6D5B5A77-DA56-4F7C-8B8A-1A136924D23D}"/>
                </a:ext>
              </a:extLst>
            </p:cNvPr>
            <p:cNvSpPr/>
            <p:nvPr/>
          </p:nvSpPr>
          <p:spPr>
            <a:xfrm>
              <a:off x="5867400" y="1540793"/>
              <a:ext cx="457200" cy="457200"/>
            </a:xfrm>
            <a:prstGeom prst="roundRect">
              <a:avLst>
                <a:gd name="adj" fmla="val 31884"/>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字魂70号-灵悦黑体" panose="00000500000000000000" pitchFamily="2" charset="-122"/>
                  <a:ea typeface="字魂70号-灵悦黑体" panose="00000500000000000000" pitchFamily="2" charset="-122"/>
                </a:rPr>
                <a:t>1</a:t>
              </a:r>
              <a:endParaRPr lang="zh-CN" altLang="en-US" sz="4000" b="1" dirty="0">
                <a:latin typeface="字魂70号-灵悦黑体" panose="00000500000000000000" pitchFamily="2" charset="-122"/>
                <a:ea typeface="字魂70号-灵悦黑体" panose="00000500000000000000" pitchFamily="2" charset="-122"/>
              </a:endParaRPr>
            </a:p>
          </p:txBody>
        </p:sp>
        <p:sp>
          <p:nvSpPr>
            <p:cNvPr id="31" name="文本框 8">
              <a:extLst>
                <a:ext uri="{FF2B5EF4-FFF2-40B4-BE49-F238E27FC236}">
                  <a16:creationId xmlns:a16="http://schemas.microsoft.com/office/drawing/2014/main" id="{D4BA8973-72B4-425E-96EF-1BF7A17A0E89}"/>
                </a:ext>
              </a:extLst>
            </p:cNvPr>
            <p:cNvSpPr txBox="1"/>
            <p:nvPr/>
          </p:nvSpPr>
          <p:spPr>
            <a:xfrm>
              <a:off x="6431553" y="1415450"/>
              <a:ext cx="1955772" cy="707886"/>
            </a:xfrm>
            <a:prstGeom prst="rect">
              <a:avLst/>
            </a:prstGeom>
            <a:noFill/>
          </p:spPr>
          <p:txBody>
            <a:bodyPr wrap="square" rtlCol="0">
              <a:spAutoFit/>
            </a:bodyPr>
            <a:lstStyle/>
            <a:p>
              <a:r>
                <a:rPr lang="en-US" altLang="zh-CN" sz="4000" b="1">
                  <a:solidFill>
                    <a:srgbClr val="6B390F"/>
                  </a:solidFill>
                  <a:latin typeface="Times New Roman" panose="02020603050405020304" pitchFamily="18" charset="0"/>
                  <a:ea typeface="字魂70号-灵悦黑体" panose="00000500000000000000" pitchFamily="2" charset="-122"/>
                  <a:cs typeface="Times New Roman" panose="02020603050405020304" pitchFamily="18" charset="0"/>
                </a:rPr>
                <a:t>giã gạo</a:t>
              </a:r>
              <a:endParaRPr lang="zh-CN" altLang="en-US" sz="4000" b="1" dirty="0">
                <a:solidFill>
                  <a:srgbClr val="6B390F"/>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grpSp>
        <p:nvGrpSpPr>
          <p:cNvPr id="32" name="组合 17">
            <a:extLst>
              <a:ext uri="{FF2B5EF4-FFF2-40B4-BE49-F238E27FC236}">
                <a16:creationId xmlns:a16="http://schemas.microsoft.com/office/drawing/2014/main" id="{7E756C9A-905B-4CE5-B7AF-F8FFD18E9FAF}"/>
              </a:ext>
            </a:extLst>
          </p:cNvPr>
          <p:cNvGrpSpPr/>
          <p:nvPr/>
        </p:nvGrpSpPr>
        <p:grpSpPr>
          <a:xfrm>
            <a:off x="2547242" y="3508446"/>
            <a:ext cx="3612530" cy="707886"/>
            <a:chOff x="5867400" y="1412360"/>
            <a:chExt cx="2501609" cy="707886"/>
          </a:xfrm>
        </p:grpSpPr>
        <p:sp>
          <p:nvSpPr>
            <p:cNvPr id="33" name="矩形: 圆角 3">
              <a:extLst>
                <a:ext uri="{FF2B5EF4-FFF2-40B4-BE49-F238E27FC236}">
                  <a16:creationId xmlns:a16="http://schemas.microsoft.com/office/drawing/2014/main" id="{79EF76F5-4D90-4AF2-83B5-CCF2FE0701FD}"/>
                </a:ext>
              </a:extLst>
            </p:cNvPr>
            <p:cNvSpPr/>
            <p:nvPr/>
          </p:nvSpPr>
          <p:spPr>
            <a:xfrm>
              <a:off x="5867400" y="1540793"/>
              <a:ext cx="457200" cy="457200"/>
            </a:xfrm>
            <a:prstGeom prst="roundRect">
              <a:avLst>
                <a:gd name="adj" fmla="val 31884"/>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字魂70号-灵悦黑体" panose="00000500000000000000" pitchFamily="2" charset="-122"/>
                  <a:ea typeface="字魂70号-灵悦黑体" panose="00000500000000000000" pitchFamily="2" charset="-122"/>
                </a:rPr>
                <a:t>2</a:t>
              </a:r>
              <a:endParaRPr lang="zh-CN" altLang="en-US" sz="4000" b="1" dirty="0">
                <a:latin typeface="字魂70号-灵悦黑体" panose="00000500000000000000" pitchFamily="2" charset="-122"/>
                <a:ea typeface="字魂70号-灵悦黑体" panose="00000500000000000000" pitchFamily="2" charset="-122"/>
              </a:endParaRPr>
            </a:p>
          </p:txBody>
        </p:sp>
        <p:sp>
          <p:nvSpPr>
            <p:cNvPr id="34" name="文本框 8">
              <a:extLst>
                <a:ext uri="{FF2B5EF4-FFF2-40B4-BE49-F238E27FC236}">
                  <a16:creationId xmlns:a16="http://schemas.microsoft.com/office/drawing/2014/main" id="{500CFC59-A1C6-4E1D-9CDE-1EF708241A27}"/>
                </a:ext>
              </a:extLst>
            </p:cNvPr>
            <p:cNvSpPr txBox="1"/>
            <p:nvPr/>
          </p:nvSpPr>
          <p:spPr>
            <a:xfrm>
              <a:off x="6413237" y="1412360"/>
              <a:ext cx="1955772" cy="707886"/>
            </a:xfrm>
            <a:prstGeom prst="rect">
              <a:avLst/>
            </a:prstGeom>
            <a:noFill/>
          </p:spPr>
          <p:txBody>
            <a:bodyPr wrap="square" rtlCol="0">
              <a:spAutoFit/>
            </a:bodyPr>
            <a:lstStyle/>
            <a:p>
              <a:r>
                <a:rPr lang="en-US" altLang="zh-CN" sz="4000" b="1">
                  <a:solidFill>
                    <a:srgbClr val="6B390F"/>
                  </a:solidFill>
                  <a:latin typeface="Times New Roman" panose="02020603050405020304" pitchFamily="18" charset="0"/>
                  <a:ea typeface="字魂70号-灵悦黑体" panose="00000500000000000000" pitchFamily="2" charset="-122"/>
                  <a:cs typeface="Times New Roman" panose="02020603050405020304" pitchFamily="18" charset="0"/>
                </a:rPr>
                <a:t>khản đặc</a:t>
              </a:r>
              <a:endParaRPr lang="zh-CN" altLang="en-US" sz="4000" b="1" dirty="0">
                <a:solidFill>
                  <a:srgbClr val="6B390F"/>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378821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E2E01BB-475F-4636-A777-8C5E55F67E70}"/>
              </a:ext>
            </a:extLst>
          </p:cNvPr>
          <p:cNvSpPr/>
          <p:nvPr/>
        </p:nvSpPr>
        <p:spPr>
          <a:xfrm>
            <a:off x="2293491" y="660176"/>
            <a:ext cx="9858314"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ED72491-75FB-4B46-A119-785CF0ABDFD5}"/>
              </a:ext>
            </a:extLst>
          </p:cNvPr>
          <p:cNvSpPr/>
          <p:nvPr/>
        </p:nvSpPr>
        <p:spPr>
          <a:xfrm>
            <a:off x="5329929" y="61092"/>
            <a:ext cx="3121216" cy="920864"/>
          </a:xfrm>
          <a:prstGeom prst="roundRect">
            <a:avLst/>
          </a:prstGeom>
          <a:solidFill>
            <a:schemeClr val="accent2">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AD15D0-67AD-4FDA-B999-EDC6F0C74997}"/>
              </a:ext>
            </a:extLst>
          </p:cNvPr>
          <p:cNvSpPr txBox="1"/>
          <p:nvPr/>
        </p:nvSpPr>
        <p:spPr>
          <a:xfrm>
            <a:off x="8014492" y="6234713"/>
            <a:ext cx="3944471" cy="707886"/>
          </a:xfrm>
          <a:prstGeom prst="rect">
            <a:avLst/>
          </a:prstGeom>
          <a:noFill/>
        </p:spPr>
        <p:txBody>
          <a:bodyPr wrap="square" rtlCol="0">
            <a:spAutoFit/>
          </a:bodyPr>
          <a:lstStyle/>
          <a:p>
            <a:r>
              <a:rPr lang="en-US" sz="4000" b="1">
                <a:solidFill>
                  <a:srgbClr val="C00000"/>
                </a:solidFill>
                <a:latin typeface="UTM French Vanilla" panose="02040603050506020204" pitchFamily="18" charset="0"/>
              </a:rPr>
              <a:t>Thực hiện: EduFive</a:t>
            </a:r>
          </a:p>
        </p:txBody>
      </p:sp>
      <p:sp>
        <p:nvSpPr>
          <p:cNvPr id="2" name="TextBox 1">
            <a:extLst>
              <a:ext uri="{FF2B5EF4-FFF2-40B4-BE49-F238E27FC236}">
                <a16:creationId xmlns:a16="http://schemas.microsoft.com/office/drawing/2014/main" id="{3F9A98EF-1CF5-41CB-9E73-1BC4C42D760B}"/>
              </a:ext>
            </a:extLst>
          </p:cNvPr>
          <p:cNvSpPr txBox="1"/>
          <p:nvPr/>
        </p:nvSpPr>
        <p:spPr>
          <a:xfrm>
            <a:off x="5418032" y="148490"/>
            <a:ext cx="3223547" cy="830997"/>
          </a:xfrm>
          <a:prstGeom prst="rect">
            <a:avLst/>
          </a:prstGeom>
          <a:noFill/>
        </p:spPr>
        <p:txBody>
          <a:bodyPr wrap="square" rtlCol="0">
            <a:spAutoFit/>
          </a:bodyPr>
          <a:lstStyle/>
          <a:p>
            <a:r>
              <a:rPr lang="en-US" sz="4800">
                <a:solidFill>
                  <a:schemeClr val="bg1"/>
                </a:solidFill>
                <a:latin typeface="UTM Cooper Black" panose="02040603050506020204" pitchFamily="18" charset="0"/>
              </a:rPr>
              <a:t>Chính tả</a:t>
            </a:r>
          </a:p>
        </p:txBody>
      </p:sp>
      <p:pic>
        <p:nvPicPr>
          <p:cNvPr id="16" name="Picture 2" descr="Tha chet khong de nhuc menh vua, Tham hoa Giang Van Minh khi phach sao?">
            <a:extLst>
              <a:ext uri="{FF2B5EF4-FFF2-40B4-BE49-F238E27FC236}">
                <a16:creationId xmlns:a16="http://schemas.microsoft.com/office/drawing/2014/main" id="{AF34C2EE-0D88-4963-B359-7E027383DF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8676" r="73168">
                        <a14:foregroundMark x1="43853" y1="15576" x2="47636" y2="39955"/>
                        <a14:foregroundMark x1="38298" y1="46953" x2="27896" y2="53273"/>
                        <a14:foregroundMark x1="30024" y1="53725" x2="23286" y2="85102"/>
                        <a14:foregroundMark x1="26714" y1="51467" x2="35343" y2="44470"/>
                        <a14:foregroundMark x1="28132" y1="54628" x2="22577" y2="75395"/>
                        <a14:foregroundMark x1="22813" y1="75395" x2="22577" y2="88713"/>
                        <a14:foregroundMark x1="58983" y1="48758" x2="58983" y2="48758"/>
                        <a14:backgroundMark x1="32506" y1="6772" x2="20213" y2="20993"/>
                      </a14:backgroundRemoval>
                    </a14:imgEffect>
                    <a14:imgEffect>
                      <a14:sharpenSoften amount="50000"/>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27460"/>
          <a:stretch/>
        </p:blipFill>
        <p:spPr bwMode="auto">
          <a:xfrm>
            <a:off x="-1701209" y="1951306"/>
            <a:ext cx="5933770" cy="49063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9">
            <a:extLst>
              <a:ext uri="{FF2B5EF4-FFF2-40B4-BE49-F238E27FC236}">
                <a16:creationId xmlns:a16="http://schemas.microsoft.com/office/drawing/2014/main" id="{DA4A67AC-5CE2-41E8-BE1B-DA5898263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93276" y="2518358"/>
            <a:ext cx="7115743" cy="3716355"/>
          </a:xfrm>
          <a:prstGeom prst="rect">
            <a:avLst/>
          </a:prstGeom>
        </p:spPr>
      </p:pic>
      <p:pic>
        <p:nvPicPr>
          <p:cNvPr id="4" name="Picture 3">
            <a:extLst>
              <a:ext uri="{FF2B5EF4-FFF2-40B4-BE49-F238E27FC236}">
                <a16:creationId xmlns:a16="http://schemas.microsoft.com/office/drawing/2014/main" id="{D41D6F31-E48C-4152-984A-BCBFBE2AE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3359">
            <a:off x="5688446" y="2672902"/>
            <a:ext cx="5525399" cy="3267982"/>
          </a:xfrm>
          <a:prstGeom prst="ellipse">
            <a:avLst/>
          </a:prstGeom>
          <a:ln>
            <a:noFill/>
          </a:ln>
          <a:effectLst>
            <a:softEdge rad="112500"/>
          </a:effectLst>
        </p:spPr>
      </p:pic>
      <p:sp>
        <p:nvSpPr>
          <p:cNvPr id="7" name="TextBox 6">
            <a:extLst>
              <a:ext uri="{FF2B5EF4-FFF2-40B4-BE49-F238E27FC236}">
                <a16:creationId xmlns:a16="http://schemas.microsoft.com/office/drawing/2014/main" id="{217587AF-69AC-4BCF-9DEA-B5D1BA4D1056}"/>
              </a:ext>
            </a:extLst>
          </p:cNvPr>
          <p:cNvSpPr txBox="1"/>
          <p:nvPr/>
        </p:nvSpPr>
        <p:spPr>
          <a:xfrm>
            <a:off x="2967187" y="667844"/>
            <a:ext cx="8734662" cy="1446550"/>
          </a:xfrm>
          <a:prstGeom prst="rect">
            <a:avLst/>
          </a:prstGeom>
          <a:noFill/>
        </p:spPr>
        <p:txBody>
          <a:bodyPr wrap="square" rtlCol="0">
            <a:spAutoFit/>
          </a:bodyPr>
          <a:lstStyle/>
          <a:p>
            <a:r>
              <a:rPr lang="en-US" sz="8800">
                <a:solidFill>
                  <a:srgbClr val="C00000"/>
                </a:solidFill>
                <a:latin typeface="UTM Azuki" panose="02040603050506020204" pitchFamily="18" charset="0"/>
              </a:rPr>
              <a:t>Trí dũng song toàn</a:t>
            </a:r>
          </a:p>
        </p:txBody>
      </p:sp>
    </p:spTree>
    <p:extLst>
      <p:ext uri="{BB962C8B-B14F-4D97-AF65-F5344CB8AC3E}">
        <p14:creationId xmlns:p14="http://schemas.microsoft.com/office/powerpoint/2010/main" val="543401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par>
                          <p:cTn id="30" fill="hold">
                            <p:stCondLst>
                              <p:cond delay="1700"/>
                            </p:stCondLst>
                            <p:childTnLst>
                              <p:par>
                                <p:cTn id="31" presetID="42"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2700"/>
                            </p:stCondLst>
                            <p:childTnLst>
                              <p:par>
                                <p:cTn id="37" presetID="53" presetClass="entr" presetSubtype="16"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par>
                          <p:cTn id="42" fill="hold">
                            <p:stCondLst>
                              <p:cond delay="3200"/>
                            </p:stCondLst>
                            <p:childTnLst>
                              <p:par>
                                <p:cTn id="43" presetID="22" presetClass="entr" presetSubtype="1"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up)">
                                      <p:cBhvr>
                                        <p:cTn id="45" dur="500"/>
                                        <p:tgtEl>
                                          <p:spTgt spid="4"/>
                                        </p:tgtEl>
                                      </p:cBhvr>
                                    </p:animEffect>
                                  </p:childTnLst>
                                </p:cTn>
                              </p:par>
                            </p:childTnLst>
                          </p:cTn>
                        </p:par>
                        <p:par>
                          <p:cTn id="46" fill="hold">
                            <p:stCondLst>
                              <p:cond delay="3700"/>
                            </p:stCondLst>
                            <p:childTnLst>
                              <p:par>
                                <p:cTn id="47" presetID="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BB71D9-8342-4993-A2C9-1546D77A0E64}"/>
              </a:ext>
            </a:extLst>
          </p:cNvPr>
          <p:cNvPicPr>
            <a:picLocks noChangeAspect="1"/>
          </p:cNvPicPr>
          <p:nvPr/>
        </p:nvPicPr>
        <p:blipFill rotWithShape="1">
          <a:blip r:embed="rId3">
            <a:extLst>
              <a:ext uri="{28A0092B-C50C-407E-A947-70E740481C1C}">
                <a14:useLocalDpi xmlns:a14="http://schemas.microsoft.com/office/drawing/2010/main" val="0"/>
              </a:ext>
            </a:extLst>
          </a:blip>
          <a:srcRect l="1330" t="6784" r="6393" b="34724"/>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232E836E-5BBE-4D4E-AA1D-4C756DEE1913}"/>
              </a:ext>
            </a:extLst>
          </p:cNvPr>
          <p:cNvGrpSpPr/>
          <p:nvPr/>
        </p:nvGrpSpPr>
        <p:grpSpPr>
          <a:xfrm rot="10800000">
            <a:off x="240534" y="630194"/>
            <a:ext cx="11710929" cy="5958693"/>
            <a:chOff x="723631" y="1050403"/>
            <a:chExt cx="7930694" cy="4812656"/>
          </a:xfrm>
        </p:grpSpPr>
        <p:sp>
          <p:nvSpPr>
            <p:cNvPr id="7" name="矩形: 圆顶角 6">
              <a:extLst>
                <a:ext uri="{FF2B5EF4-FFF2-40B4-BE49-F238E27FC236}">
                  <a16:creationId xmlns:a16="http://schemas.microsoft.com/office/drawing/2014/main" id="{3F36B0FB-A12E-4109-B34C-5A216F7633BB}"/>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顶角 7">
              <a:extLst>
                <a:ext uri="{FF2B5EF4-FFF2-40B4-BE49-F238E27FC236}">
                  <a16:creationId xmlns:a16="http://schemas.microsoft.com/office/drawing/2014/main" id="{73973308-6409-4AFB-8BE7-1505E9FAB3F8}"/>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18" name="组合 17">
            <a:extLst>
              <a:ext uri="{FF2B5EF4-FFF2-40B4-BE49-F238E27FC236}">
                <a16:creationId xmlns:a16="http://schemas.microsoft.com/office/drawing/2014/main" id="{870F5FEA-CB3C-4096-B887-C069A3FC7005}"/>
              </a:ext>
            </a:extLst>
          </p:cNvPr>
          <p:cNvGrpSpPr/>
          <p:nvPr/>
        </p:nvGrpSpPr>
        <p:grpSpPr>
          <a:xfrm>
            <a:off x="4543400" y="1465486"/>
            <a:ext cx="5422699" cy="954107"/>
            <a:chOff x="5867400" y="1431449"/>
            <a:chExt cx="5789648" cy="954107"/>
          </a:xfrm>
        </p:grpSpPr>
        <p:sp>
          <p:nvSpPr>
            <p:cNvPr id="4" name="矩形: 圆角 3">
              <a:extLst>
                <a:ext uri="{FF2B5EF4-FFF2-40B4-BE49-F238E27FC236}">
                  <a16:creationId xmlns:a16="http://schemas.microsoft.com/office/drawing/2014/main" id="{ADF8D86E-8043-439D-B135-69B4D3FBE7D9}"/>
                </a:ext>
              </a:extLst>
            </p:cNvPr>
            <p:cNvSpPr/>
            <p:nvPr/>
          </p:nvSpPr>
          <p:spPr>
            <a:xfrm>
              <a:off x="5867400" y="1540793"/>
              <a:ext cx="457200" cy="457200"/>
            </a:xfrm>
            <a:prstGeom prst="roundRect">
              <a:avLst>
                <a:gd name="adj" fmla="val 31884"/>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Times New Roman" panose="02020603050405020304" pitchFamily="18" charset="0"/>
                  <a:ea typeface="字魂70号-灵悦黑体" panose="00000500000000000000" pitchFamily="2" charset="-122"/>
                  <a:cs typeface="Times New Roman" panose="02020603050405020304" pitchFamily="18" charset="0"/>
                </a:rPr>
                <a:t>1</a:t>
              </a:r>
              <a:endParaRPr lang="zh-CN" altLang="en-US" sz="2800" dirty="0">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7CF1E91F-8500-4218-9311-78DE6E426941}"/>
                </a:ext>
              </a:extLst>
            </p:cNvPr>
            <p:cNvSpPr txBox="1"/>
            <p:nvPr/>
          </p:nvSpPr>
          <p:spPr>
            <a:xfrm>
              <a:off x="6447222" y="1431449"/>
              <a:ext cx="5209826" cy="954107"/>
            </a:xfrm>
            <a:prstGeom prst="rect">
              <a:avLst/>
            </a:prstGeom>
            <a:noFill/>
          </p:spPr>
          <p:txBody>
            <a:bodyPr wrap="square" rtlCol="0">
              <a:spAutoFit/>
            </a:bodyPr>
            <a:lstStyle/>
            <a:p>
              <a:pPr marL="0" marR="0" lvl="0" indent="0" algn="just" rtl="0">
                <a:spcBef>
                  <a:spcPts val="0"/>
                </a:spcBef>
                <a:spcAft>
                  <a:spcPts val="0"/>
                </a:spcAft>
                <a:buNone/>
              </a:pPr>
              <a:r>
                <a:rPr lang="en-US" sz="2800" b="0" i="0" u="none" strike="noStrike" cap="none">
                  <a:solidFill>
                    <a:schemeClr val="dk1"/>
                  </a:solidFill>
                  <a:latin typeface="Times New Roman" panose="02020603050405020304" pitchFamily="18" charset="0"/>
                  <a:ea typeface="Tahoma"/>
                  <a:cs typeface="Times New Roman" panose="02020603050405020304" pitchFamily="18" charset="0"/>
                  <a:sym typeface="Tahoma"/>
                </a:rPr>
                <a:t>Hiểu nội dung bài viết chính tả: </a:t>
              </a:r>
            </a:p>
            <a:p>
              <a:pPr marL="0" marR="0" lvl="0" indent="0" algn="just" rtl="0">
                <a:spcBef>
                  <a:spcPts val="0"/>
                </a:spcBef>
                <a:spcAft>
                  <a:spcPts val="0"/>
                </a:spcAft>
                <a:buNone/>
              </a:pPr>
              <a:r>
                <a:rPr lang="en-US" sz="2800" b="0" i="1" u="none" strike="noStrike" cap="none">
                  <a:solidFill>
                    <a:schemeClr val="dk1"/>
                  </a:solidFill>
                  <a:latin typeface="Times New Roman" panose="02020603050405020304" pitchFamily="18" charset="0"/>
                  <a:ea typeface="Tahoma"/>
                  <a:cs typeface="Times New Roman" panose="02020603050405020304" pitchFamily="18" charset="0"/>
                  <a:sym typeface="Tahoma"/>
                </a:rPr>
                <a:t>Trí dũng song toàn</a:t>
              </a:r>
              <a:endParaRPr lang="en-US" sz="2800" b="0" i="1" u="none" strike="noStrike" cap="none">
                <a:solidFill>
                  <a:srgbClr val="385623"/>
                </a:solidFill>
                <a:latin typeface="Times New Roman" panose="02020603050405020304" pitchFamily="18" charset="0"/>
                <a:ea typeface="Arial"/>
                <a:cs typeface="Times New Roman" panose="02020603050405020304" pitchFamily="18" charset="0"/>
                <a:sym typeface="Arial"/>
              </a:endParaRPr>
            </a:p>
          </p:txBody>
        </p:sp>
      </p:grpSp>
      <p:grpSp>
        <p:nvGrpSpPr>
          <p:cNvPr id="34" name="组合 33">
            <a:extLst>
              <a:ext uri="{FF2B5EF4-FFF2-40B4-BE49-F238E27FC236}">
                <a16:creationId xmlns:a16="http://schemas.microsoft.com/office/drawing/2014/main" id="{12241426-701B-404A-BF09-91B8F101D729}"/>
              </a:ext>
            </a:extLst>
          </p:cNvPr>
          <p:cNvGrpSpPr/>
          <p:nvPr/>
        </p:nvGrpSpPr>
        <p:grpSpPr>
          <a:xfrm>
            <a:off x="5020656" y="2987791"/>
            <a:ext cx="5778945" cy="954107"/>
            <a:chOff x="5867400" y="1520939"/>
            <a:chExt cx="5778945" cy="954107"/>
          </a:xfrm>
        </p:grpSpPr>
        <p:sp>
          <p:nvSpPr>
            <p:cNvPr id="35" name="矩形: 圆角 34">
              <a:extLst>
                <a:ext uri="{FF2B5EF4-FFF2-40B4-BE49-F238E27FC236}">
                  <a16:creationId xmlns:a16="http://schemas.microsoft.com/office/drawing/2014/main" id="{81DA0516-EF6A-488A-9AF8-BADD892889EB}"/>
                </a:ext>
              </a:extLst>
            </p:cNvPr>
            <p:cNvSpPr/>
            <p:nvPr/>
          </p:nvSpPr>
          <p:spPr>
            <a:xfrm>
              <a:off x="5867400" y="1540793"/>
              <a:ext cx="457200" cy="457200"/>
            </a:xfrm>
            <a:prstGeom prst="roundRect">
              <a:avLst>
                <a:gd name="adj" fmla="val 31884"/>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Times New Roman" panose="02020603050405020304" pitchFamily="18" charset="0"/>
                  <a:ea typeface="字魂70号-灵悦黑体" panose="00000500000000000000" pitchFamily="2" charset="-122"/>
                  <a:cs typeface="Times New Roman" panose="02020603050405020304" pitchFamily="18" charset="0"/>
                </a:rPr>
                <a:t>2</a:t>
              </a:r>
              <a:endParaRPr lang="zh-CN" altLang="en-US" sz="2800" dirty="0">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36" name="文本框 35">
              <a:extLst>
                <a:ext uri="{FF2B5EF4-FFF2-40B4-BE49-F238E27FC236}">
                  <a16:creationId xmlns:a16="http://schemas.microsoft.com/office/drawing/2014/main" id="{792DF58E-6B8F-4E14-B73B-643135F11815}"/>
                </a:ext>
              </a:extLst>
            </p:cNvPr>
            <p:cNvSpPr txBox="1"/>
            <p:nvPr/>
          </p:nvSpPr>
          <p:spPr>
            <a:xfrm>
              <a:off x="6436519" y="1520939"/>
              <a:ext cx="5209826" cy="954107"/>
            </a:xfrm>
            <a:prstGeom prst="rect">
              <a:avLst/>
            </a:prstGeom>
            <a:noFill/>
          </p:spPr>
          <p:txBody>
            <a:bodyPr wrap="square" rtlCol="0">
              <a:spAutoFit/>
            </a:bodyPr>
            <a:lstStyle/>
            <a:p>
              <a:pPr marL="0" marR="0" lvl="0" indent="0" algn="just" rtl="0">
                <a:spcBef>
                  <a:spcPts val="0"/>
                </a:spcBef>
                <a:spcAft>
                  <a:spcPts val="0"/>
                </a:spcAft>
                <a:buNone/>
              </a:pPr>
              <a:r>
                <a:rPr lang="en-US" sz="2800">
                  <a:solidFill>
                    <a:schemeClr val="dk1"/>
                  </a:solidFill>
                  <a:latin typeface="Times New Roman" panose="02020603050405020304" pitchFamily="18" charset="0"/>
                  <a:ea typeface="Tahoma"/>
                  <a:cs typeface="Times New Roman" panose="02020603050405020304" pitchFamily="18" charset="0"/>
                  <a:sym typeface="Tahoma"/>
                </a:rPr>
                <a:t>Nghe - viết và trình bày đúng hình thức bài văn.</a:t>
              </a:r>
              <a:endParaRPr lang="en-US" sz="2800">
                <a:latin typeface="Times New Roman" panose="02020603050405020304" pitchFamily="18" charset="0"/>
                <a:cs typeface="Times New Roman" panose="02020603050405020304" pitchFamily="18" charset="0"/>
              </a:endParaRPr>
            </a:p>
          </p:txBody>
        </p:sp>
      </p:grpSp>
      <p:grpSp>
        <p:nvGrpSpPr>
          <p:cNvPr id="37" name="组合 36">
            <a:extLst>
              <a:ext uri="{FF2B5EF4-FFF2-40B4-BE49-F238E27FC236}">
                <a16:creationId xmlns:a16="http://schemas.microsoft.com/office/drawing/2014/main" id="{FFE51DFB-4367-4A68-80C0-9156FCE93676}"/>
              </a:ext>
            </a:extLst>
          </p:cNvPr>
          <p:cNvGrpSpPr/>
          <p:nvPr/>
        </p:nvGrpSpPr>
        <p:grpSpPr>
          <a:xfrm>
            <a:off x="4340581" y="4163895"/>
            <a:ext cx="6457157" cy="1384995"/>
            <a:chOff x="5867400" y="1533587"/>
            <a:chExt cx="5823124" cy="1384995"/>
          </a:xfrm>
        </p:grpSpPr>
        <p:sp>
          <p:nvSpPr>
            <p:cNvPr id="38" name="矩形: 圆角 37">
              <a:extLst>
                <a:ext uri="{FF2B5EF4-FFF2-40B4-BE49-F238E27FC236}">
                  <a16:creationId xmlns:a16="http://schemas.microsoft.com/office/drawing/2014/main" id="{A1D495E5-247A-4DD5-9B38-FD5C2BFAAF3E}"/>
                </a:ext>
              </a:extLst>
            </p:cNvPr>
            <p:cNvSpPr/>
            <p:nvPr/>
          </p:nvSpPr>
          <p:spPr>
            <a:xfrm>
              <a:off x="5867400" y="1540793"/>
              <a:ext cx="457200" cy="457200"/>
            </a:xfrm>
            <a:prstGeom prst="roundRect">
              <a:avLst>
                <a:gd name="adj" fmla="val 31884"/>
              </a:avLst>
            </a:prstGeom>
            <a:solidFill>
              <a:srgbClr val="FB8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Times New Roman" panose="02020603050405020304" pitchFamily="18" charset="0"/>
                  <a:ea typeface="字魂70号-灵悦黑体" panose="00000500000000000000" pitchFamily="2" charset="-122"/>
                  <a:cs typeface="Times New Roman" panose="02020603050405020304" pitchFamily="18" charset="0"/>
                </a:rPr>
                <a:t>3</a:t>
              </a:r>
              <a:endParaRPr lang="zh-CN" altLang="en-US" sz="2800" dirty="0">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39" name="文本框 38">
              <a:extLst>
                <a:ext uri="{FF2B5EF4-FFF2-40B4-BE49-F238E27FC236}">
                  <a16:creationId xmlns:a16="http://schemas.microsoft.com/office/drawing/2014/main" id="{44DF7721-86A6-416B-AEAD-98726DB74115}"/>
                </a:ext>
              </a:extLst>
            </p:cNvPr>
            <p:cNvSpPr txBox="1"/>
            <p:nvPr/>
          </p:nvSpPr>
          <p:spPr>
            <a:xfrm>
              <a:off x="6480698" y="1533587"/>
              <a:ext cx="5209826" cy="1384995"/>
            </a:xfrm>
            <a:prstGeom prst="rect">
              <a:avLst/>
            </a:prstGeom>
            <a:noFill/>
          </p:spPr>
          <p:txBody>
            <a:bodyPr wrap="square" rtlCol="0">
              <a:spAutoFit/>
            </a:bodyPr>
            <a:lstStyle/>
            <a:p>
              <a:pPr marL="0" marR="0" lvl="0" indent="0" algn="l" rtl="0">
                <a:spcBef>
                  <a:spcPts val="0"/>
                </a:spcBef>
                <a:spcAft>
                  <a:spcPts val="0"/>
                </a:spcAft>
                <a:buNone/>
              </a:pPr>
              <a:r>
                <a:rPr lang="en-US" sz="2800" b="0" i="0" u="none" strike="noStrike" cap="none">
                  <a:solidFill>
                    <a:schemeClr val="dk1"/>
                  </a:solidFill>
                  <a:latin typeface="Times New Roman" panose="02020603050405020304" pitchFamily="18" charset="0"/>
                  <a:ea typeface="Tahoma"/>
                  <a:cs typeface="Times New Roman" panose="02020603050405020304" pitchFamily="18" charset="0"/>
                  <a:sym typeface="Tahoma"/>
                </a:rPr>
                <a:t>Làm đúng bài tập chính tả phân biệt r/d/gi hoặc thanh hỏi / thanh ngã.</a:t>
              </a:r>
              <a:endParaRPr lang="vi-VN" sz="2800">
                <a:solidFill>
                  <a:srgbClr val="385623"/>
                </a:solidFill>
                <a:latin typeface="Times New Roman" panose="02020603050405020304" pitchFamily="18" charset="0"/>
                <a:ea typeface="Arial"/>
                <a:cs typeface="Times New Roman" panose="02020603050405020304" pitchFamily="18" charset="0"/>
                <a:sym typeface="Arial"/>
              </a:endParaRPr>
            </a:p>
          </p:txBody>
        </p:sp>
      </p:grpSp>
      <p:sp>
        <p:nvSpPr>
          <p:cNvPr id="19" name="Oval 18">
            <a:extLst>
              <a:ext uri="{FF2B5EF4-FFF2-40B4-BE49-F238E27FC236}">
                <a16:creationId xmlns:a16="http://schemas.microsoft.com/office/drawing/2014/main" id="{B7917CAA-1B18-4C55-86C1-A13C38DAB2AF}"/>
              </a:ext>
            </a:extLst>
          </p:cNvPr>
          <p:cNvSpPr/>
          <p:nvPr/>
        </p:nvSpPr>
        <p:spPr>
          <a:xfrm>
            <a:off x="1148045" y="1395929"/>
            <a:ext cx="3283436" cy="33026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UTM Azuki" panose="02040603050506020204" pitchFamily="18" charset="0"/>
                <a:ea typeface="Tahoma" panose="020B0604030504040204" pitchFamily="34" charset="0"/>
                <a:cs typeface="Tahoma" panose="020B0604030504040204" pitchFamily="34" charset="0"/>
              </a:rPr>
              <a:t>Mục tiêu</a:t>
            </a:r>
          </a:p>
        </p:txBody>
      </p:sp>
      <p:pic>
        <p:nvPicPr>
          <p:cNvPr id="30" name="Picture 4">
            <a:extLst>
              <a:ext uri="{FF2B5EF4-FFF2-40B4-BE49-F238E27FC236}">
                <a16:creationId xmlns:a16="http://schemas.microsoft.com/office/drawing/2014/main" id="{608331D3-92C3-4069-9C80-75B350858F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1021" flipV="1">
            <a:off x="8694240" y="-66720"/>
            <a:ext cx="5547982" cy="2925300"/>
          </a:xfrm>
          <a:prstGeom prst="rect">
            <a:avLst/>
          </a:prstGeom>
        </p:spPr>
      </p:pic>
      <p:grpSp>
        <p:nvGrpSpPr>
          <p:cNvPr id="32" name="组合 11">
            <a:extLst>
              <a:ext uri="{FF2B5EF4-FFF2-40B4-BE49-F238E27FC236}">
                <a16:creationId xmlns:a16="http://schemas.microsoft.com/office/drawing/2014/main" id="{13C92808-EA29-4E15-A71F-C20B296F5675}"/>
              </a:ext>
            </a:extLst>
          </p:cNvPr>
          <p:cNvGrpSpPr/>
          <p:nvPr/>
        </p:nvGrpSpPr>
        <p:grpSpPr>
          <a:xfrm>
            <a:off x="-753761" y="4552294"/>
            <a:ext cx="13604788" cy="2279037"/>
            <a:chOff x="-827607" y="5028734"/>
            <a:chExt cx="12863333" cy="1829266"/>
          </a:xfrm>
        </p:grpSpPr>
        <p:pic>
          <p:nvPicPr>
            <p:cNvPr id="33" name="图片 10">
              <a:extLst>
                <a:ext uri="{FF2B5EF4-FFF2-40B4-BE49-F238E27FC236}">
                  <a16:creationId xmlns:a16="http://schemas.microsoft.com/office/drawing/2014/main" id="{641A9883-F977-47A0-80EA-BC4CF06451D0}"/>
                </a:ext>
              </a:extLst>
            </p:cNvPr>
            <p:cNvPicPr>
              <a:picLocks noChangeAspect="1"/>
            </p:cNvPicPr>
            <p:nvPr/>
          </p:nvPicPr>
          <p:blipFill rotWithShape="1">
            <a:blip r:embed="rId6">
              <a:extLst>
                <a:ext uri="{28A0092B-C50C-407E-A947-70E740481C1C}">
                  <a14:useLocalDpi xmlns:a14="http://schemas.microsoft.com/office/drawing/2010/main" val="0"/>
                </a:ext>
              </a:extLst>
            </a:blip>
            <a:srcRect b="19094"/>
            <a:stretch/>
          </p:blipFill>
          <p:spPr>
            <a:xfrm>
              <a:off x="5604059" y="5040480"/>
              <a:ext cx="6431667" cy="1817520"/>
            </a:xfrm>
            <a:prstGeom prst="rect">
              <a:avLst/>
            </a:prstGeom>
          </p:spPr>
        </p:pic>
        <p:pic>
          <p:nvPicPr>
            <p:cNvPr id="43" name="图片 9">
              <a:extLst>
                <a:ext uri="{FF2B5EF4-FFF2-40B4-BE49-F238E27FC236}">
                  <a16:creationId xmlns:a16="http://schemas.microsoft.com/office/drawing/2014/main" id="{FBC8EC9F-4AB8-4928-9BB8-A8E866C06720}"/>
                </a:ext>
              </a:extLst>
            </p:cNvPr>
            <p:cNvPicPr>
              <a:picLocks noChangeAspect="1"/>
            </p:cNvPicPr>
            <p:nvPr/>
          </p:nvPicPr>
          <p:blipFill rotWithShape="1">
            <a:blip r:embed="rId6">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Tree>
    <p:extLst>
      <p:ext uri="{BB962C8B-B14F-4D97-AF65-F5344CB8AC3E}">
        <p14:creationId xmlns:p14="http://schemas.microsoft.com/office/powerpoint/2010/main" val="1329070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outVertical)">
                                      <p:cBhvr>
                                        <p:cTn id="13" dur="500"/>
                                        <p:tgtEl>
                                          <p:spTgt spid="32"/>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F7654014-CD94-4F35-BBA3-8624CB264990}"/>
              </a:ext>
            </a:extLst>
          </p:cNvPr>
          <p:cNvGrpSpPr/>
          <p:nvPr/>
        </p:nvGrpSpPr>
        <p:grpSpPr>
          <a:xfrm>
            <a:off x="972891" y="890392"/>
            <a:ext cx="10552802" cy="4910559"/>
            <a:chOff x="604535" y="1050403"/>
            <a:chExt cx="8049790" cy="4910559"/>
          </a:xfrm>
        </p:grpSpPr>
        <p:sp>
          <p:nvSpPr>
            <p:cNvPr id="3" name="矩形: 圆顶角 7">
              <a:extLst>
                <a:ext uri="{FF2B5EF4-FFF2-40B4-BE49-F238E27FC236}">
                  <a16:creationId xmlns:a16="http://schemas.microsoft.com/office/drawing/2014/main" id="{30AD540B-5C76-4150-88B8-CBBA4418264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6">
              <a:extLst>
                <a:ext uri="{FF2B5EF4-FFF2-40B4-BE49-F238E27FC236}">
                  <a16:creationId xmlns:a16="http://schemas.microsoft.com/office/drawing/2014/main" id="{9B9BD993-8015-470E-9CDF-32002016E94F}"/>
                </a:ext>
              </a:extLst>
            </p:cNvPr>
            <p:cNvSpPr/>
            <p:nvPr/>
          </p:nvSpPr>
          <p:spPr>
            <a:xfrm rot="10800000">
              <a:off x="604535" y="1203768"/>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10" name="Google Shape;157;p3">
            <a:extLst>
              <a:ext uri="{FF2B5EF4-FFF2-40B4-BE49-F238E27FC236}">
                <a16:creationId xmlns:a16="http://schemas.microsoft.com/office/drawing/2014/main" id="{DCCDC49F-DF25-4CFB-B427-FE5406A5B310}"/>
              </a:ext>
            </a:extLst>
          </p:cNvPr>
          <p:cNvGrpSpPr/>
          <p:nvPr/>
        </p:nvGrpSpPr>
        <p:grpSpPr>
          <a:xfrm>
            <a:off x="2476918" y="1885786"/>
            <a:ext cx="5071507" cy="3069731"/>
            <a:chOff x="6895230" y="1807758"/>
            <a:chExt cx="3189683" cy="3200958"/>
          </a:xfrm>
        </p:grpSpPr>
        <p:sp>
          <p:nvSpPr>
            <p:cNvPr id="11" name="Google Shape;158;p3">
              <a:extLst>
                <a:ext uri="{FF2B5EF4-FFF2-40B4-BE49-F238E27FC236}">
                  <a16:creationId xmlns:a16="http://schemas.microsoft.com/office/drawing/2014/main" id="{4B8D5D13-65A1-4457-B2F0-E8BCEA4FC852}"/>
                </a:ext>
              </a:extLst>
            </p:cNvPr>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59;p3">
              <a:extLst>
                <a:ext uri="{FF2B5EF4-FFF2-40B4-BE49-F238E27FC236}">
                  <a16:creationId xmlns:a16="http://schemas.microsoft.com/office/drawing/2014/main" id="{454140AD-B7A9-4AE4-B4AB-486E76CAA5E0}"/>
                </a:ext>
              </a:extLst>
            </p:cNvPr>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60;p3">
              <a:extLst>
                <a:ext uri="{FF2B5EF4-FFF2-40B4-BE49-F238E27FC236}">
                  <a16:creationId xmlns:a16="http://schemas.microsoft.com/office/drawing/2014/main" id="{91243255-DC3F-4C94-85BF-C192B0905012}"/>
                </a:ext>
              </a:extLst>
            </p:cNvPr>
            <p:cNvSpPr/>
            <p:nvPr/>
          </p:nvSpPr>
          <p:spPr>
            <a:xfrm rot="10800000">
              <a:off x="9284746" y="1838785"/>
              <a:ext cx="640498" cy="520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prstTxWarp prst="textPlain">
                <a:avLst/>
              </a:prstTxWarp>
            </a:bodyPr>
            <a:lstStyle/>
            <a:p>
              <a:pPr lvl="0" algn="l"/>
              <a:r>
                <a:rPr b="1" i="0">
                  <a:ln w="22225">
                    <a:solidFill>
                      <a:schemeClr val="accent2"/>
                    </a:solidFill>
                    <a:prstDash val="solid"/>
                  </a:ln>
                  <a:solidFill>
                    <a:schemeClr val="accent2">
                      <a:lumMod val="40000"/>
                      <a:lumOff val="60000"/>
                    </a:schemeClr>
                  </a:solidFill>
                  <a:latin typeface="Arial"/>
                </a:rPr>
                <a:t>“</a:t>
              </a:r>
            </a:p>
          </p:txBody>
        </p:sp>
        <p:sp>
          <p:nvSpPr>
            <p:cNvPr id="14" name="Google Shape;161;p3">
              <a:extLst>
                <a:ext uri="{FF2B5EF4-FFF2-40B4-BE49-F238E27FC236}">
                  <a16:creationId xmlns:a16="http://schemas.microsoft.com/office/drawing/2014/main" id="{F0EB057B-E4F0-494A-B2DD-3140493C8B62}"/>
                </a:ext>
              </a:extLst>
            </p:cNvPr>
            <p:cNvSpPr/>
            <p:nvPr/>
          </p:nvSpPr>
          <p:spPr>
            <a:xfrm>
              <a:off x="7054899" y="4488311"/>
              <a:ext cx="640498" cy="520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prstTxWarp prst="textPlain">
                <a:avLst/>
              </a:prstTxWarp>
            </a:bodyPr>
            <a:lstStyle/>
            <a:p>
              <a:pPr lvl="0" algn="l"/>
              <a:r>
                <a:rPr b="1" i="0">
                  <a:ln w="22225">
                    <a:solidFill>
                      <a:schemeClr val="accent2"/>
                    </a:solidFill>
                    <a:prstDash val="solid"/>
                  </a:ln>
                  <a:solidFill>
                    <a:schemeClr val="accent2">
                      <a:lumMod val="40000"/>
                      <a:lumOff val="60000"/>
                    </a:schemeClr>
                  </a:solidFill>
                  <a:latin typeface="Arial"/>
                </a:rPr>
                <a:t>“</a:t>
              </a:r>
            </a:p>
          </p:txBody>
        </p:sp>
      </p:grpSp>
      <p:sp>
        <p:nvSpPr>
          <p:cNvPr id="5" name="椭圆 21">
            <a:extLst>
              <a:ext uri="{FF2B5EF4-FFF2-40B4-BE49-F238E27FC236}">
                <a16:creationId xmlns:a16="http://schemas.microsoft.com/office/drawing/2014/main" id="{701FD708-E5F9-45C2-9250-0E9BB3091CB8}"/>
              </a:ext>
            </a:extLst>
          </p:cNvPr>
          <p:cNvSpPr/>
          <p:nvPr/>
        </p:nvSpPr>
        <p:spPr>
          <a:xfrm>
            <a:off x="1426387" y="1298604"/>
            <a:ext cx="1505295" cy="1505295"/>
          </a:xfrm>
          <a:prstGeom prst="ellipse">
            <a:avLst/>
          </a:prstGeom>
          <a:solidFill>
            <a:srgbClr val="E24F40"/>
          </a:solidFill>
          <a:ln w="38100">
            <a:solidFill>
              <a:srgbClr val="FFFFF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a:solidFill>
                  <a:srgbClr val="FFFFFE"/>
                </a:solidFill>
                <a:latin typeface="字魂70号-灵悦黑体" panose="00000500000000000000" pitchFamily="2" charset="-122"/>
                <a:ea typeface="字魂70号-灵悦黑体" panose="00000500000000000000" pitchFamily="2" charset="-122"/>
              </a:rPr>
              <a:t>1</a:t>
            </a:r>
            <a:endParaRPr lang="zh-CN" altLang="en-US" sz="8800" dirty="0">
              <a:solidFill>
                <a:srgbClr val="FFFFFE"/>
              </a:solidFill>
              <a:latin typeface="字魂70号-灵悦黑体" panose="00000500000000000000" pitchFamily="2" charset="-122"/>
              <a:ea typeface="字魂70号-灵悦黑体" panose="00000500000000000000" pitchFamily="2" charset="-122"/>
            </a:endParaRPr>
          </a:p>
        </p:txBody>
      </p:sp>
      <p:grpSp>
        <p:nvGrpSpPr>
          <p:cNvPr id="7" name="组合 11">
            <a:extLst>
              <a:ext uri="{FF2B5EF4-FFF2-40B4-BE49-F238E27FC236}">
                <a16:creationId xmlns:a16="http://schemas.microsoft.com/office/drawing/2014/main" id="{42D65C6D-ADE7-4E4A-94B9-DF188EA56A1C}"/>
              </a:ext>
            </a:extLst>
          </p:cNvPr>
          <p:cNvGrpSpPr/>
          <p:nvPr/>
        </p:nvGrpSpPr>
        <p:grpSpPr>
          <a:xfrm>
            <a:off x="-706394" y="4941267"/>
            <a:ext cx="13604788" cy="1911736"/>
            <a:chOff x="-827607" y="5028734"/>
            <a:chExt cx="12863333" cy="1846661"/>
          </a:xfrm>
        </p:grpSpPr>
        <p:pic>
          <p:nvPicPr>
            <p:cNvPr id="8" name="图片 10">
              <a:extLst>
                <a:ext uri="{FF2B5EF4-FFF2-40B4-BE49-F238E27FC236}">
                  <a16:creationId xmlns:a16="http://schemas.microsoft.com/office/drawing/2014/main" id="{5D1F93C8-7ECA-46D1-9764-4B7E532E84C7}"/>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9" name="图片 9">
              <a:extLst>
                <a:ext uri="{FF2B5EF4-FFF2-40B4-BE49-F238E27FC236}">
                  <a16:creationId xmlns:a16="http://schemas.microsoft.com/office/drawing/2014/main" id="{C561986F-9115-4DE9-AE34-711EEC563C74}"/>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15" name="TextBox 14">
            <a:extLst>
              <a:ext uri="{FF2B5EF4-FFF2-40B4-BE49-F238E27FC236}">
                <a16:creationId xmlns:a16="http://schemas.microsoft.com/office/drawing/2014/main" id="{763FBD6E-3901-41C2-A55B-85FFCCF1E6CB}"/>
              </a:ext>
            </a:extLst>
          </p:cNvPr>
          <p:cNvSpPr txBox="1"/>
          <p:nvPr/>
        </p:nvSpPr>
        <p:spPr>
          <a:xfrm>
            <a:off x="2998004" y="2759515"/>
            <a:ext cx="4312982" cy="1107996"/>
          </a:xfrm>
          <a:prstGeom prst="rect">
            <a:avLst/>
          </a:prstGeom>
          <a:noFill/>
        </p:spPr>
        <p:txBody>
          <a:bodyPr wrap="square" rtlCol="0">
            <a:spAutoFit/>
          </a:bodyPr>
          <a:lstStyle/>
          <a:p>
            <a:r>
              <a:rPr lang="en-US" sz="6600" b="1">
                <a:ln w="22225">
                  <a:solidFill>
                    <a:schemeClr val="accent2">
                      <a:lumMod val="20000"/>
                      <a:lumOff val="80000"/>
                    </a:schemeClr>
                  </a:solidFill>
                  <a:prstDash val="solid"/>
                </a:ln>
                <a:solidFill>
                  <a:schemeClr val="accent2">
                    <a:lumMod val="50000"/>
                  </a:schemeClr>
                </a:solidFill>
                <a:latin typeface="UTM Azuki" panose="02040603050506020204" pitchFamily="18" charset="0"/>
              </a:rPr>
              <a:t>Nghe – viết</a:t>
            </a:r>
          </a:p>
        </p:txBody>
      </p:sp>
      <p:pic>
        <p:nvPicPr>
          <p:cNvPr id="16" name="Picture 4">
            <a:extLst>
              <a:ext uri="{FF2B5EF4-FFF2-40B4-BE49-F238E27FC236}">
                <a16:creationId xmlns:a16="http://schemas.microsoft.com/office/drawing/2014/main" id="{DF312CEB-941B-4D3C-ACDD-18D3AF27BD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5878" y="1609470"/>
            <a:ext cx="3050095" cy="4114800"/>
          </a:xfrm>
          <a:prstGeom prst="rect">
            <a:avLst/>
          </a:prstGeom>
        </p:spPr>
      </p:pic>
    </p:spTree>
    <p:extLst>
      <p:ext uri="{BB962C8B-B14F-4D97-AF65-F5344CB8AC3E}">
        <p14:creationId xmlns:p14="http://schemas.microsoft.com/office/powerpoint/2010/main" val="1847578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ppt_w</p:attrName>
                                        </p:attrNameLst>
                                      </p:cBhvr>
                                      <p:tavLst>
                                        <p:tav tm="0">
                                          <p:val>
                                            <p:strVal val="0"/>
                                          </p:val>
                                        </p:tav>
                                        <p:tav tm="100000">
                                          <p:val>
                                            <p:strVal val="#ppt_w"/>
                                          </p:val>
                                        </p:tav>
                                      </p:tavLst>
                                    </p:anim>
                                    <p:anim calcmode="lin" valueType="num">
                                      <p:cBhvr additive="base">
                                        <p:cTn id="20" dur="500"/>
                                        <p:tgtEl>
                                          <p:spTgt spid="10"/>
                                        </p:tgtEl>
                                        <p:attrNameLst>
                                          <p:attrName>ppt_h</p:attrName>
                                        </p:attrNameLst>
                                      </p:cBhvr>
                                      <p:tavLst>
                                        <p:tav tm="0">
                                          <p:val>
                                            <p:strVal val="0"/>
                                          </p:val>
                                        </p:tav>
                                        <p:tav tm="100000">
                                          <p:val>
                                            <p:strVal val="#ppt_h"/>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6AEE209F-30F2-4A43-9753-C448C829AD05}"/>
              </a:ext>
            </a:extLst>
          </p:cNvPr>
          <p:cNvGrpSpPr/>
          <p:nvPr/>
        </p:nvGrpSpPr>
        <p:grpSpPr>
          <a:xfrm rot="10800000">
            <a:off x="280442" y="196768"/>
            <a:ext cx="11710929" cy="6319777"/>
            <a:chOff x="723631" y="1050403"/>
            <a:chExt cx="7930694" cy="4812656"/>
          </a:xfrm>
        </p:grpSpPr>
        <p:sp>
          <p:nvSpPr>
            <p:cNvPr id="3" name="矩形: 圆顶角 6">
              <a:extLst>
                <a:ext uri="{FF2B5EF4-FFF2-40B4-BE49-F238E27FC236}">
                  <a16:creationId xmlns:a16="http://schemas.microsoft.com/office/drawing/2014/main" id="{489660AD-1FF4-4CB6-A504-8118F1B69C5D}"/>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顶角 7">
              <a:extLst>
                <a:ext uri="{FF2B5EF4-FFF2-40B4-BE49-F238E27FC236}">
                  <a16:creationId xmlns:a16="http://schemas.microsoft.com/office/drawing/2014/main" id="{805D0530-80E9-41BF-BA10-0AA026E653E6}"/>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sp>
        <p:nvSpPr>
          <p:cNvPr id="29" name="TextBox 28">
            <a:extLst>
              <a:ext uri="{FF2B5EF4-FFF2-40B4-BE49-F238E27FC236}">
                <a16:creationId xmlns:a16="http://schemas.microsoft.com/office/drawing/2014/main" id="{2B6DC45C-E95A-48BB-B87B-5C438F28D7E0}"/>
              </a:ext>
            </a:extLst>
          </p:cNvPr>
          <p:cNvSpPr txBox="1">
            <a:spLocks noChangeArrowheads="1"/>
          </p:cNvSpPr>
          <p:nvPr/>
        </p:nvSpPr>
        <p:spPr bwMode="auto">
          <a:xfrm>
            <a:off x="887730" y="1212041"/>
            <a:ext cx="1065657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just"/>
            <a:r>
              <a:rPr lang="en-US" altLang="en-US" sz="2800">
                <a:latin typeface="Times New Roman" panose="02020603050405020304" pitchFamily="18" charset="0"/>
                <a:cs typeface="Times New Roman" panose="02020603050405020304" pitchFamily="18" charset="0"/>
              </a:rPr>
              <a:t>     Thấy sứ thần Việt Nam dám lấy việc quân đội cả ba triều đại Nam Hán, Tống và Nguyên đều thảm bại trên sông Bạch Đằng để đối lại, vua Minh giận quá, sai người ám hại ông.</a:t>
            </a:r>
          </a:p>
          <a:p>
            <a:pPr algn="just"/>
            <a:r>
              <a:rPr lang="en-US" altLang="en-US" sz="2800">
                <a:latin typeface="Times New Roman" panose="02020603050405020304" pitchFamily="18" charset="0"/>
                <a:cs typeface="Times New Roman" panose="02020603050405020304" pitchFamily="18" charset="0"/>
              </a:rPr>
              <a:t>     Thi hài Giang Văn Minh được đưa về nước. Vua Lê Thần Tông đến tận linh cữu ông, khóc rằng :</a:t>
            </a:r>
          </a:p>
          <a:p>
            <a:pPr algn="just"/>
            <a:r>
              <a:rPr lang="en-US" altLang="en-US" sz="2800">
                <a:latin typeface="Times New Roman" panose="02020603050405020304" pitchFamily="18" charset="0"/>
                <a:cs typeface="Times New Roman" panose="02020603050405020304" pitchFamily="18" charset="0"/>
              </a:rPr>
              <a:t>     - Sứ thần không làm nhục mệnh vua, xứng đáng là anh hùng thiên cổ.</a:t>
            </a:r>
          </a:p>
          <a:p>
            <a:pPr algn="just"/>
            <a:r>
              <a:rPr lang="en-US" altLang="en-US" sz="2800">
                <a:latin typeface="Times New Roman" panose="02020603050405020304" pitchFamily="18" charset="0"/>
                <a:cs typeface="Times New Roman" panose="02020603050405020304" pitchFamily="18" charset="0"/>
              </a:rPr>
              <a:t>   Điếu văn của vua Lê còn có câu: “Ai cũng sống, sống như ông, thật đáng sống. Ai cũng chết, chết như ông, chết như sống.”</a:t>
            </a:r>
          </a:p>
        </p:txBody>
      </p:sp>
      <p:sp>
        <p:nvSpPr>
          <p:cNvPr id="31" name="TextBox 30">
            <a:extLst>
              <a:ext uri="{FF2B5EF4-FFF2-40B4-BE49-F238E27FC236}">
                <a16:creationId xmlns:a16="http://schemas.microsoft.com/office/drawing/2014/main" id="{49006411-F299-461E-AA34-B697A5C98697}"/>
              </a:ext>
            </a:extLst>
          </p:cNvPr>
          <p:cNvSpPr txBox="1"/>
          <p:nvPr/>
        </p:nvSpPr>
        <p:spPr>
          <a:xfrm>
            <a:off x="3984505" y="386877"/>
            <a:ext cx="5512691" cy="707886"/>
          </a:xfrm>
          <a:prstGeom prst="rect">
            <a:avLst/>
          </a:prstGeom>
          <a:noFill/>
        </p:spPr>
        <p:txBody>
          <a:bodyPr wrap="square" rtlCol="0">
            <a:spAutoFit/>
          </a:bodyPr>
          <a:lstStyle/>
          <a:p>
            <a:r>
              <a:rPr lang="en-US" sz="4000" b="1">
                <a:solidFill>
                  <a:srgbClr val="C00000"/>
                </a:solidFill>
                <a:latin typeface="Times New Roman" panose="02020603050405020304" pitchFamily="18" charset="0"/>
                <a:cs typeface="Times New Roman" panose="02020603050405020304" pitchFamily="18" charset="0"/>
              </a:rPr>
              <a:t>Trí dũng song toàn</a:t>
            </a:r>
          </a:p>
        </p:txBody>
      </p:sp>
      <p:grpSp>
        <p:nvGrpSpPr>
          <p:cNvPr id="32" name="组合 11">
            <a:extLst>
              <a:ext uri="{FF2B5EF4-FFF2-40B4-BE49-F238E27FC236}">
                <a16:creationId xmlns:a16="http://schemas.microsoft.com/office/drawing/2014/main" id="{CAE4B943-BB76-4EE8-A1A7-EE67B00259C7}"/>
              </a:ext>
            </a:extLst>
          </p:cNvPr>
          <p:cNvGrpSpPr/>
          <p:nvPr/>
        </p:nvGrpSpPr>
        <p:grpSpPr>
          <a:xfrm>
            <a:off x="-706394" y="4868749"/>
            <a:ext cx="13604788" cy="1984254"/>
            <a:chOff x="-827607" y="5028734"/>
            <a:chExt cx="12863333" cy="1846661"/>
          </a:xfrm>
        </p:grpSpPr>
        <p:pic>
          <p:nvPicPr>
            <p:cNvPr id="33" name="图片 10">
              <a:extLst>
                <a:ext uri="{FF2B5EF4-FFF2-40B4-BE49-F238E27FC236}">
                  <a16:creationId xmlns:a16="http://schemas.microsoft.com/office/drawing/2014/main" id="{6A7CFAB1-F62E-4102-9C7B-6442985C7B6E}"/>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34" name="图片 9">
              <a:extLst>
                <a:ext uri="{FF2B5EF4-FFF2-40B4-BE49-F238E27FC236}">
                  <a16:creationId xmlns:a16="http://schemas.microsoft.com/office/drawing/2014/main" id="{F657DB89-5F3E-42F0-9642-0CFBE7B3C8A6}"/>
                </a:ext>
              </a:extLst>
            </p:cNvPr>
            <p:cNvPicPr>
              <a:picLocks noChangeAspect="1"/>
            </p:cNvPicPr>
            <p:nvPr/>
          </p:nvPicPr>
          <p:blipFill rotWithShape="1">
            <a:blip r:embed="rId2">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35" name="Text Box 4">
            <a:extLst>
              <a:ext uri="{FF2B5EF4-FFF2-40B4-BE49-F238E27FC236}">
                <a16:creationId xmlns:a16="http://schemas.microsoft.com/office/drawing/2014/main" id="{A910FBC9-9C33-43A4-947B-D65D069DFC1E}"/>
              </a:ext>
            </a:extLst>
          </p:cNvPr>
          <p:cNvSpPr txBox="1">
            <a:spLocks noChangeArrowheads="1"/>
          </p:cNvSpPr>
          <p:nvPr/>
        </p:nvSpPr>
        <p:spPr bwMode="auto">
          <a:xfrm>
            <a:off x="4470672" y="4687210"/>
            <a:ext cx="8427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i="1">
                <a:ln w="0"/>
                <a:latin typeface="Times New Roman" panose="02020603050405020304" pitchFamily="18" charset="0"/>
                <a:ea typeface="HP001 4H" pitchFamily="34" charset="-127"/>
                <a:cs typeface="Times New Roman" panose="02020603050405020304" pitchFamily="18" charset="0"/>
              </a:rPr>
              <a:t>Theo Đinh Xuân Lâm - Trương Hữu Quýnh và Trung Lưu</a:t>
            </a:r>
          </a:p>
        </p:txBody>
      </p:sp>
    </p:spTree>
    <p:extLst>
      <p:ext uri="{BB962C8B-B14F-4D97-AF65-F5344CB8AC3E}">
        <p14:creationId xmlns:p14="http://schemas.microsoft.com/office/powerpoint/2010/main" val="1064602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1"/>
                                        </p:tgtEl>
                                        <p:attrNameLst>
                                          <p:attrName>ppt_y</p:attrName>
                                        </p:attrNameLst>
                                      </p:cBhvr>
                                      <p:tavLst>
                                        <p:tav tm="0">
                                          <p:val>
                                            <p:strVal val="#ppt_y"/>
                                          </p:val>
                                        </p:tav>
                                        <p:tav tm="100000">
                                          <p:val>
                                            <p:strVal val="#ppt_y"/>
                                          </p:val>
                                        </p:tav>
                                      </p:tavLst>
                                    </p:anim>
                                    <p:anim calcmode="lin" valueType="num">
                                      <p:cBhvr>
                                        <p:cTn id="14"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lide(fromBottom)">
                                      <p:cBhvr>
                                        <p:cTn id="21" dur="500"/>
                                        <p:tgtEl>
                                          <p:spTgt spid="2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5">
            <a:extLst>
              <a:ext uri="{FF2B5EF4-FFF2-40B4-BE49-F238E27FC236}">
                <a16:creationId xmlns:a16="http://schemas.microsoft.com/office/drawing/2014/main" id="{C202BA7B-BB82-4BF2-98A5-57C1E8936642}"/>
              </a:ext>
            </a:extLst>
          </p:cNvPr>
          <p:cNvGrpSpPr/>
          <p:nvPr/>
        </p:nvGrpSpPr>
        <p:grpSpPr>
          <a:xfrm rot="10800000">
            <a:off x="280442" y="196768"/>
            <a:ext cx="11710929" cy="6319777"/>
            <a:chOff x="723631" y="1050403"/>
            <a:chExt cx="7930694" cy="4812656"/>
          </a:xfrm>
        </p:grpSpPr>
        <p:sp>
          <p:nvSpPr>
            <p:cNvPr id="84" name="矩形: 圆顶角 6">
              <a:extLst>
                <a:ext uri="{FF2B5EF4-FFF2-40B4-BE49-F238E27FC236}">
                  <a16:creationId xmlns:a16="http://schemas.microsoft.com/office/drawing/2014/main" id="{599A72DB-F47C-491B-AA68-F24793402D94}"/>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矩形: 圆顶角 7">
              <a:extLst>
                <a:ext uri="{FF2B5EF4-FFF2-40B4-BE49-F238E27FC236}">
                  <a16:creationId xmlns:a16="http://schemas.microsoft.com/office/drawing/2014/main" id="{BDD8F460-16BB-4C0B-85CF-5B4E735363F9}"/>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pic>
        <p:nvPicPr>
          <p:cNvPr id="91" name="Picture 2" descr="Tha chet khong de nhuc menh vua, Tham hoa Giang Van Minh khi phach sao?">
            <a:extLst>
              <a:ext uri="{FF2B5EF4-FFF2-40B4-BE49-F238E27FC236}">
                <a16:creationId xmlns:a16="http://schemas.microsoft.com/office/drawing/2014/main" id="{0A153BDD-9927-416A-86F6-EC7ECF8F25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8676" r="73168">
                        <a14:foregroundMark x1="43853" y1="15576" x2="47636" y2="39955"/>
                        <a14:foregroundMark x1="38298" y1="46953" x2="27896" y2="53273"/>
                        <a14:foregroundMark x1="30024" y1="53725" x2="23286" y2="85102"/>
                        <a14:foregroundMark x1="26714" y1="51467" x2="35343" y2="44470"/>
                        <a14:foregroundMark x1="28132" y1="54628" x2="22577" y2="75395"/>
                        <a14:foregroundMark x1="22813" y1="75395" x2="22577" y2="88713"/>
                        <a14:foregroundMark x1="58983" y1="48758" x2="58983" y2="48758"/>
                        <a14:backgroundMark x1="32506" y1="6772" x2="20213" y2="20993"/>
                      </a14:backgroundRemoval>
                    </a14:imgEffect>
                    <a14:imgEffect>
                      <a14:sharpenSoften amount="50000"/>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27460"/>
          <a:stretch/>
        </p:blipFill>
        <p:spPr bwMode="auto">
          <a:xfrm flipH="1">
            <a:off x="8043100" y="1957939"/>
            <a:ext cx="5420116" cy="44816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6" name="组合 11">
            <a:extLst>
              <a:ext uri="{FF2B5EF4-FFF2-40B4-BE49-F238E27FC236}">
                <a16:creationId xmlns:a16="http://schemas.microsoft.com/office/drawing/2014/main" id="{52103CAB-3B32-477F-90D8-9DF59BD58CA0}"/>
              </a:ext>
            </a:extLst>
          </p:cNvPr>
          <p:cNvGrpSpPr/>
          <p:nvPr/>
        </p:nvGrpSpPr>
        <p:grpSpPr>
          <a:xfrm>
            <a:off x="-706394" y="4868749"/>
            <a:ext cx="13604788" cy="1984254"/>
            <a:chOff x="-827607" y="5028734"/>
            <a:chExt cx="12863333" cy="1846661"/>
          </a:xfrm>
        </p:grpSpPr>
        <p:pic>
          <p:nvPicPr>
            <p:cNvPr id="87" name="图片 10">
              <a:extLst>
                <a:ext uri="{FF2B5EF4-FFF2-40B4-BE49-F238E27FC236}">
                  <a16:creationId xmlns:a16="http://schemas.microsoft.com/office/drawing/2014/main" id="{DE2832DC-587A-424A-AD1F-EBFB3746B537}"/>
                </a:ext>
              </a:extLst>
            </p:cNvPr>
            <p:cNvPicPr>
              <a:picLocks noChangeAspect="1"/>
            </p:cNvPicPr>
            <p:nvPr/>
          </p:nvPicPr>
          <p:blipFill rotWithShape="1">
            <a:blip r:embed="rId5">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88" name="图片 9">
              <a:extLst>
                <a:ext uri="{FF2B5EF4-FFF2-40B4-BE49-F238E27FC236}">
                  <a16:creationId xmlns:a16="http://schemas.microsoft.com/office/drawing/2014/main" id="{60B40405-A236-4A9B-A8D0-7D74D9C07AC3}"/>
                </a:ext>
              </a:extLst>
            </p:cNvPr>
            <p:cNvPicPr>
              <a:picLocks noChangeAspect="1"/>
            </p:cNvPicPr>
            <p:nvPr/>
          </p:nvPicPr>
          <p:blipFill rotWithShape="1">
            <a:blip r:embed="rId5">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90" name="Text Box 4">
            <a:extLst>
              <a:ext uri="{FF2B5EF4-FFF2-40B4-BE49-F238E27FC236}">
                <a16:creationId xmlns:a16="http://schemas.microsoft.com/office/drawing/2014/main" id="{A813D426-B79E-447E-A411-F58E85EE27B8}"/>
              </a:ext>
            </a:extLst>
          </p:cNvPr>
          <p:cNvSpPr txBox="1">
            <a:spLocks noChangeArrowheads="1"/>
          </p:cNvSpPr>
          <p:nvPr/>
        </p:nvSpPr>
        <p:spPr bwMode="auto">
          <a:xfrm>
            <a:off x="1866087" y="1044140"/>
            <a:ext cx="60549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4400" i="1">
                <a:ln w="0"/>
                <a:solidFill>
                  <a:srgbClr val="C00000"/>
                </a:solidFill>
                <a:latin typeface="Times New Roman" panose="02020603050405020304" pitchFamily="18" charset="0"/>
                <a:ea typeface="HP001 4H" pitchFamily="34" charset="-127"/>
                <a:cs typeface="Times New Roman" panose="02020603050405020304" pitchFamily="18" charset="0"/>
              </a:rPr>
              <a:t>Đoạn văn kể về điều gì?</a:t>
            </a:r>
          </a:p>
        </p:txBody>
      </p:sp>
      <p:sp>
        <p:nvSpPr>
          <p:cNvPr id="3" name="TextBox 2">
            <a:extLst>
              <a:ext uri="{FF2B5EF4-FFF2-40B4-BE49-F238E27FC236}">
                <a16:creationId xmlns:a16="http://schemas.microsoft.com/office/drawing/2014/main" id="{D7CFD29F-80FC-4D85-BA44-76F62A42390E}"/>
              </a:ext>
            </a:extLst>
          </p:cNvPr>
          <p:cNvSpPr txBox="1"/>
          <p:nvPr/>
        </p:nvSpPr>
        <p:spPr>
          <a:xfrm>
            <a:off x="1382762" y="2241374"/>
            <a:ext cx="7035100" cy="255454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Đoạn văn kể về sứ thần Giang Văn Minh khảng khái khiến vua Minh tức giận, sai người ám hại ông. Vua Lê Thần Tông khóc thương trước linh cữu ông, ca ngợi ông là anh hùng thiên cổ.</a:t>
            </a:r>
          </a:p>
        </p:txBody>
      </p:sp>
      <p:pic>
        <p:nvPicPr>
          <p:cNvPr id="92" name="Picture 4">
            <a:extLst>
              <a:ext uri="{FF2B5EF4-FFF2-40B4-BE49-F238E27FC236}">
                <a16:creationId xmlns:a16="http://schemas.microsoft.com/office/drawing/2014/main" id="{E766C826-0102-4F20-AF2A-FA7E63C852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41021" flipV="1">
            <a:off x="8064598" y="-140407"/>
            <a:ext cx="5547982" cy="2925300"/>
          </a:xfrm>
          <a:prstGeom prst="rect">
            <a:avLst/>
          </a:prstGeom>
        </p:spPr>
      </p:pic>
    </p:spTree>
    <p:extLst>
      <p:ext uri="{BB962C8B-B14F-4D97-AF65-F5344CB8AC3E}">
        <p14:creationId xmlns:p14="http://schemas.microsoft.com/office/powerpoint/2010/main" val="3338049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barn(outVertical)">
                                      <p:cBhvr>
                                        <p:cTn id="13" dur="500"/>
                                        <p:tgtEl>
                                          <p:spTgt spid="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additive="base">
                                        <p:cTn id="18" dur="500" fill="hold"/>
                                        <p:tgtEl>
                                          <p:spTgt spid="90"/>
                                        </p:tgtEl>
                                        <p:attrNameLst>
                                          <p:attrName>ppt_x</p:attrName>
                                        </p:attrNameLst>
                                      </p:cBhvr>
                                      <p:tavLst>
                                        <p:tav tm="0">
                                          <p:val>
                                            <p:strVal val="0-#ppt_w/2"/>
                                          </p:val>
                                        </p:tav>
                                        <p:tav tm="100000">
                                          <p:val>
                                            <p:strVal val="#ppt_x"/>
                                          </p:val>
                                        </p:tav>
                                      </p:tavLst>
                                    </p:anim>
                                    <p:anim calcmode="lin" valueType="num">
                                      <p:cBhvr additive="base">
                                        <p:cTn id="19" dur="500" fill="hold"/>
                                        <p:tgtEl>
                                          <p:spTgt spid="90"/>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anim calcmode="lin" valueType="num">
                                      <p:cBhvr>
                                        <p:cTn id="23" dur="1000" fill="hold"/>
                                        <p:tgtEl>
                                          <p:spTgt spid="91"/>
                                        </p:tgtEl>
                                        <p:attrNameLst>
                                          <p:attrName>ppt_x</p:attrName>
                                        </p:attrNameLst>
                                      </p:cBhvr>
                                      <p:tavLst>
                                        <p:tav tm="0">
                                          <p:val>
                                            <p:strVal val="#ppt_x"/>
                                          </p:val>
                                        </p:tav>
                                        <p:tav tm="100000">
                                          <p:val>
                                            <p:strVal val="#ppt_x"/>
                                          </p:val>
                                        </p:tav>
                                      </p:tavLst>
                                    </p:anim>
                                    <p:anim calcmode="lin" valueType="num">
                                      <p:cBhvr>
                                        <p:cTn id="2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5">
            <a:extLst>
              <a:ext uri="{FF2B5EF4-FFF2-40B4-BE49-F238E27FC236}">
                <a16:creationId xmlns:a16="http://schemas.microsoft.com/office/drawing/2014/main" id="{C202BA7B-BB82-4BF2-98A5-57C1E8936642}"/>
              </a:ext>
            </a:extLst>
          </p:cNvPr>
          <p:cNvGrpSpPr/>
          <p:nvPr/>
        </p:nvGrpSpPr>
        <p:grpSpPr>
          <a:xfrm rot="10800000">
            <a:off x="280442" y="196768"/>
            <a:ext cx="11710929" cy="6319777"/>
            <a:chOff x="723631" y="1050403"/>
            <a:chExt cx="7930694" cy="4812656"/>
          </a:xfrm>
        </p:grpSpPr>
        <p:sp>
          <p:nvSpPr>
            <p:cNvPr id="84" name="矩形: 圆顶角 6">
              <a:extLst>
                <a:ext uri="{FF2B5EF4-FFF2-40B4-BE49-F238E27FC236}">
                  <a16:creationId xmlns:a16="http://schemas.microsoft.com/office/drawing/2014/main" id="{599A72DB-F47C-491B-AA68-F24793402D94}"/>
                </a:ext>
              </a:extLst>
            </p:cNvPr>
            <p:cNvSpPr/>
            <p:nvPr/>
          </p:nvSpPr>
          <p:spPr>
            <a:xfrm rot="10800000">
              <a:off x="799423" y="1050403"/>
              <a:ext cx="7854902" cy="4757194"/>
            </a:xfrm>
            <a:prstGeom prst="round2SameRect">
              <a:avLst/>
            </a:prstGeom>
            <a:solidFill>
              <a:srgbClr val="6B3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矩形: 圆顶角 7">
              <a:extLst>
                <a:ext uri="{FF2B5EF4-FFF2-40B4-BE49-F238E27FC236}">
                  <a16:creationId xmlns:a16="http://schemas.microsoft.com/office/drawing/2014/main" id="{BDD8F460-16BB-4C0B-85CF-5B4E735363F9}"/>
                </a:ext>
              </a:extLst>
            </p:cNvPr>
            <p:cNvSpPr/>
            <p:nvPr/>
          </p:nvSpPr>
          <p:spPr>
            <a:xfrm rot="10800000">
              <a:off x="723631" y="1105865"/>
              <a:ext cx="7854902" cy="4757194"/>
            </a:xfrm>
            <a:prstGeom prst="round2Same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grpSp>
        <p:nvGrpSpPr>
          <p:cNvPr id="86" name="组合 11">
            <a:extLst>
              <a:ext uri="{FF2B5EF4-FFF2-40B4-BE49-F238E27FC236}">
                <a16:creationId xmlns:a16="http://schemas.microsoft.com/office/drawing/2014/main" id="{52103CAB-3B32-477F-90D8-9DF59BD58CA0}"/>
              </a:ext>
            </a:extLst>
          </p:cNvPr>
          <p:cNvGrpSpPr/>
          <p:nvPr/>
        </p:nvGrpSpPr>
        <p:grpSpPr>
          <a:xfrm>
            <a:off x="-706394" y="4868749"/>
            <a:ext cx="13604788" cy="1984254"/>
            <a:chOff x="-827607" y="5028734"/>
            <a:chExt cx="12863333" cy="1846661"/>
          </a:xfrm>
        </p:grpSpPr>
        <p:pic>
          <p:nvPicPr>
            <p:cNvPr id="87" name="图片 10">
              <a:extLst>
                <a:ext uri="{FF2B5EF4-FFF2-40B4-BE49-F238E27FC236}">
                  <a16:creationId xmlns:a16="http://schemas.microsoft.com/office/drawing/2014/main" id="{DE2832DC-587A-424A-AD1F-EBFB3746B537}"/>
                </a:ext>
              </a:extLst>
            </p:cNvPr>
            <p:cNvPicPr>
              <a:picLocks noChangeAspect="1"/>
            </p:cNvPicPr>
            <p:nvPr/>
          </p:nvPicPr>
          <p:blipFill rotWithShape="1">
            <a:blip r:embed="rId3">
              <a:extLst>
                <a:ext uri="{28A0092B-C50C-407E-A947-70E740481C1C}">
                  <a14:useLocalDpi xmlns:a14="http://schemas.microsoft.com/office/drawing/2010/main" val="0"/>
                </a:ext>
              </a:extLst>
            </a:blip>
            <a:srcRect b="19094"/>
            <a:stretch/>
          </p:blipFill>
          <p:spPr>
            <a:xfrm>
              <a:off x="5604059" y="5057875"/>
              <a:ext cx="6431667" cy="1817520"/>
            </a:xfrm>
            <a:prstGeom prst="rect">
              <a:avLst/>
            </a:prstGeom>
          </p:spPr>
        </p:pic>
        <p:pic>
          <p:nvPicPr>
            <p:cNvPr id="88" name="图片 9">
              <a:extLst>
                <a:ext uri="{FF2B5EF4-FFF2-40B4-BE49-F238E27FC236}">
                  <a16:creationId xmlns:a16="http://schemas.microsoft.com/office/drawing/2014/main" id="{60B40405-A236-4A9B-A8D0-7D74D9C07AC3}"/>
                </a:ext>
              </a:extLst>
            </p:cNvPr>
            <p:cNvPicPr>
              <a:picLocks noChangeAspect="1"/>
            </p:cNvPicPr>
            <p:nvPr/>
          </p:nvPicPr>
          <p:blipFill rotWithShape="1">
            <a:blip r:embed="rId3">
              <a:extLst>
                <a:ext uri="{28A0092B-C50C-407E-A947-70E740481C1C}">
                  <a14:useLocalDpi xmlns:a14="http://schemas.microsoft.com/office/drawing/2010/main" val="0"/>
                </a:ext>
              </a:extLst>
            </a:blip>
            <a:srcRect b="19094"/>
            <a:stretch/>
          </p:blipFill>
          <p:spPr>
            <a:xfrm flipH="1">
              <a:off x="-827607" y="5028734"/>
              <a:ext cx="6431666" cy="1817520"/>
            </a:xfrm>
            <a:prstGeom prst="rect">
              <a:avLst/>
            </a:prstGeom>
          </p:spPr>
        </p:pic>
      </p:grpSp>
      <p:sp>
        <p:nvSpPr>
          <p:cNvPr id="90" name="Text Box 4">
            <a:extLst>
              <a:ext uri="{FF2B5EF4-FFF2-40B4-BE49-F238E27FC236}">
                <a16:creationId xmlns:a16="http://schemas.microsoft.com/office/drawing/2014/main" id="{A813D426-B79E-447E-A411-F58E85EE27B8}"/>
              </a:ext>
            </a:extLst>
          </p:cNvPr>
          <p:cNvSpPr txBox="1">
            <a:spLocks noChangeArrowheads="1"/>
          </p:cNvSpPr>
          <p:nvPr/>
        </p:nvSpPr>
        <p:spPr bwMode="auto">
          <a:xfrm>
            <a:off x="2563317" y="904686"/>
            <a:ext cx="79980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4400" b="1" i="1">
                <a:ln w="0"/>
                <a:solidFill>
                  <a:srgbClr val="C00000"/>
                </a:solidFill>
                <a:latin typeface="Times New Roman" panose="02020603050405020304" pitchFamily="18" charset="0"/>
                <a:ea typeface="HP001 4H" pitchFamily="34" charset="-127"/>
                <a:cs typeface="Times New Roman" panose="02020603050405020304" pitchFamily="18" charset="0"/>
              </a:rPr>
              <a:t>Trong bài có các từ nào viết hoa?</a:t>
            </a:r>
          </a:p>
        </p:txBody>
      </p:sp>
      <p:pic>
        <p:nvPicPr>
          <p:cNvPr id="92" name="Picture 4">
            <a:extLst>
              <a:ext uri="{FF2B5EF4-FFF2-40B4-BE49-F238E27FC236}">
                <a16:creationId xmlns:a16="http://schemas.microsoft.com/office/drawing/2014/main" id="{E766C826-0102-4F20-AF2A-FA7E63C852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1021" flipV="1">
            <a:off x="8384638" y="-617442"/>
            <a:ext cx="5547982" cy="2925300"/>
          </a:xfrm>
          <a:prstGeom prst="rect">
            <a:avLst/>
          </a:prstGeom>
        </p:spPr>
      </p:pic>
      <p:sp>
        <p:nvSpPr>
          <p:cNvPr id="2" name="Rectangle: Rounded Corners 1">
            <a:extLst>
              <a:ext uri="{FF2B5EF4-FFF2-40B4-BE49-F238E27FC236}">
                <a16:creationId xmlns:a16="http://schemas.microsoft.com/office/drawing/2014/main" id="{5DB64952-F7B0-4FAF-B4D4-B0B78BABB32B}"/>
              </a:ext>
            </a:extLst>
          </p:cNvPr>
          <p:cNvSpPr/>
          <p:nvPr/>
        </p:nvSpPr>
        <p:spPr>
          <a:xfrm>
            <a:off x="1247775" y="1799732"/>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Việt Nam</a:t>
            </a:r>
          </a:p>
        </p:txBody>
      </p:sp>
      <p:sp>
        <p:nvSpPr>
          <p:cNvPr id="13" name="Rectangle: Rounded Corners 12">
            <a:extLst>
              <a:ext uri="{FF2B5EF4-FFF2-40B4-BE49-F238E27FC236}">
                <a16:creationId xmlns:a16="http://schemas.microsoft.com/office/drawing/2014/main" id="{D6E66BEE-6CCA-4C34-8A7A-B50473D482F2}"/>
              </a:ext>
            </a:extLst>
          </p:cNvPr>
          <p:cNvSpPr/>
          <p:nvPr/>
        </p:nvSpPr>
        <p:spPr>
          <a:xfrm>
            <a:off x="3801636" y="1814903"/>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Nam Hán</a:t>
            </a:r>
          </a:p>
        </p:txBody>
      </p:sp>
      <p:sp>
        <p:nvSpPr>
          <p:cNvPr id="14" name="Rectangle: Rounded Corners 13">
            <a:extLst>
              <a:ext uri="{FF2B5EF4-FFF2-40B4-BE49-F238E27FC236}">
                <a16:creationId xmlns:a16="http://schemas.microsoft.com/office/drawing/2014/main" id="{1B6A702F-14C7-46B3-81EE-998E32B491A9}"/>
              </a:ext>
            </a:extLst>
          </p:cNvPr>
          <p:cNvSpPr/>
          <p:nvPr/>
        </p:nvSpPr>
        <p:spPr>
          <a:xfrm>
            <a:off x="6356410" y="1844893"/>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Tống</a:t>
            </a:r>
          </a:p>
        </p:txBody>
      </p:sp>
      <p:sp>
        <p:nvSpPr>
          <p:cNvPr id="15" name="Rectangle: Rounded Corners 14">
            <a:extLst>
              <a:ext uri="{FF2B5EF4-FFF2-40B4-BE49-F238E27FC236}">
                <a16:creationId xmlns:a16="http://schemas.microsoft.com/office/drawing/2014/main" id="{CF2991DA-6B61-4A05-B0A7-94DB88684E6E}"/>
              </a:ext>
            </a:extLst>
          </p:cNvPr>
          <p:cNvSpPr/>
          <p:nvPr/>
        </p:nvSpPr>
        <p:spPr>
          <a:xfrm>
            <a:off x="8911184" y="1814902"/>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Nguyên</a:t>
            </a:r>
          </a:p>
        </p:txBody>
      </p:sp>
      <p:sp>
        <p:nvSpPr>
          <p:cNvPr id="16" name="Rectangle: Rounded Corners 15">
            <a:extLst>
              <a:ext uri="{FF2B5EF4-FFF2-40B4-BE49-F238E27FC236}">
                <a16:creationId xmlns:a16="http://schemas.microsoft.com/office/drawing/2014/main" id="{D200B656-EB37-4E30-875C-0047A4082259}"/>
              </a:ext>
            </a:extLst>
          </p:cNvPr>
          <p:cNvSpPr/>
          <p:nvPr/>
        </p:nvSpPr>
        <p:spPr>
          <a:xfrm>
            <a:off x="2124979" y="3110765"/>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Bạch Đằng</a:t>
            </a:r>
          </a:p>
        </p:txBody>
      </p:sp>
      <p:sp>
        <p:nvSpPr>
          <p:cNvPr id="17" name="Rectangle: Rounded Corners 16">
            <a:extLst>
              <a:ext uri="{FF2B5EF4-FFF2-40B4-BE49-F238E27FC236}">
                <a16:creationId xmlns:a16="http://schemas.microsoft.com/office/drawing/2014/main" id="{C23132E1-AC2D-442A-BB02-FFC5CEB45252}"/>
              </a:ext>
            </a:extLst>
          </p:cNvPr>
          <p:cNvSpPr/>
          <p:nvPr/>
        </p:nvSpPr>
        <p:spPr>
          <a:xfrm>
            <a:off x="4647208" y="3141683"/>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Minh</a:t>
            </a:r>
          </a:p>
        </p:txBody>
      </p:sp>
      <p:sp>
        <p:nvSpPr>
          <p:cNvPr id="18" name="Rectangle: Rounded Corners 17">
            <a:extLst>
              <a:ext uri="{FF2B5EF4-FFF2-40B4-BE49-F238E27FC236}">
                <a16:creationId xmlns:a16="http://schemas.microsoft.com/office/drawing/2014/main" id="{68583B03-0B6E-400A-9F31-5C3869294619}"/>
              </a:ext>
            </a:extLst>
          </p:cNvPr>
          <p:cNvSpPr/>
          <p:nvPr/>
        </p:nvSpPr>
        <p:spPr>
          <a:xfrm>
            <a:off x="7169437" y="3143106"/>
            <a:ext cx="2959119"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Giang Văn Minh</a:t>
            </a:r>
          </a:p>
        </p:txBody>
      </p:sp>
      <p:sp>
        <p:nvSpPr>
          <p:cNvPr id="19" name="Rectangle: Rounded Corners 18">
            <a:extLst>
              <a:ext uri="{FF2B5EF4-FFF2-40B4-BE49-F238E27FC236}">
                <a16:creationId xmlns:a16="http://schemas.microsoft.com/office/drawing/2014/main" id="{20E44D2B-C46F-49FE-A629-DBA8415DDB6A}"/>
              </a:ext>
            </a:extLst>
          </p:cNvPr>
          <p:cNvSpPr/>
          <p:nvPr/>
        </p:nvSpPr>
        <p:spPr>
          <a:xfrm>
            <a:off x="3080920" y="4438473"/>
            <a:ext cx="2959119"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Lê Thần Tông</a:t>
            </a:r>
          </a:p>
        </p:txBody>
      </p:sp>
      <p:sp>
        <p:nvSpPr>
          <p:cNvPr id="20" name="Rectangle: Rounded Corners 19">
            <a:extLst>
              <a:ext uri="{FF2B5EF4-FFF2-40B4-BE49-F238E27FC236}">
                <a16:creationId xmlns:a16="http://schemas.microsoft.com/office/drawing/2014/main" id="{FED5DFBB-A9B2-48F0-A150-673E586CC4AF}"/>
              </a:ext>
            </a:extLst>
          </p:cNvPr>
          <p:cNvSpPr/>
          <p:nvPr/>
        </p:nvSpPr>
        <p:spPr>
          <a:xfrm>
            <a:off x="6434403" y="4438473"/>
            <a:ext cx="2160270" cy="7694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Lê</a:t>
            </a:r>
          </a:p>
        </p:txBody>
      </p:sp>
    </p:spTree>
    <p:extLst>
      <p:ext uri="{BB962C8B-B14F-4D97-AF65-F5344CB8AC3E}">
        <p14:creationId xmlns:p14="http://schemas.microsoft.com/office/powerpoint/2010/main" val="1357936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barn(outVertical)">
                                      <p:cBhvr>
                                        <p:cTn id="13" dur="500"/>
                                        <p:tgtEl>
                                          <p:spTgt spid="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additive="base">
                                        <p:cTn id="18" dur="500" fill="hold"/>
                                        <p:tgtEl>
                                          <p:spTgt spid="90"/>
                                        </p:tgtEl>
                                        <p:attrNameLst>
                                          <p:attrName>ppt_x</p:attrName>
                                        </p:attrNameLst>
                                      </p:cBhvr>
                                      <p:tavLst>
                                        <p:tav tm="0">
                                          <p:val>
                                            <p:strVal val="0-#ppt_w/2"/>
                                          </p:val>
                                        </p:tav>
                                        <p:tav tm="100000">
                                          <p:val>
                                            <p:strVal val="#ppt_x"/>
                                          </p:val>
                                        </p:tav>
                                      </p:tavLst>
                                    </p:anim>
                                    <p:anim calcmode="lin" valueType="num">
                                      <p:cBhvr additive="base">
                                        <p:cTn id="19"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 grpId="0" animBg="1"/>
      <p:bldP spid="13" grpId="0" animBg="1"/>
      <p:bldP spid="14" grpId="0" animBg="1"/>
      <p:bldP spid="15" grpId="0" animBg="1"/>
      <p:bldP spid="16" grpId="0" animBg="1"/>
      <p:bldP spid="17" grpId="0" animBg="1"/>
      <p:bldP spid="18" grpId="0" animBg="1"/>
      <p:bldP spid="19"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九月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902</Words>
  <Application>Microsoft Office PowerPoint</Application>
  <PresentationFormat>Widescreen</PresentationFormat>
  <Paragraphs>113</Paragraphs>
  <Slides>18</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等线 Light</vt:lpstr>
      <vt:lpstr>Arial</vt:lpstr>
      <vt:lpstr>Times New Roman</vt:lpstr>
      <vt:lpstr>UTM Azuki</vt:lpstr>
      <vt:lpstr>UTM Cooper Black</vt:lpstr>
      <vt:lpstr>UTM French Vanilla</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九月1</dc:title>
  <dc:creator>Administrator</dc:creator>
  <cp:lastModifiedBy>hieu</cp:lastModifiedBy>
  <cp:revision>65</cp:revision>
  <dcterms:created xsi:type="dcterms:W3CDTF">2019-08-18T14:17:35Z</dcterms:created>
  <dcterms:modified xsi:type="dcterms:W3CDTF">2022-01-24T10:59:27Z</dcterms:modified>
</cp:coreProperties>
</file>