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7614" r:id="rId2"/>
    <p:sldId id="7681" r:id="rId3"/>
    <p:sldId id="352" r:id="rId4"/>
    <p:sldId id="359" r:id="rId5"/>
    <p:sldId id="7691" r:id="rId6"/>
    <p:sldId id="7692" r:id="rId7"/>
    <p:sldId id="7693" r:id="rId8"/>
    <p:sldId id="7679" r:id="rId9"/>
    <p:sldId id="7680" r:id="rId10"/>
    <p:sldId id="358" r:id="rId11"/>
    <p:sldId id="7678" r:id="rId12"/>
    <p:sldId id="7649" r:id="rId13"/>
    <p:sldId id="258" r:id="rId14"/>
    <p:sldId id="7677" r:id="rId15"/>
    <p:sldId id="7682" r:id="rId16"/>
    <p:sldId id="7684" r:id="rId17"/>
    <p:sldId id="7685" r:id="rId18"/>
    <p:sldId id="7683" r:id="rId19"/>
    <p:sldId id="7686" r:id="rId20"/>
    <p:sldId id="7687" r:id="rId21"/>
    <p:sldId id="7688" r:id="rId22"/>
    <p:sldId id="7689" r:id="rId23"/>
    <p:sldId id="371" r:id="rId24"/>
    <p:sldId id="7690" r:id="rId25"/>
    <p:sldId id="351" r:id="rId26"/>
    <p:sldId id="7670" r:id="rId27"/>
    <p:sldId id="76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FF"/>
    <a:srgbClr val="FF66CC"/>
    <a:srgbClr val="9B9BFF"/>
    <a:srgbClr val="FFCCFF"/>
    <a:srgbClr val="8A01AF"/>
    <a:srgbClr val="8FD9F4"/>
    <a:srgbClr val="60F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72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948F-9C8E-4BDE-B490-92F2F4E8E8E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CF94-2A14-4103-8C8E-EAC7D8C7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0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76997-301F-4327-B134-F26B931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5CD8-2FFE-4178-AB51-EC2471FC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CE7A-031B-4E5F-B196-75FCC1A6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3A12-C094-4DAD-A94C-2A02A3DF195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FCB1-9641-4AE4-B18D-A834EBA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0920-7CAA-4EBC-8BE2-552A4966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EBE85A-C808-4328-B45E-E12F7AB2D7CA}"/>
              </a:ext>
            </a:extLst>
          </p:cNvPr>
          <p:cNvSpPr/>
          <p:nvPr userDrawn="1"/>
        </p:nvSpPr>
        <p:spPr>
          <a:xfrm>
            <a:off x="13356076" y="-2052537"/>
            <a:ext cx="1459149" cy="1459149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3B73FE-D484-4B64-B322-D9E9FEF0EA8E}"/>
              </a:ext>
            </a:extLst>
          </p:cNvPr>
          <p:cNvSpPr/>
          <p:nvPr userDrawn="1"/>
        </p:nvSpPr>
        <p:spPr>
          <a:xfrm>
            <a:off x="-2227635" y="7441659"/>
            <a:ext cx="1459149" cy="1459149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3D7E6D-DB18-4016-A805-881B51987545}"/>
              </a:ext>
            </a:extLst>
          </p:cNvPr>
          <p:cNvGrpSpPr/>
          <p:nvPr/>
        </p:nvGrpSpPr>
        <p:grpSpPr>
          <a:xfrm>
            <a:off x="2292605" y="2073657"/>
            <a:ext cx="7606788" cy="1618225"/>
            <a:chOff x="3148195" y="2023846"/>
            <a:chExt cx="7606788" cy="1618225"/>
          </a:xfrm>
        </p:grpSpPr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4ED9D170-0DFE-4248-BD63-FF965833E4DD}"/>
                </a:ext>
              </a:extLst>
            </p:cNvPr>
            <p:cNvSpPr txBox="1"/>
            <p:nvPr/>
          </p:nvSpPr>
          <p:spPr>
            <a:xfrm>
              <a:off x="3212534" y="2072411"/>
              <a:ext cx="75424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vi-VN" altLang="zh-CN" sz="960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TOÁN - LỚP 5</a:t>
              </a:r>
              <a:endParaRPr lang="zh-CN" altLang="en-US" sz="9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文本框 15">
              <a:extLst>
                <a:ext uri="{FF2B5EF4-FFF2-40B4-BE49-F238E27FC236}">
                  <a16:creationId xmlns:a16="http://schemas.microsoft.com/office/drawing/2014/main" id="{02EA8AEC-F4A7-46DB-AEDC-788524A7654E}"/>
                </a:ext>
              </a:extLst>
            </p:cNvPr>
            <p:cNvSpPr txBox="1"/>
            <p:nvPr/>
          </p:nvSpPr>
          <p:spPr>
            <a:xfrm>
              <a:off x="3148195" y="2023846"/>
              <a:ext cx="75424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vi-VN" altLang="zh-CN" sz="9600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TOÁN - LỚP 5</a:t>
              </a:r>
              <a:endParaRPr lang="zh-CN" altLang="en-US" sz="9600" dirty="0">
                <a:solidFill>
                  <a:srgbClr val="FEB0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896783" y="173363"/>
            <a:ext cx="924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TÌM BÁNH RÁN GIÚP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8" name="Slide moi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558906" y="1967574"/>
                <a:ext cx="4533398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Luật chơi:</a:t>
                </a:r>
              </a:p>
              <a:p>
                <a:pPr algn="ctr"/>
                <a:r>
                  <a:rPr lang="vi-VN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Chúng mình cũng nhau thực hiện các yêu cầu của từng chặn để tìm bánh rán giúp                     nhé!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483112" y="5379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804" y="4322077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5F2597A-57DD-4D5B-A6DA-2C70D5A1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792162"/>
            <a:ext cx="975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5E34080-326D-4FC3-AD0E-E1BA1EA2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16137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FE5A0F1-C8B9-456C-B804-0409ED26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389312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pic>
        <p:nvPicPr>
          <p:cNvPr id="12" name="Picture 2" descr="100+ hình ảnh doremon ăn bánh rán - hinhanhsieudep.net">
            <a:extLst>
              <a:ext uri="{FF2B5EF4-FFF2-40B4-BE49-F238E27FC236}">
                <a16:creationId xmlns:a16="http://schemas.microsoft.com/office/drawing/2014/main" id="{F04C4845-4BE4-4334-8422-D1E7B41B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778" y1="23650" x2="70667" y2="85205"/>
                        <a14:foregroundMark x1="68667" y1="19978" x2="57222" y2="92009"/>
                        <a14:foregroundMark x1="53222" y1="11447" x2="73000" y2="19330"/>
                        <a14:foregroundMark x1="32111" y1="27646" x2="85000" y2="29266"/>
                        <a14:foregroundMark x1="82333" y1="36069" x2="74444" y2="70734"/>
                        <a14:foregroundMark x1="33000" y1="42873" x2="64556" y2="78618"/>
                        <a14:foregroundMark x1="26556" y1="58207" x2="38333" y2="55940"/>
                        <a14:foregroundMark x1="26889" y1="53996" x2="26889" y2="53996"/>
                        <a14:foregroundMark x1="30444" y1="53132" x2="27222" y2="69006"/>
                        <a14:foregroundMark x1="27222" y1="69006" x2="62556" y2="82937"/>
                        <a14:foregroundMark x1="43556" y1="87149" x2="50889" y2="89201"/>
                        <a14:foregroundMark x1="19556" y1="93089" x2="26889" y2="98488"/>
                        <a14:foregroundMark x1="16111" y1="90281" x2="30667" y2="93952"/>
                        <a14:foregroundMark x1="20222" y1="87473" x2="11111" y2="9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70" y="4102099"/>
            <a:ext cx="2390494" cy="24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AD297295-6223-44C3-BA48-538389CED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3D850B24-5E4F-488C-B274-FC6AB680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602457"/>
            <a:ext cx="920670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792F1553-8D5F-4222-BA57-09EA2C10F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93" y="1309603"/>
            <a:ext cx="7969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74AC48A1-6310-438B-9245-735DFC17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531" y="3163888"/>
            <a:ext cx="10810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473802FD-92B0-47C6-9CC9-08422FB9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681" y="3690938"/>
            <a:ext cx="6111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   </a:t>
            </a:r>
            <a:r>
              <a:rPr lang="vi-VN" altLang="en-US" sz="2100">
                <a:solidFill>
                  <a:srgbClr val="BE02B1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Diện tích xung quanh của hình hộp chữ nhật là: 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58E0028-B6B6-4A2C-B60F-72A579CE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731" y="4217988"/>
            <a:ext cx="38941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(2,5 + 1,1) x 2 x 0,5 = 3,6 (m</a:t>
            </a:r>
            <a:r>
              <a:rPr lang="en-US" altLang="en-US" sz="2100" baseline="30000">
                <a:solidFill>
                  <a:srgbClr val="BE02B1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EA451E73-8B07-4ACC-B6E0-F94839B52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118" y="4643438"/>
            <a:ext cx="575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Diện tích toàn phần của hình hộp chữ nhật là: 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F1C66D8B-FB2B-42AA-B9D4-670B6F690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468" y="5140325"/>
            <a:ext cx="419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 3,6 + (2,5 x 1,1 x 2) = 9,1 (m</a:t>
            </a:r>
            <a:r>
              <a:rPr lang="en-US" altLang="en-US" sz="2100" baseline="3000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FC23BDFD-6C2B-4B75-B281-F971507D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137" y="5614769"/>
            <a:ext cx="3403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u="sng">
                <a:solidFill>
                  <a:srgbClr val="0033CC"/>
                </a:solidFill>
                <a:cs typeface="Arial" panose="020B0604020202020204" pitchFamily="34" charset="0"/>
              </a:rPr>
              <a:t>Đáp số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3,6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             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9,1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7BF5022B-1B4B-4F11-BEEE-816399B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42" y="1895585"/>
            <a:ext cx="2251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Tóm </a:t>
            </a:r>
            <a:r>
              <a:rPr lang="vi-VN" altLang="en-US" sz="21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tắt:</a:t>
            </a:r>
            <a:endParaRPr lang="en-US" altLang="en-US" sz="2100" b="1" i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545EC313-C599-4A4A-B32E-1FA4A6A9F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204" y="2416285"/>
            <a:ext cx="1816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 Box 9">
            <a:extLst>
              <a:ext uri="{FF2B5EF4-FFF2-40B4-BE49-F238E27FC236}">
                <a16:creationId xmlns:a16="http://schemas.microsoft.com/office/drawing/2014/main" id="{0BFAA9A7-5A29-44CB-B35A-2DA4409E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2979847"/>
            <a:ext cx="1470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E0ADE2-7F06-4E2A-B0E7-719373503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79" y="3492610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2,5 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51E8B0-0510-494D-B4D1-760C7CCC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17" y="4014897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1,1 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A3C9AE-47AC-48FC-91EF-8890E317B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4500672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0,5 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664EB35-84EF-4BD6-9787-521AD6AD60A6}"/>
              </a:ext>
            </a:extLst>
          </p:cNvPr>
          <p:cNvCxnSpPr>
            <a:cxnSpLocks/>
          </p:cNvCxnSpPr>
          <p:nvPr/>
        </p:nvCxnSpPr>
        <p:spPr>
          <a:xfrm>
            <a:off x="4237317" y="1944688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1ED1DC7-1D78-4322-8EC7-308CE8B0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" y="5159053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</a:rPr>
              <a:t>xq</a:t>
            </a:r>
            <a:r>
              <a:rPr lang="en-US" altLang="en-US" sz="2400" b="1">
                <a:solidFill>
                  <a:srgbClr val="FF0000"/>
                </a:solidFill>
              </a:rPr>
              <a:t> = (a +b ) x 2 x 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2F1C5BC-A60F-440C-BFE1-7BF991E7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" y="5808341"/>
            <a:ext cx="3884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486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486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486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Sxq + (a x b x 2)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FD62357-59EF-485B-980B-0E02D111A915}"/>
              </a:ext>
            </a:extLst>
          </p:cNvPr>
          <p:cNvGrpSpPr>
            <a:grpSpLocks/>
          </p:cNvGrpSpPr>
          <p:nvPr/>
        </p:nvGrpSpPr>
        <p:grpSpPr bwMode="auto">
          <a:xfrm>
            <a:off x="7767936" y="1482150"/>
            <a:ext cx="2580878" cy="1703124"/>
            <a:chOff x="1810" y="1152"/>
            <a:chExt cx="2510" cy="1886"/>
          </a:xfrm>
          <a:noFill/>
        </p:grpSpPr>
        <p:sp>
          <p:nvSpPr>
            <p:cNvPr id="54" name="AutoShape 20">
              <a:extLst>
                <a:ext uri="{FF2B5EF4-FFF2-40B4-BE49-F238E27FC236}">
                  <a16:creationId xmlns:a16="http://schemas.microsoft.com/office/drawing/2014/main" id="{E2FEF59D-3B28-4705-86CE-591E7AB0A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5BC3EC9A-0EA3-44E6-85A2-DEEDF20CB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48887B3B-9DA4-45BF-B50E-1D37114D6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7" name="Line 23">
              <a:extLst>
                <a:ext uri="{FF2B5EF4-FFF2-40B4-BE49-F238E27FC236}">
                  <a16:creationId xmlns:a16="http://schemas.microsoft.com/office/drawing/2014/main" id="{AFC8C93A-524B-4E05-9D50-7B699F5BA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58" name="Text Box 10">
            <a:extLst>
              <a:ext uri="{FF2B5EF4-FFF2-40B4-BE49-F238E27FC236}">
                <a16:creationId xmlns:a16="http://schemas.microsoft.com/office/drawing/2014/main" id="{F578D927-99FF-46F1-B00B-12AE5B924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818" y="2832100"/>
            <a:ext cx="14668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1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56D0F96A-F3D5-4FDE-9AAF-752D5211BAE7}"/>
              </a:ext>
            </a:extLst>
          </p:cNvPr>
          <p:cNvSpPr txBox="1">
            <a:spLocks noChangeArrowheads="1"/>
          </p:cNvSpPr>
          <p:nvPr/>
        </p:nvSpPr>
        <p:spPr bwMode="auto">
          <a:xfrm rot="18517127">
            <a:off x="9938543" y="2814638"/>
            <a:ext cx="858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1,1m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E7E8E18F-8BB5-49FB-A7BF-2F1CFDD7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2556" y="1944688"/>
            <a:ext cx="1466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0,5m</a:t>
            </a:r>
          </a:p>
        </p:txBody>
      </p:sp>
    </p:spTree>
    <p:extLst>
      <p:ext uri="{BB962C8B-B14F-4D97-AF65-F5344CB8AC3E}">
        <p14:creationId xmlns:p14="http://schemas.microsoft.com/office/powerpoint/2010/main" val="32036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1" grpId="1"/>
      <p:bldP spid="52" grpId="0"/>
      <p:bldP spid="52" grpId="1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FE5F49CF-98F4-4B37-859E-0A23EC2AA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C67C1E-91C3-4CC1-8B99-3D0AF6615801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F6D831A-8772-4237-A846-AE196B43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805657"/>
            <a:ext cx="102139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63CAF21-44F7-4C46-A25E-45769E9A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064545"/>
            <a:ext cx="2076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5B6E3AD-E9DA-49B7-9CFD-66A8D948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632870"/>
            <a:ext cx="14700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2F369C9-491E-4F3F-A426-DEE7A813D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2967832"/>
            <a:ext cx="1470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C2132-E77E-418F-9652-D6277EB0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439320"/>
            <a:ext cx="1338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3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65E3A-8E0E-4C99-882D-0899E629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4007645"/>
            <a:ext cx="17319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15 dm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2A034C-4ADA-406A-A897-6022ACDE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4591845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9 dm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54C2E1DB-4BC0-4047-BB18-B32FD19B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56507"/>
            <a:ext cx="7735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D0C1AC-51FC-43D4-A27D-15F8215FDEA1}"/>
              </a:ext>
            </a:extLst>
          </p:cNvPr>
          <p:cNvCxnSpPr>
            <a:cxnSpLocks/>
          </p:cNvCxnSpPr>
          <p:nvPr/>
        </p:nvCxnSpPr>
        <p:spPr>
          <a:xfrm>
            <a:off x="3505200" y="1852217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C5BE9934-F9A2-4EA4-A513-0A2C30E5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4" y="1904207"/>
            <a:ext cx="1719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u="sng"/>
              <a:t>Bài giải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7BC4C59B-04A3-4356-A533-88670508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4" y="2513807"/>
            <a:ext cx="383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           </a:t>
            </a:r>
            <a:r>
              <a:rPr lang="en-US" altLang="en-US" sz="2600">
                <a:solidFill>
                  <a:srgbClr val="FF0000"/>
                </a:solidFill>
              </a:rPr>
              <a:t>Đổi: 3m = 30dm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EAC0349-50EE-48CA-B869-AE63B2E6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1" y="3047207"/>
            <a:ext cx="7840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Diện tích xung quanh của hình hộp chữ nhật: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973D6F3B-14DC-425B-A62E-3C84ED4F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4" y="3580607"/>
            <a:ext cx="441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(30 + 15) x 2 x 9 = 810 (dm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BB944DA0-1ECC-49DE-AEC1-B11151A8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4" y="4037807"/>
            <a:ext cx="7713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 Diện tích toàn phần của hình hộp chữ nhật: 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B07A1F6-3E11-4926-99F8-C92AD4B3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6" y="4571207"/>
            <a:ext cx="5248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810 + 30 x 15 x 2 = 1710 (dm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A8FB0AD-DF31-4745-A636-E22B385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1" y="5028407"/>
            <a:ext cx="4241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u="sng"/>
              <a:t>Đáp số</a:t>
            </a:r>
            <a:r>
              <a:rPr lang="en-US" altLang="en-US" sz="2600"/>
              <a:t>: </a:t>
            </a:r>
            <a:r>
              <a:rPr lang="en-US" altLang="en-US" sz="2600">
                <a:solidFill>
                  <a:srgbClr val="FF0000"/>
                </a:solidFill>
              </a:rPr>
              <a:t>Sxq: 810 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             Stp: 1710 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80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516508" y="561374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483" y="4430264"/>
            <a:ext cx="3050727" cy="305624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1172" y="2618848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9861 L -0.03555 -0.09838 C -0.03907 -0.10185 -0.04284 -0.10393 -0.04597 -0.10787 C -0.05495 -0.11898 -0.05222 -0.13588 -0.05352 -0.15601 C -0.05339 -0.19814 -0.05326 -0.24004 -0.05261 -0.28194 C -0.05248 -0.2949 -0.05079 -0.2949 -0.04792 -0.30787 C -0.04714 -0.31157 -0.04597 -0.31898 -0.04597 -0.31875 C -0.04467 -0.34537 -0.04636 -0.33472 -0.03842 -0.36342 C -0.03607 -0.37199 -0.03334 -0.38842 -0.02696 -0.3912 C -0.02188 -0.39351 -0.00651 -0.39583 -0.0004 -0.39676 C 0.00169 -0.39814 0.00403 -0.39953 0.00625 -0.40046 C 0.01822 -0.40555 0.03385 -0.40115 0.04427 -0.40046 C 0.0621 -0.39629 0.06744 -0.39652 0.08697 -0.38379 C 0.09179 -0.38078 0.09635 -0.37685 0.10117 -0.37453 C 0.10377 -0.37338 0.10638 -0.37245 0.10885 -0.37083 C 0.11197 -0.36875 0.11497 -0.36504 0.11835 -0.36342 C 0.12161 -0.3618 0.12526 -0.36226 0.12877 -0.36157 C 0.13763 -0.3574 0.14088 -0.35509 0.15156 -0.35416 C 0.16171 -0.35347 0.17174 -0.35416 0.18203 -0.3541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0430-00A3-46F5-8EA4-85D98479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93702" y="516005"/>
            <a:ext cx="7513173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u="sng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Viết số đo thích hợp vào ô trống: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:a16="http://schemas.microsoft.com/office/drawing/2014/main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:a16="http://schemas.microsoft.com/office/drawing/2014/main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:a16="http://schemas.microsoft.com/office/drawing/2014/main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:a16="http://schemas.microsoft.com/office/drawing/2014/main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:a16="http://schemas.microsoft.com/office/drawing/2014/main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:a16="http://schemas.microsoft.com/office/drawing/2014/main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:a16="http://schemas.microsoft.com/office/drawing/2014/main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:a16="http://schemas.microsoft.com/office/drawing/2014/main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87500" r="-87339" b="-4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299180" r="-87339" b="-26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3815C804-1787-45BB-B7FC-B58AE7768747}"/>
              </a:ext>
            </a:extLst>
          </p:cNvPr>
          <p:cNvSpPr/>
          <p:nvPr/>
        </p:nvSpPr>
        <p:spPr>
          <a:xfrm>
            <a:off x="5058332" y="4061502"/>
            <a:ext cx="1115898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820867A1-1672-4452-8C13-0483173365DF}"/>
              </a:ext>
            </a:extLst>
          </p:cNvPr>
          <p:cNvSpPr/>
          <p:nvPr/>
        </p:nvSpPr>
        <p:spPr>
          <a:xfrm>
            <a:off x="5058333" y="4765225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38EEBA77-EB66-43E6-AE31-3B0B90D52BDE}"/>
              </a:ext>
            </a:extLst>
          </p:cNvPr>
          <p:cNvSpPr/>
          <p:nvPr/>
        </p:nvSpPr>
        <p:spPr>
          <a:xfrm>
            <a:off x="5058332" y="5493973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CF49D176-93B2-4586-9585-B06F7D6860C3}"/>
              </a:ext>
            </a:extLst>
          </p:cNvPr>
          <p:cNvSpPr/>
          <p:nvPr/>
        </p:nvSpPr>
        <p:spPr>
          <a:xfrm>
            <a:off x="9374312" y="4061502"/>
            <a:ext cx="1434552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1,6dm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BDB01D0-6181-4A4E-85A1-BF337F519208}"/>
              </a:ext>
            </a:extLst>
          </p:cNvPr>
          <p:cNvSpPr/>
          <p:nvPr/>
        </p:nvSpPr>
        <p:spPr>
          <a:xfrm>
            <a:off x="9380950" y="4773466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77821AFB-2814-40B9-8692-BB8AB1A1FEC6}"/>
              </a:ext>
            </a:extLst>
          </p:cNvPr>
          <p:cNvSpPr/>
          <p:nvPr/>
        </p:nvSpPr>
        <p:spPr>
          <a:xfrm>
            <a:off x="9374312" y="5493973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0,96dm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320884C-7421-4AB7-989D-6D60B882AC2A}"/>
                  </a:ext>
                </a:extLst>
              </p:cNvPr>
              <p:cNvSpPr/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320884C-7421-4AB7-989D-6D60B882A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id="{3F166277-97AF-4816-A3A4-8EBE93AFE57A}"/>
                  </a:ext>
                </a:extLst>
              </p:cNvPr>
              <p:cNvSpPr/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id="{3F166277-97AF-4816-A3A4-8EBE93AF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id="{23C4B059-93D1-489C-8B94-61FB052E47B8}"/>
                  </a:ext>
                </a:extLst>
              </p:cNvPr>
              <p:cNvSpPr/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id="{23C4B059-93D1-489C-8B94-61FB052E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824753" y="631725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795" y="4645833"/>
            <a:ext cx="2683697" cy="2688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2930" y="341583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F99E638-20B7-44B5-9669-5F7EA50A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4 -0.06412 L 0.08424 -0.06389 C 0.10169 -0.07153 0.10872 -0.07384 0.12591 -0.08195 C 0.15208 -0.09468 0.1345 -0.08843 0.1582 -0.09537 C 0.172 -0.09259 0.18659 -0.0963 0.19987 -0.08658 C 0.20351 -0.08403 0.23685 -0.03611 0.24453 -0.01713 C 0.25234 0.00162 0.25716 0.02569 0.26224 0.04768 C 0.26484 0.10301 0.26601 0.11481 0.26015 0.19768 C 0.25963 0.20671 0.25547 0.21273 0.25286 0.21967 C 0.24987 0.22847 0.24596 0.23889 0.2414 0.24444 C 0.23646 0.25116 0.23086 0.25578 0.22578 0.2625 C 0.21836 0.27245 0.21159 0.28472 0.20403 0.29398 C 0.19284 0.30694 0.18203 0.32407 0.16966 0.32963 C 0.16784 0.33032 0.16614 0.33171 0.16445 0.33194 L 0.01758 0.34537 C -0.003 0.38194 0.01159 0.35162 -0.00117 0.38796 C -0.01862 0.43703 -0.01068 0.40602 -0.01888 0.44166 C -0.02019 0.46458 -0.02084 0.46458 -0.01888 0.49305 C -0.0181 0.50416 -0.0181 0.5037 -0.01576 0.5085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5918DA5-F3A3-4072-B4FE-0DF3AC5A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2003426"/>
            <a:ext cx="9220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xung quanh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Tìm cạnh của HLP lúc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2: Tính S xq của HLP lúc sau;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3: tính Sxq của HLP lúc đầu: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4: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Sxq của HLP lúc sau gấp Sxq của HLP lúc đầu là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4FC33D8-420E-416E-B004-B28EB228B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4192589"/>
            <a:ext cx="9220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toàn phần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1: Tính S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HLP lúc sau;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3: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 S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HLP lúc đầu: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4: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Stp của HLP lúc sau gấp Stp của HLP lúc đầu là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323EB67C-7404-49A9-9807-7ADCC1E0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63" y="3061861"/>
            <a:ext cx="3036737" cy="36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KHỞI ĐỘNG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FEB9-332D-4A3E-BB46-41AD5109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A16CF-4B7A-49E2-80E0-EFAB1C4F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A1A0987-4C9F-4CC0-9E99-2462B588B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614CA2-49F3-4CA8-8302-3FCFED436CF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16AA4418-A192-4467-A406-C2430796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792288"/>
            <a:ext cx="159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u="sng">
                <a:solidFill>
                  <a:srgbClr val="FF0000"/>
                </a:solidFill>
              </a:rPr>
              <a:t>Bài giải: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0C77832F-7C0B-4615-AB07-DBA9E2D9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152651"/>
            <a:ext cx="454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Cạnh của hình lập phương lúc sau là: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19206ECB-CB6C-4909-A644-DEE20118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836863"/>
            <a:ext cx="439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sau là: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C26961EC-1EC8-4EA7-A676-2EA75B668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3844926"/>
            <a:ext cx="416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đầu là: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BF0B8B4B-3544-40B2-8640-54B4A5FC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2" y="4792663"/>
            <a:ext cx="4592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FF"/>
                </a:solidFill>
              </a:rPr>
              <a:t>Diện tích xung quanh của hình lập phương lúc sau gấp diện tích xung quanh của hình lập phương lúc đầu là: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5524167B-3900-485D-9386-2B78620C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49" y="2262188"/>
            <a:ext cx="4705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là: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5650000B-19AE-42E2-940C-44E78E32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199" y="3211513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đầu là: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66DEDE4A-EB1B-4F81-8F1D-F2B5D28C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2" y="4259263"/>
            <a:ext cx="4518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gấp diện tích toàn phần của hình lập phương lúc đầu là :</a:t>
            </a: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08694CF0-3A3E-4201-9F70-A8028B59F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812" y="2236788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C640E8EB-CEB4-4377-9E0F-A82B6F343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2533651"/>
            <a:ext cx="194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4 x 3  = 12 (cm)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CB7A63AB-9211-4E05-9208-1381648F5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3522663"/>
            <a:ext cx="314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(12  x 12) x 4 = 576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AC091323-5C44-4AD6-9582-1D1176D5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4468813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x 4) x 4 = 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14BC62-6AD5-493D-842F-3129B1D1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5853113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576 : 64  = 9 (lần)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7F0DEF69-1C7E-4D54-8287-26F76B97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2921000"/>
            <a:ext cx="311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(12  x 12) x 6 = 864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800E1646-6492-4E3C-A6DA-B727DE1F5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3929063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 x  4) x 6 = 96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3737C7E1-F4CC-4E97-942A-DD7C5FE2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49" y="5265738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864 : 96  = 9 (lần)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29FC144B-EBB3-419D-88F9-7DC407C2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49" y="5683250"/>
            <a:ext cx="188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/>
              <a:t>Đáp số</a:t>
            </a:r>
            <a:r>
              <a:rPr lang="en-US" altLang="en-US" sz="2000"/>
              <a:t>: 9 lần</a:t>
            </a:r>
            <a:endParaRPr lang="en-US" altLang="en-US" sz="2000" baseline="30000"/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C5EC3E72-A43F-4FF2-BA1D-ECE36CDA2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</p:spTree>
    <p:extLst>
      <p:ext uri="{BB962C8B-B14F-4D97-AF65-F5344CB8AC3E}">
        <p14:creationId xmlns:p14="http://schemas.microsoft.com/office/powerpoint/2010/main" val="22034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1491-CDE0-485F-9717-50803205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345670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BCE69-31AA-40E5-BD4A-35F3F997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3A17E653-6A31-40D4-A341-4DB1603B9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3128B1-BBB0-4983-85E5-4CD26BF87D4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5416D-F735-4CA2-AE1B-799FB109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901319"/>
            <a:ext cx="508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Sxq hình lập phương cũ = a x a x 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029A5-9746-46A0-AEE9-3C8C3A41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1496632"/>
            <a:ext cx="701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Sxq HLP mới = (a x 3) x (a x 3) x 4 = 9 x a x a x 4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7463BEA-1987-4E1B-A42F-CD7688D6F7AE}"/>
              </a:ext>
            </a:extLst>
          </p:cNvPr>
          <p:cNvSpPr/>
          <p:nvPr/>
        </p:nvSpPr>
        <p:spPr>
          <a:xfrm rot="5400000">
            <a:off x="8054975" y="1498219"/>
            <a:ext cx="146050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612E6-8A83-4D38-A47E-3BF41C3F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2763433"/>
            <a:ext cx="501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Stp hình lập phương cũ = a x a x 6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9F913B-8AD3-4036-885E-1C26E04E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3520670"/>
            <a:ext cx="7232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Stp  HLP mới = (a x 3) x (a x 3) x 6 = 9 x a x a x 6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F67F376-18EC-4509-AD9F-8022FDD0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060" y="4737173"/>
            <a:ext cx="7838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    Nếu gấp cạnh của hình lập phương lên </a:t>
            </a:r>
            <a:r>
              <a:rPr lang="en-US" altLang="en-US" sz="2400" b="1">
                <a:solidFill>
                  <a:srgbClr val="FF0000"/>
                </a:solidFill>
              </a:rPr>
              <a:t>3 lần </a:t>
            </a:r>
            <a:r>
              <a:rPr lang="en-US" altLang="en-US" sz="2400" b="1">
                <a:solidFill>
                  <a:schemeClr val="accent2"/>
                </a:solidFill>
              </a:rPr>
              <a:t>thì diện tích xung quanh và diện tích toàn phần của nó gấp lên </a:t>
            </a:r>
            <a:r>
              <a:rPr lang="en-US" altLang="en-US" sz="2400" b="1">
                <a:solidFill>
                  <a:srgbClr val="FF0000"/>
                </a:solidFill>
              </a:rPr>
              <a:t>9 lần</a:t>
            </a:r>
            <a:r>
              <a:rPr lang="en-US" altLang="en-US" sz="24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BE59B7E-EB02-42DF-A3ED-353A388CF516}"/>
              </a:ext>
            </a:extLst>
          </p:cNvPr>
          <p:cNvSpPr/>
          <p:nvPr/>
        </p:nvSpPr>
        <p:spPr>
          <a:xfrm rot="5400000">
            <a:off x="7823200" y="3528134"/>
            <a:ext cx="301625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8BCC8746-4034-40A9-AD0E-BDA19837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90" y="2370964"/>
            <a:ext cx="3737485" cy="44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407" y="4241739"/>
            <a:ext cx="3334951" cy="334098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468256" y="57150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Cám ơn các bạn</a:t>
            </a:r>
          </a:p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Bánh rán ngon quá !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2828142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CỦNG CỐ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03A3607-ED06-40B6-8EE9-876A8EE64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26ED844-AB67-412E-B50C-DA079E35409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F815F656-610D-4F84-AA73-51858DED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6800" y="3226945"/>
            <a:ext cx="3351650" cy="3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6">
            <a:extLst>
              <a:ext uri="{FF2B5EF4-FFF2-40B4-BE49-F238E27FC236}">
                <a16:creationId xmlns:a16="http://schemas.microsoft.com/office/drawing/2014/main" id="{C8726A9E-1877-4C82-9F3E-5823305E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10598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1. Một hình hộp chữ nhật có chiều dài 4dm, chiều rộng 3dm và chiều cao 2dm thì diện tích xung quanh của hình đó là 28dm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8C6C5B-E7E6-49AB-A8A6-832804F20267}"/>
              </a:ext>
            </a:extLst>
          </p:cNvPr>
          <p:cNvSpPr/>
          <p:nvPr/>
        </p:nvSpPr>
        <p:spPr>
          <a:xfrm>
            <a:off x="8598375" y="1212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7A67A9C-4460-4E31-BA90-A654F1BC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24314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2. Một hình lập phương có cạnh là 3cm thì diện tích toàn phần của hình đó là 36cm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BC38DD-B0B1-4666-B526-88D01A67BFFA}"/>
              </a:ext>
            </a:extLst>
          </p:cNvPr>
          <p:cNvSpPr/>
          <p:nvPr/>
        </p:nvSpPr>
        <p:spPr>
          <a:xfrm>
            <a:off x="8598375" y="2355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803B9159-BEEC-48F1-BE6A-3E62829F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3726879"/>
            <a:ext cx="7496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3. Một hình lập phương có cạnh là a, nếu gấp cạnh của hình lập phương lên 4 lần thì diện tích xung quanh và diện tích toàn phần của nó gấp lên 8 lần.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50E549-151B-44F1-AA3A-13B2E9C9C687}"/>
              </a:ext>
            </a:extLst>
          </p:cNvPr>
          <p:cNvSpPr/>
          <p:nvPr/>
        </p:nvSpPr>
        <p:spPr>
          <a:xfrm>
            <a:off x="8599963" y="3803079"/>
            <a:ext cx="687387" cy="581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EBA62AEA-E1EF-4D6A-9066-39C7C394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300" y="1821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(4 + 3) x 2 x 2 = 28 dm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7A0580F2-9006-4F52-837F-3E0BD371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838" y="3345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(3 x 3) x 6 = 54 cm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CDC3DCA0-576E-4D22-B7F8-72A17BA0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00" y="4717479"/>
            <a:ext cx="7289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(a x 4) x (a x 4) x 4 = </a:t>
            </a:r>
            <a:r>
              <a:rPr lang="en-US" altLang="en-US" sz="2000">
                <a:solidFill>
                  <a:srgbClr val="0000FF"/>
                </a:solidFill>
              </a:rPr>
              <a:t>16 </a:t>
            </a:r>
            <a:r>
              <a:rPr lang="en-US" altLang="en-US" sz="2000">
                <a:solidFill>
                  <a:srgbClr val="FF0000"/>
                </a:solidFill>
              </a:rPr>
              <a:t>x a x a x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(a x 4) x (a x 4) x 6 = </a:t>
            </a:r>
            <a:r>
              <a:rPr lang="en-US" altLang="en-US" sz="2000">
                <a:solidFill>
                  <a:srgbClr val="0000FF"/>
                </a:solidFill>
              </a:rPr>
              <a:t>16</a:t>
            </a:r>
            <a:r>
              <a:rPr lang="en-US" altLang="en-US" sz="2000">
                <a:solidFill>
                  <a:srgbClr val="FF0000"/>
                </a:solidFill>
              </a:rPr>
              <a:t> x a x a x 6</a:t>
            </a:r>
            <a:endParaRPr lang="en-US" altLang="en-US" sz="2000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30" grpId="0" animBg="1"/>
      <p:bldP spid="31" grpId="0"/>
      <p:bldP spid="32" grpId="0" animBg="1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F12B8-42F0-4418-9265-5C4BC5AD7CB8}"/>
              </a:ext>
            </a:extLst>
          </p:cNvPr>
          <p:cNvSpPr/>
          <p:nvPr/>
        </p:nvSpPr>
        <p:spPr>
          <a:xfrm>
            <a:off x="1497406" y="562346"/>
            <a:ext cx="9197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Dặn dò</a:t>
            </a:r>
            <a:endParaRPr lang="en-US" sz="96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Học thuộc các công thức đã học.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sau: Thể tích của một hình.</a:t>
            </a:r>
            <a:endParaRPr lang="zh-CN" alt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Tạm biệt !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EB44FD5-7C49-4402-871B-78365FEEE8FD}"/>
              </a:ext>
            </a:extLst>
          </p:cNvPr>
          <p:cNvSpPr txBox="1"/>
          <p:nvPr/>
        </p:nvSpPr>
        <p:spPr>
          <a:xfrm>
            <a:off x="-1752817" y="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HỌC BÀI CÙNG</a:t>
            </a:r>
          </a:p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NOBITA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5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701670"/>
            <a:ext cx="71532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hộp chữ nhật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6D70A-17D4-40D1-B159-BC2C0869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85" y="1759741"/>
            <a:ext cx="795596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xung quanh hình hộp chữ nhật ta lấy chu vi mặt đáy nhân với chiều cao (cùng một đơn vị đo)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67" y="2770422"/>
            <a:ext cx="7308850" cy="861774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Sxq = Chu vi đáy x chiều cao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 Sxq = (chiều dài + chiều rộng) x 2 x chiều cao</a:t>
            </a: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5A418BD-D2BB-4BBB-AFF8-2A22A3D3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661710"/>
            <a:ext cx="8704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hộp chữ nhật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B1901C1-5B2B-4E9D-9F38-8BE32472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042186"/>
            <a:ext cx="79930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</a:t>
            </a:r>
            <a:r>
              <a:rPr lang="en-US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tích toàn phần của hình hộp chữ nhật </a:t>
            </a: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diện tích xung quanh cộng diện tích hai đáy</a:t>
            </a: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2400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395E9FCA-5F62-4DFB-98A4-C046F17F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712111"/>
            <a:ext cx="7308850" cy="116998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2đáy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x chiều rộng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39A07FD-B59F-42A7-B802-A6468CA8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" y="805823"/>
            <a:ext cx="87042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lập phương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03C5B-CACA-4D76-A509-47B5223E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853514"/>
            <a:ext cx="77152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xung quanh hình lập phương ta lấy diện tích một mặt nhân với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40CE9-E759-4371-8753-882FCE24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650439"/>
            <a:ext cx="40719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9F577EE-5F84-43FC-838B-7A6DB9DF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969010"/>
            <a:ext cx="8704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lập phương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ABAE026-7393-458E-8BA2-B02CADD31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1925857"/>
            <a:ext cx="7750589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toàn phần hình lập phương ta lấy diện tích một mặt nhân với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5CAFF-47C2-4387-A953-9C316430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806" y="2945932"/>
            <a:ext cx="34623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</p:txBody>
      </p:sp>
    </p:spTree>
    <p:extLst>
      <p:ext uri="{BB962C8B-B14F-4D97-AF65-F5344CB8AC3E}">
        <p14:creationId xmlns:p14="http://schemas.microsoft.com/office/powerpoint/2010/main" val="318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51D38D-C36F-40F5-855A-6BF8D516CF85}"/>
              </a:ext>
            </a:extLst>
          </p:cNvPr>
          <p:cNvSpPr/>
          <p:nvPr/>
        </p:nvSpPr>
        <p:spPr>
          <a:xfrm>
            <a:off x="1637673" y="2111528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LUYỆN TẬP CHUNG</a:t>
            </a:r>
            <a:endParaRPr lang="en-US" sz="80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FB725-76B8-48A6-87ED-A514B565BC65}"/>
              </a:ext>
            </a:extLst>
          </p:cNvPr>
          <p:cNvSpPr/>
          <p:nvPr/>
        </p:nvSpPr>
        <p:spPr>
          <a:xfrm>
            <a:off x="1637672" y="606282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u="sng">
                <a:ln w="57150">
                  <a:solidFill>
                    <a:srgbClr val="7030A0"/>
                  </a:solidFill>
                  <a:prstDash val="solid"/>
                </a:ln>
                <a:solidFill>
                  <a:srgbClr val="E6D5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Toán</a:t>
            </a:r>
            <a:endParaRPr lang="en-US" sz="8000" b="1" u="sng" cap="none" spc="0">
              <a:ln w="57150">
                <a:solidFill>
                  <a:srgbClr val="7030A0"/>
                </a:solidFill>
                <a:prstDash val="solid"/>
              </a:ln>
              <a:solidFill>
                <a:srgbClr val="E6D5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6E4BA0-C6EB-4C8B-99BD-1620981C281D}"/>
              </a:ext>
            </a:extLst>
          </p:cNvPr>
          <p:cNvSpPr/>
          <p:nvPr/>
        </p:nvSpPr>
        <p:spPr>
          <a:xfrm>
            <a:off x="3458320" y="4884142"/>
            <a:ext cx="9246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Trang 113</a:t>
            </a:r>
            <a:endParaRPr lang="en-US" sz="4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0CF23A1-E725-48D1-B042-E18504C6B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C58593-CA54-4FA6-873F-D940522B7552}"/>
              </a:ext>
            </a:extLst>
          </p:cNvPr>
          <p:cNvSpPr/>
          <p:nvPr/>
        </p:nvSpPr>
        <p:spPr>
          <a:xfrm>
            <a:off x="266700" y="381000"/>
            <a:ext cx="11566414" cy="5202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C8699737-78B5-45C4-9CC0-8B7858BE42D4}"/>
              </a:ext>
            </a:extLst>
          </p:cNvPr>
          <p:cNvSpPr txBox="1"/>
          <p:nvPr/>
        </p:nvSpPr>
        <p:spPr>
          <a:xfrm>
            <a:off x="3980497" y="400125"/>
            <a:ext cx="44358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80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defRPr>
            </a:lvl1pPr>
          </a:lstStyle>
          <a:p>
            <a:r>
              <a:rPr lang="en-US" altLang="zh-CN"/>
              <a:t>MỤC TIÊU</a:t>
            </a:r>
            <a:endParaRPr lang="zh-CN" altLang="en-US" dirty="0"/>
          </a:p>
        </p:txBody>
      </p:sp>
      <p:sp>
        <p:nvSpPr>
          <p:cNvPr id="17" name="对话气泡: 圆角矩形 1">
            <a:extLst>
              <a:ext uri="{FF2B5EF4-FFF2-40B4-BE49-F238E27FC236}">
                <a16:creationId xmlns:a16="http://schemas.microsoft.com/office/drawing/2014/main" id="{406A97CA-5615-4287-ACD2-65AE068F8FE9}"/>
              </a:ext>
            </a:extLst>
          </p:cNvPr>
          <p:cNvSpPr/>
          <p:nvPr/>
        </p:nvSpPr>
        <p:spPr>
          <a:xfrm>
            <a:off x="2040155" y="1711224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Tính diện tích xung quanh và diện tích toàn phần của hình hộp chữ nhật và hình lập phương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对话气泡: 圆角矩形 25">
            <a:extLst>
              <a:ext uri="{FF2B5EF4-FFF2-40B4-BE49-F238E27FC236}">
                <a16:creationId xmlns:a16="http://schemas.microsoft.com/office/drawing/2014/main" id="{CD24F6DA-F919-43B5-8CEC-6597FBCCC57F}"/>
              </a:ext>
            </a:extLst>
          </p:cNvPr>
          <p:cNvSpPr/>
          <p:nvPr/>
        </p:nvSpPr>
        <p:spPr>
          <a:xfrm flipH="1">
            <a:off x="2040155" y="3976900"/>
            <a:ext cx="8524099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Yêu thích môn học, tính toán cẩn thận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26">
            <a:extLst>
              <a:ext uri="{FF2B5EF4-FFF2-40B4-BE49-F238E27FC236}">
                <a16:creationId xmlns:a16="http://schemas.microsoft.com/office/drawing/2014/main" id="{E02207C4-89D9-4F29-8821-0CF780A32EE4}"/>
              </a:ext>
            </a:extLst>
          </p:cNvPr>
          <p:cNvSpPr/>
          <p:nvPr/>
        </p:nvSpPr>
        <p:spPr>
          <a:xfrm>
            <a:off x="2018713" y="2940502"/>
            <a:ext cx="7061787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Vận dụng và giải được một số bài tập có yêu cầu tổng hợp liên quan đến các hình lập phương và hình hộp chữ nhật.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8A2E500-E266-467E-B0F9-3D050278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86" y="159055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6D57182-DC4F-4967-8703-9CD505B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86" y="279912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1F6C3F8-949E-4FDD-A3CD-E758392D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86" y="3947027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2C34D73A-4DEC-4229-B453-A72083A4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1413</Words>
  <Application>Microsoft Office PowerPoint</Application>
  <PresentationFormat>Widescreen</PresentationFormat>
  <Paragraphs>150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SimSun</vt:lpstr>
      <vt:lpstr>Arial</vt:lpstr>
      <vt:lpstr>Calibri</vt:lpstr>
      <vt:lpstr>Calibri Light</vt:lpstr>
      <vt:lpstr>Cambria</vt:lpstr>
      <vt:lpstr>Cambria Math</vt:lpstr>
      <vt:lpstr>iCiel Soup of Justice</vt:lpstr>
      <vt:lpstr>Times New Roman</vt:lpstr>
      <vt:lpstr>UTM Cookies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</cp:revision>
  <dcterms:created xsi:type="dcterms:W3CDTF">2021-12-30T15:12:48Z</dcterms:created>
  <dcterms:modified xsi:type="dcterms:W3CDTF">2022-02-08T09:52:59Z</dcterms:modified>
</cp:coreProperties>
</file>