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mp3" ContentType="audio/mpe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9"/>
  </p:notesMasterIdLst>
  <p:handoutMasterIdLst>
    <p:handoutMasterId r:id="rId10"/>
  </p:handoutMasterIdLst>
  <p:sldIdLst>
    <p:sldId id="287" r:id="rId3"/>
    <p:sldId id="294" r:id="rId4"/>
    <p:sldId id="286" r:id="rId5"/>
    <p:sldId id="290" r:id="rId6"/>
    <p:sldId id="307" r:id="rId7"/>
    <p:sldId id="312" r:id="rId8"/>
  </p:sldIdLst>
  <p:sldSz cx="12192000" cy="6858000"/>
  <p:notesSz cx="6858000" cy="9144000"/>
  <p:embeddedFontLst>
    <p:embeddedFont>
      <p:font typeface="Cambria" panose="02040503050406030204" pitchFamily="18" charset="0"/>
      <p:regular r:id="rId11"/>
      <p:bold r:id="rId12"/>
      <p:italic r:id="rId13"/>
      <p:boldItalic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5353"/>
    <a:srgbClr val="863AE8"/>
    <a:srgbClr val="F5A3A2"/>
    <a:srgbClr val="C12727"/>
    <a:srgbClr val="F93D3D"/>
    <a:srgbClr val="F38F80"/>
    <a:srgbClr val="F7982B"/>
    <a:srgbClr val="0099FF"/>
    <a:srgbClr val="A1D7FD"/>
    <a:srgbClr val="CDE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619" autoAdjust="0"/>
    <p:restoredTop sz="68026" autoAdjust="0"/>
  </p:normalViewPr>
  <p:slideViewPr>
    <p:cSldViewPr snapToGrid="0">
      <p:cViewPr varScale="1">
        <p:scale>
          <a:sx n="71" d="100"/>
          <a:sy n="71" d="100"/>
        </p:scale>
        <p:origin x="9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3" d="100"/>
          <a:sy n="63" d="100"/>
        </p:scale>
        <p:origin x="3134" y="6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6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font" Target="fonts/font1.fntdata"/><Relationship Id="rId5" Type="http://schemas.openxmlformats.org/officeDocument/2006/relationships/slide" Target="slides/slide3.xml"/><Relationship Id="rId15" Type="http://schemas.openxmlformats.org/officeDocument/2006/relationships/font" Target="fonts/font5.fntdata"/><Relationship Id="rId10" Type="http://schemas.openxmlformats.org/officeDocument/2006/relationships/handoutMaster" Target="handoutMasters/handoutMaster1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4.fntdata"/><Relationship Id="rId22" Type="http://schemas.openxmlformats.org/officeDocument/2006/relationships/tableStyles" Target="tableStyle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wmf"/><Relationship Id="rId1" Type="http://schemas.openxmlformats.org/officeDocument/2006/relationships/image" Target="../media/image4.wmf"/><Relationship Id="rId4" Type="http://schemas.openxmlformats.org/officeDocument/2006/relationships/image" Target="../media/image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30E6668-A7CA-103D-EDCC-0684D4CF626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84C0CB-A6FF-254B-F81D-6121C31527B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AB16BA-FDC3-4773-96F4-834C2314AC95}" type="datetimeFigureOut">
              <a:rPr lang="en-US" smtClean="0"/>
              <a:t>9/2/2024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8F4257-70DE-086A-ACE4-858AAF22DFB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285D56-4E38-73A0-9A98-E2BD722181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04272A-E046-4BC5-B617-321053AA6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898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124EB0-B86D-4505-A6C6-97727EB706A4}" type="datetimeFigureOut">
              <a:rPr lang="en-US" smtClean="0"/>
              <a:t>9/2/2024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8897C0-60B0-484E-A615-B4541D242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5564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nên sử dụng claskick để cho Hs điền trực tiếp trên máy tính. </a:t>
            </a:r>
          </a:p>
          <a:p>
            <a:r>
              <a:rPr lang="en-US"/>
              <a:t>Sử dụng Classroomscearn để dùng đồng hồ đếm ng</a:t>
            </a:r>
            <a:r>
              <a:rPr lang="vi-VN"/>
              <a:t>ư</a:t>
            </a:r>
            <a:r>
              <a:rPr lang="en-US"/>
              <a:t>ợc cho HS làm bài.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8897C0-60B0-484E-A615-B4541D24259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3757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sử dụng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8897C0-60B0-484E-A615-B4541D24259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4721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ts val="600"/>
              </a:spcBef>
            </a:pPr>
            <a:r>
              <a:rPr lang="en-US"/>
              <a:t>Robot đọc đề: Xin chào các bạn! Mình là Rô- bốt đồng fhanhf với bạn trong bài 3 nhé. Tôi </a:t>
            </a:r>
            <a:r>
              <a:rPr lang="vi-VN" sz="12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thói quen viết các số biểu diễn ngày, tháng, năm liên tiếp nhau để được một số tự nhiên có nhiều chữ số. Ví dụ, ngày 30 tháng 4 năm 1975, Rô-bốt sẽ viết được số 3 041 975.</a:t>
            </a:r>
            <a:r>
              <a:rPr lang="en-US" sz="12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Mình có 2 câu đó dành cho bạn: </a:t>
            </a:r>
            <a:endParaRPr lang="vi-VN" sz="120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 algn="just">
              <a:spcBef>
                <a:spcPts val="600"/>
              </a:spcBef>
              <a:buNone/>
            </a:pPr>
            <a:r>
              <a:rPr lang="en-US" sz="12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1: Đố bạn </a:t>
            </a:r>
            <a:r>
              <a:rPr lang="vi-VN" sz="12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 ngày Nhà giáo Việt Nam năm nay, Rô-bốt sẽ viết được số nào?</a:t>
            </a:r>
          </a:p>
          <a:p>
            <a:pPr algn="just">
              <a:spcBef>
                <a:spcPts val="600"/>
              </a:spcBef>
            </a:pPr>
            <a:r>
              <a:rPr lang="en-US" sz="12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1: Đố bạn</a:t>
            </a:r>
            <a:r>
              <a:rPr lang="vi-VN" sz="12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cho biết giá trị của từng chữ số 2 trong số mà Rô-bốt đã viết ở câu a.</a:t>
            </a:r>
            <a:endParaRPr lang="en-US" sz="120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spcBef>
                <a:spcPts val="600"/>
              </a:spcBef>
            </a:pPr>
            <a:r>
              <a:rPr lang="en-US" sz="12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PP: GV nên cho HS sử dụng bảng con ghi kết quả và trao đổi nhóm đôi.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8897C0-60B0-484E-A615-B4541D24259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4194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HS tiết tục sử dụng bảng con để ghi kết quả. GV sử dụng đồng hồ đếm ng</a:t>
            </a:r>
            <a:r>
              <a:rPr lang="vi-VN"/>
              <a:t>ư</a:t>
            </a:r>
            <a:r>
              <a:rPr lang="en-US"/>
              <a:t>ợc trên classroomscrean</a:t>
            </a:r>
          </a:p>
          <a:p>
            <a:r>
              <a:rPr lang="en-US"/>
              <a:t>NX – Q luật dãy số. </a:t>
            </a:r>
          </a:p>
          <a:p>
            <a:r>
              <a:rPr lang="en-US"/>
              <a:t>MR: HS tự ra đề thêm với dạng BT này.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8897C0-60B0-484E-A615-B4541D24259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069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Nếu chữa bảng con thì bỏ slide này.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8897C0-60B0-484E-A615-B4541D24259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663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sử dụng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8897C0-60B0-484E-A615-B4541D24259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630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8BCA792-6CEE-EDDF-C107-A30BDCF314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96927B3-C836-8220-603C-D7668F1239DB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614747-DB62-C76C-9CA7-975136C8D7B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30B5FC-8506-3ECE-73C1-A54A324819D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7FB5B5-14BF-F5FF-8BCE-CCB9493939D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AF86AD-93C4-A163-4FC3-D1CD20F9B87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5B27ED08-5C90-EE54-7B00-A63B738B7209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0119327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34755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7515220A-2FBE-44EF-8986-391201C4E44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F4191C8F-48AA-5948-F8A3-6283951B7C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D7DE9CA-A9BA-78D0-906F-6227E0961C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2D55876-B0B6-FD76-BBBA-2480FA3C61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F14B899-DEA3-0CF1-88CD-43B398EB8F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916224"/>
      </p:ext>
    </p:extLst>
  </p:cSld>
  <p:clrMap bg1="lt1" tx1="dk1" bg2="lt2" tx2="dk2" accent1="accent1" accent2="accent2" accent3="accent3" accent4="accent4" accent5="accent5" accent6="accent6" hlink="hlink" folHlink="folHlink"/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C785032E-1F4E-486A-A640-EBD8821EAE5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235407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13" Type="http://schemas.openxmlformats.org/officeDocument/2006/relationships/image" Target="../media/image4.wmf"/><Relationship Id="rId3" Type="http://schemas.openxmlformats.org/officeDocument/2006/relationships/video" Target="../media/media1.mp4"/><Relationship Id="rId7" Type="http://schemas.openxmlformats.org/officeDocument/2006/relationships/control" Target="../activeX/activeX4.xml"/><Relationship Id="rId12" Type="http://schemas.openxmlformats.org/officeDocument/2006/relationships/image" Target="../media/image9.png"/><Relationship Id="rId2" Type="http://schemas.microsoft.com/office/2007/relationships/media" Target="../media/media1.mp4"/><Relationship Id="rId16" Type="http://schemas.openxmlformats.org/officeDocument/2006/relationships/image" Target="../media/image7.wmf"/><Relationship Id="rId1" Type="http://schemas.openxmlformats.org/officeDocument/2006/relationships/vmlDrawing" Target="../drawings/vmlDrawing1.vml"/><Relationship Id="rId6" Type="http://schemas.openxmlformats.org/officeDocument/2006/relationships/control" Target="../activeX/activeX3.xml"/><Relationship Id="rId11" Type="http://schemas.openxmlformats.org/officeDocument/2006/relationships/image" Target="../media/image8.png"/><Relationship Id="rId5" Type="http://schemas.openxmlformats.org/officeDocument/2006/relationships/control" Target="../activeX/activeX2.xml"/><Relationship Id="rId15" Type="http://schemas.openxmlformats.org/officeDocument/2006/relationships/image" Target="../media/image6.wmf"/><Relationship Id="rId10" Type="http://schemas.openxmlformats.org/officeDocument/2006/relationships/image" Target="../media/image3.png"/><Relationship Id="rId4" Type="http://schemas.openxmlformats.org/officeDocument/2006/relationships/control" Target="../activeX/activeX1.xml"/><Relationship Id="rId9" Type="http://schemas.openxmlformats.org/officeDocument/2006/relationships/notesSlide" Target="../notesSlides/notesSlide2.xml"/><Relationship Id="rId14" Type="http://schemas.openxmlformats.org/officeDocument/2006/relationships/image" Target="../media/image5.w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2.mp3"/><Relationship Id="rId7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2.png"/><Relationship Id="rId4" Type="http://schemas.openxmlformats.org/officeDocument/2006/relationships/audio" Target="../media/media2.mp3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35ED34-CF6F-6E54-87C1-CA74DEDBA3C5}"/>
              </a:ext>
            </a:extLst>
          </p:cNvPr>
          <p:cNvSpPr txBox="1"/>
          <p:nvPr/>
        </p:nvSpPr>
        <p:spPr>
          <a:xfrm>
            <a:off x="1978430" y="433754"/>
            <a:ext cx="85787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863AE8"/>
                </a:solidFill>
                <a:latin typeface="Cambria" panose="02040503050406030204" pitchFamily="18" charset="0"/>
              </a:rPr>
              <a:t>Viết</a:t>
            </a:r>
            <a:r>
              <a:rPr lang="en-US" sz="3600" b="1" dirty="0">
                <a:solidFill>
                  <a:srgbClr val="863AE8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63AE8"/>
                </a:solidFill>
                <a:latin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863AE8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63AE8"/>
                </a:solidFill>
                <a:latin typeface="Cambria" panose="02040503050406030204" pitchFamily="18" charset="0"/>
              </a:rPr>
              <a:t>và</a:t>
            </a:r>
            <a:r>
              <a:rPr lang="en-US" sz="3600" b="1" dirty="0">
                <a:solidFill>
                  <a:srgbClr val="863AE8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63AE8"/>
                </a:solidFill>
                <a:latin typeface="Cambria" panose="02040503050406030204" pitchFamily="18" charset="0"/>
              </a:rPr>
              <a:t>đọc</a:t>
            </a:r>
            <a:r>
              <a:rPr lang="en-US" sz="3600" b="1" dirty="0">
                <a:solidFill>
                  <a:srgbClr val="863AE8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63AE8"/>
                </a:solidFill>
                <a:latin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863AE8"/>
                </a:solidFill>
                <a:latin typeface="Cambria" panose="02040503050406030204" pitchFamily="18" charset="0"/>
              </a:rPr>
              <a:t> (</a:t>
            </a:r>
            <a:r>
              <a:rPr lang="en-US" sz="3600" b="1" dirty="0" err="1">
                <a:solidFill>
                  <a:srgbClr val="863AE8"/>
                </a:solidFill>
                <a:latin typeface="Cambria" panose="02040503050406030204" pitchFamily="18" charset="0"/>
              </a:rPr>
              <a:t>theo</a:t>
            </a:r>
            <a:r>
              <a:rPr lang="en-US" sz="3600" b="1" dirty="0">
                <a:solidFill>
                  <a:srgbClr val="863AE8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63AE8"/>
                </a:solidFill>
                <a:latin typeface="Cambria" panose="02040503050406030204" pitchFamily="18" charset="0"/>
              </a:rPr>
              <a:t>mẫu</a:t>
            </a:r>
            <a:r>
              <a:rPr lang="en-US" sz="3600" b="1" dirty="0">
                <a:solidFill>
                  <a:srgbClr val="863AE8"/>
                </a:solidFill>
                <a:latin typeface="Cambria" panose="02040503050406030204" pitchFamily="18" charset="0"/>
              </a:rPr>
              <a:t>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C5B38E-20F8-BFE1-3BE1-63460EA1B4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86" t="9678" r="58389" b="69032"/>
          <a:stretch/>
        </p:blipFill>
        <p:spPr>
          <a:xfrm rot="1805606">
            <a:off x="1038889" y="181507"/>
            <a:ext cx="990159" cy="990160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873CE9A-F075-1D0E-F0A2-E29F79D5C2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8193565"/>
              </p:ext>
            </p:extLst>
          </p:nvPr>
        </p:nvGraphicFramePr>
        <p:xfrm>
          <a:off x="541181" y="1203644"/>
          <a:ext cx="11168742" cy="4942987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4236092">
                  <a:extLst>
                    <a:ext uri="{9D8B030D-6E8A-4147-A177-3AD203B41FA5}">
                      <a16:colId xmlns:a16="http://schemas.microsoft.com/office/drawing/2014/main" val="1895598271"/>
                    </a:ext>
                  </a:extLst>
                </a:gridCol>
                <a:gridCol w="2146046">
                  <a:extLst>
                    <a:ext uri="{9D8B030D-6E8A-4147-A177-3AD203B41FA5}">
                      <a16:colId xmlns:a16="http://schemas.microsoft.com/office/drawing/2014/main" val="3009286953"/>
                    </a:ext>
                  </a:extLst>
                </a:gridCol>
                <a:gridCol w="4786604">
                  <a:extLst>
                    <a:ext uri="{9D8B030D-6E8A-4147-A177-3AD203B41FA5}">
                      <a16:colId xmlns:a16="http://schemas.microsoft.com/office/drawing/2014/main" val="356504805"/>
                    </a:ext>
                  </a:extLst>
                </a:gridCol>
              </a:tblGrid>
              <a:tr h="601644">
                <a:tc>
                  <a:txBody>
                    <a:bodyPr/>
                    <a:lstStyle/>
                    <a:p>
                      <a:pPr algn="ctr"/>
                      <a:r>
                        <a:rPr lang="vi-VN" sz="3200" b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 gồm</a:t>
                      </a:r>
                      <a:endParaRPr lang="en-US" sz="3200" b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ACE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3200" b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Viết số </a:t>
                      </a:r>
                      <a:endParaRPr lang="en-US" sz="3200" b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ACE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Đọc số</a:t>
                      </a:r>
                      <a:endParaRPr lang="en-US" sz="3200" b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ACE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7976913"/>
                  </a:ext>
                </a:extLst>
              </a:tr>
              <a:tr h="774669">
                <a:tc>
                  <a:txBody>
                    <a:bodyPr/>
                    <a:lstStyle/>
                    <a:p>
                      <a:pPr algn="just"/>
                      <a:r>
                        <a:rPr lang="vi-VN" sz="2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 chục nghìn, 2 nghìn, 8 trăm, 1 chục và 4 đơn vị</a:t>
                      </a:r>
                      <a:endParaRPr lang="en-US" sz="28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+mn-lt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52</a:t>
                      </a:r>
                      <a:r>
                        <a:rPr lang="en-US" sz="32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32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814</a:t>
                      </a:r>
                      <a:endParaRPr lang="en-US" sz="32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vi-VN" sz="2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Năm mươi hai nghìn tám trăm mười bốn.</a:t>
                      </a:r>
                      <a:endParaRPr lang="en-US" sz="28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+mn-lt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0175975"/>
                  </a:ext>
                </a:extLst>
              </a:tr>
              <a:tr h="1243334">
                <a:tc>
                  <a:txBody>
                    <a:bodyPr/>
                    <a:lstStyle/>
                    <a:p>
                      <a:pPr algn="just"/>
                      <a:r>
                        <a:rPr lang="vi-VN" sz="2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 chục triệu, 8 nghìn, 2 chục và 1 đơn vị</a:t>
                      </a:r>
                      <a:endParaRPr lang="en-US" sz="28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+mn-lt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+mn-lt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+mn-lt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6612894"/>
                  </a:ext>
                </a:extLst>
              </a:tr>
              <a:tr h="1034577">
                <a:tc>
                  <a:txBody>
                    <a:bodyPr/>
                    <a:lstStyle/>
                    <a:p>
                      <a:pPr algn="just"/>
                      <a:r>
                        <a:rPr lang="vi-VN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8 </a:t>
                      </a:r>
                      <a:r>
                        <a:rPr lang="en-US" sz="2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trăm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nghìn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vi-VN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2 chục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nghìn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vi-VN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chục</a:t>
                      </a:r>
                      <a:r>
                        <a:rPr lang="vi-VN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và 5 đơn vị</a:t>
                      </a:r>
                      <a:endParaRPr lang="en-US" sz="28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+mn-lt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+mn-lt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3850243"/>
                  </a:ext>
                </a:extLst>
              </a:tr>
              <a:tr h="1118552">
                <a:tc>
                  <a:txBody>
                    <a:bodyPr/>
                    <a:lstStyle/>
                    <a:p>
                      <a:pPr algn="just"/>
                      <a:r>
                        <a:rPr lang="vi-VN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triệu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vi-VN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trăm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nghìn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vi-VN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3 trăm,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chục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4 đơn vị</a:t>
                      </a:r>
                      <a:endParaRPr lang="en-US" sz="28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+mn-lt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+mn-lt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0216581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E47D5454-391C-D33E-C7C0-7CCAC0018825}"/>
              </a:ext>
            </a:extLst>
          </p:cNvPr>
          <p:cNvSpPr txBox="1"/>
          <p:nvPr/>
        </p:nvSpPr>
        <p:spPr>
          <a:xfrm>
            <a:off x="4702627" y="3005976"/>
            <a:ext cx="2313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25353"/>
                </a:solidFill>
              </a:rPr>
              <a:t>30 008 021</a:t>
            </a:r>
            <a:endParaRPr lang="en-US" sz="3200" dirty="0">
              <a:solidFill>
                <a:srgbClr val="F25353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8AB87B-5325-654A-597B-7896059147E9}"/>
              </a:ext>
            </a:extLst>
          </p:cNvPr>
          <p:cNvSpPr txBox="1"/>
          <p:nvPr/>
        </p:nvSpPr>
        <p:spPr>
          <a:xfrm>
            <a:off x="6941972" y="2845468"/>
            <a:ext cx="4665312" cy="11322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80000"/>
              </a:lnSpc>
            </a:pPr>
            <a:r>
              <a:rPr lang="vi-VN" sz="2800" dirty="0">
                <a:solidFill>
                  <a:srgbClr val="7030A0"/>
                </a:solidFill>
              </a:rPr>
              <a:t>Ba mươi triệu không trăm linh tám nghìn không trăm hai mươi mốt.</a:t>
            </a:r>
            <a:endParaRPr lang="en-US" sz="2800" dirty="0">
              <a:solidFill>
                <a:srgbClr val="7030A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AC0C41-C6C8-0321-F756-5F940378048D}"/>
              </a:ext>
            </a:extLst>
          </p:cNvPr>
          <p:cNvSpPr txBox="1"/>
          <p:nvPr/>
        </p:nvSpPr>
        <p:spPr>
          <a:xfrm>
            <a:off x="4729898" y="4241125"/>
            <a:ext cx="22249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25353"/>
                </a:solidFill>
              </a:rPr>
              <a:t>820 015</a:t>
            </a:r>
            <a:endParaRPr lang="en-US" sz="3200" dirty="0">
              <a:solidFill>
                <a:srgbClr val="F25353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886AE0-928B-4BEB-E80A-99EAE3E24B39}"/>
              </a:ext>
            </a:extLst>
          </p:cNvPr>
          <p:cNvSpPr txBox="1"/>
          <p:nvPr/>
        </p:nvSpPr>
        <p:spPr>
          <a:xfrm>
            <a:off x="6941972" y="4147114"/>
            <a:ext cx="4665312" cy="787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80000"/>
              </a:lnSpc>
            </a:pPr>
            <a:r>
              <a:rPr lang="vi-VN" sz="2800" dirty="0">
                <a:solidFill>
                  <a:srgbClr val="7030A0"/>
                </a:solidFill>
              </a:rPr>
              <a:t>Tám trăm hai mươi nghìn không trăm mười lăm.</a:t>
            </a:r>
            <a:endParaRPr lang="en-US" sz="2800" dirty="0">
              <a:solidFill>
                <a:srgbClr val="7030A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6C01A1-334E-E692-7F4A-E3B5EA41C169}"/>
              </a:ext>
            </a:extLst>
          </p:cNvPr>
          <p:cNvSpPr txBox="1"/>
          <p:nvPr/>
        </p:nvSpPr>
        <p:spPr>
          <a:xfrm>
            <a:off x="4811718" y="5320863"/>
            <a:ext cx="20010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25353"/>
                </a:solidFill>
              </a:rPr>
              <a:t>1 200 324</a:t>
            </a:r>
            <a:endParaRPr lang="en-US" sz="3200" dirty="0">
              <a:solidFill>
                <a:srgbClr val="F25353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7CF63F-BCD4-4031-AC65-3E36754984CA}"/>
              </a:ext>
            </a:extLst>
          </p:cNvPr>
          <p:cNvSpPr txBox="1"/>
          <p:nvPr/>
        </p:nvSpPr>
        <p:spPr>
          <a:xfrm>
            <a:off x="6996521" y="5159167"/>
            <a:ext cx="4567341" cy="787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80000"/>
              </a:lnSpc>
            </a:pPr>
            <a:r>
              <a:rPr lang="vi-VN" sz="2800" dirty="0">
                <a:solidFill>
                  <a:srgbClr val="7030A0"/>
                </a:solidFill>
              </a:rPr>
              <a:t>Một triệu hai trăm nghìn ba trăm hai mươi tư.</a:t>
            </a:r>
            <a:endParaRPr lang="en-US" sz="28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1719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534554D-1C4A-1C01-9E68-5D42AECCA12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79" t="-452" r="40396" b="79162"/>
          <a:stretch/>
        </p:blipFill>
        <p:spPr>
          <a:xfrm rot="308201">
            <a:off x="519602" y="545258"/>
            <a:ext cx="990159" cy="9901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66FDDD-A077-A3AA-EBCF-2203D4A0340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93758" y="4852833"/>
            <a:ext cx="2588905" cy="2050385"/>
          </a:xfrm>
          <a:prstGeom prst="rect">
            <a:avLst/>
          </a:prstGeom>
        </p:spPr>
      </p:pic>
      <p:sp>
        <p:nvSpPr>
          <p:cNvPr id="5" name="矩形: 圆角 14">
            <a:extLst>
              <a:ext uri="{FF2B5EF4-FFF2-40B4-BE49-F238E27FC236}">
                <a16:creationId xmlns:a16="http://schemas.microsoft.com/office/drawing/2014/main" id="{28A4377B-30DA-D948-C000-4079DE3E5D0F}"/>
              </a:ext>
            </a:extLst>
          </p:cNvPr>
          <p:cNvSpPr/>
          <p:nvPr/>
        </p:nvSpPr>
        <p:spPr>
          <a:xfrm>
            <a:off x="1666757" y="751199"/>
            <a:ext cx="1727150" cy="647699"/>
          </a:xfrm>
          <a:prstGeom prst="roundRect">
            <a:avLst/>
          </a:prstGeom>
          <a:gradFill flip="none" rotWithShape="1">
            <a:gsLst>
              <a:gs pos="0">
                <a:srgbClr val="41E1F4"/>
              </a:gs>
              <a:gs pos="70000">
                <a:srgbClr val="24C4F2"/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atin typeface="Cambria" panose="02040503050406030204" pitchFamily="18" charset="0"/>
                <a:ea typeface="Cambria" panose="02040503050406030204" pitchFamily="18" charset="0"/>
              </a:rPr>
              <a:t>Số ?</a:t>
            </a:r>
            <a:endParaRPr lang="zh-CN" altLang="en-US" sz="8000" b="1" dirty="0">
              <a:latin typeface="Cambria" panose="02040503050406030204" pitchFamily="18" charset="0"/>
              <a:ea typeface="字魂160号-檀宋" panose="00000500000000000000" pitchFamily="2" charset="-122"/>
              <a:sym typeface="字魂160号-檀宋" panose="00000500000000000000" pitchFamily="2" charset="-12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4E46DA-868F-1194-7D23-000A0662AFA7}"/>
              </a:ext>
            </a:extLst>
          </p:cNvPr>
          <p:cNvSpPr txBox="1"/>
          <p:nvPr/>
        </p:nvSpPr>
        <p:spPr>
          <a:xfrm>
            <a:off x="209307" y="1577756"/>
            <a:ext cx="11982693" cy="2905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vi-VN" sz="3200" i="0" dirty="0">
                <a:solidFill>
                  <a:srgbClr val="000000"/>
                </a:solidFill>
                <a:effectLst/>
                <a:ea typeface="Cambria" panose="02040503050406030204" pitchFamily="18" charset="0"/>
              </a:rPr>
              <a:t>a) 504 842 = 500 000 + 4 000 </a:t>
            </a:r>
            <a:r>
              <a:rPr lang="vi-VN" sz="3200" i="0">
                <a:solidFill>
                  <a:srgbClr val="000000"/>
                </a:solidFill>
                <a:effectLst/>
                <a:ea typeface="Cambria" panose="02040503050406030204" pitchFamily="18" charset="0"/>
              </a:rPr>
              <a:t>+ </a:t>
            </a:r>
            <a:r>
              <a:rPr lang="en-US" sz="3200" i="0">
                <a:solidFill>
                  <a:srgbClr val="000000"/>
                </a:solidFill>
                <a:effectLst/>
                <a:ea typeface="Cambria" panose="02040503050406030204" pitchFamily="18" charset="0"/>
              </a:rPr>
              <a:t>                </a:t>
            </a:r>
            <a:r>
              <a:rPr lang="vi-VN" sz="3200" i="0">
                <a:solidFill>
                  <a:srgbClr val="000000"/>
                </a:solidFill>
                <a:effectLst/>
                <a:ea typeface="Cambria" panose="02040503050406030204" pitchFamily="18" charset="0"/>
              </a:rPr>
              <a:t>+ </a:t>
            </a:r>
            <a:r>
              <a:rPr lang="vi-VN" sz="3200" i="0" dirty="0">
                <a:solidFill>
                  <a:srgbClr val="000000"/>
                </a:solidFill>
                <a:effectLst/>
                <a:ea typeface="Cambria" panose="02040503050406030204" pitchFamily="18" charset="0"/>
              </a:rPr>
              <a:t>40 + 2</a:t>
            </a:r>
            <a:endParaRPr lang="en-US" sz="3200" i="0" dirty="0">
              <a:solidFill>
                <a:srgbClr val="000000"/>
              </a:solidFill>
              <a:effectLst/>
              <a:ea typeface="Cambria" panose="02040503050406030204" pitchFamily="18" charset="0"/>
            </a:endParaRPr>
          </a:p>
          <a:p>
            <a:pPr algn="just">
              <a:lnSpc>
                <a:spcPct val="200000"/>
              </a:lnSpc>
            </a:pPr>
            <a:r>
              <a:rPr lang="vi-VN" sz="3200" i="0" dirty="0">
                <a:solidFill>
                  <a:srgbClr val="000000"/>
                </a:solidFill>
                <a:effectLst/>
                <a:ea typeface="Cambria" panose="02040503050406030204" pitchFamily="18" charset="0"/>
              </a:rPr>
              <a:t>b) 1 730 539 = 1 000 000 </a:t>
            </a:r>
            <a:r>
              <a:rPr lang="vi-VN" sz="3200" i="0">
                <a:solidFill>
                  <a:srgbClr val="000000"/>
                </a:solidFill>
                <a:effectLst/>
                <a:ea typeface="Cambria" panose="02040503050406030204" pitchFamily="18" charset="0"/>
              </a:rPr>
              <a:t>+ </a:t>
            </a:r>
            <a:r>
              <a:rPr lang="en-US" sz="3200">
                <a:solidFill>
                  <a:srgbClr val="FF0000"/>
                </a:solidFill>
                <a:ea typeface="Cambria" panose="02040503050406030204" pitchFamily="18" charset="0"/>
              </a:rPr>
              <a:t>                      </a:t>
            </a:r>
            <a:r>
              <a:rPr lang="vi-VN" sz="3200" i="0">
                <a:solidFill>
                  <a:srgbClr val="000000"/>
                </a:solidFill>
                <a:effectLst/>
                <a:ea typeface="Cambria" panose="02040503050406030204" pitchFamily="18" charset="0"/>
              </a:rPr>
              <a:t>+ </a:t>
            </a:r>
            <a:r>
              <a:rPr lang="vi-VN" sz="3200" i="0" dirty="0">
                <a:solidFill>
                  <a:srgbClr val="000000"/>
                </a:solidFill>
                <a:effectLst/>
                <a:ea typeface="Cambria" panose="02040503050406030204" pitchFamily="18" charset="0"/>
              </a:rPr>
              <a:t>30 000 + 500 + 30 + 9</a:t>
            </a:r>
            <a:endParaRPr lang="en-US" sz="3200" i="0" dirty="0">
              <a:solidFill>
                <a:srgbClr val="000000"/>
              </a:solidFill>
              <a:effectLst/>
              <a:ea typeface="Cambria" panose="02040503050406030204" pitchFamily="18" charset="0"/>
            </a:endParaRPr>
          </a:p>
          <a:p>
            <a:pPr algn="just">
              <a:lnSpc>
                <a:spcPct val="200000"/>
              </a:lnSpc>
            </a:pPr>
            <a:r>
              <a:rPr lang="vi-VN" sz="3200" i="0" dirty="0">
                <a:solidFill>
                  <a:srgbClr val="000000"/>
                </a:solidFill>
                <a:effectLst/>
                <a:ea typeface="Cambria" panose="02040503050406030204" pitchFamily="18" charset="0"/>
              </a:rPr>
              <a:t>c) 26 400 500 = 20 000 000 + 6 000 000 + 400 </a:t>
            </a:r>
            <a:r>
              <a:rPr lang="vi-VN" sz="3200" i="0">
                <a:solidFill>
                  <a:srgbClr val="000000"/>
                </a:solidFill>
                <a:effectLst/>
                <a:ea typeface="Cambria" panose="02040503050406030204" pitchFamily="18" charset="0"/>
              </a:rPr>
              <a:t>000 +</a:t>
            </a:r>
            <a:endParaRPr lang="en-US" sz="3200" i="0" dirty="0">
              <a:solidFill>
                <a:srgbClr val="FF0000"/>
              </a:solidFill>
              <a:effectLst/>
              <a:ea typeface="Cambria" panose="02040503050406030204" pitchFamily="18" charset="0"/>
            </a:endParaRPr>
          </a:p>
        </p:txBody>
      </p:sp>
      <p:pic>
        <p:nvPicPr>
          <p:cNvPr id="9" name="Robot">
            <a:hlinkClick r:id="" action="ppaction://media"/>
            <a:extLst>
              <a:ext uri="{FF2B5EF4-FFF2-40B4-BE49-F238E27FC236}">
                <a16:creationId xmlns:a16="http://schemas.microsoft.com/office/drawing/2014/main" id="{21A16A44-25C0-4531-85F3-275DB9AD77E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12"/>
          <a:srcRect l="30800" r="26332"/>
          <a:stretch/>
        </p:blipFill>
        <p:spPr>
          <a:xfrm>
            <a:off x="-2718512" y="3442004"/>
            <a:ext cx="2425629" cy="3182778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1053" name="TextBox2" r:id="rId4" imgW="1428840" imgH="809640"/>
        </mc:Choice>
        <mc:Fallback>
          <p:control name="TextBox2" r:id="rId4" imgW="1428840" imgH="809640">
            <p:pic>
              <p:nvPicPr>
                <p:cNvPr id="3" name="TextBox2">
                  <a:extLst>
                    <a:ext uri="{FF2B5EF4-FFF2-40B4-BE49-F238E27FC236}">
                      <a16:creationId xmlns:a16="http://schemas.microsoft.com/office/drawing/2014/main" id="{DF2120B4-C5B9-4FE6-9DE0-CE2A2F2488C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095999" y="1849945"/>
                  <a:ext cx="1423737" cy="809625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54" name="TextBox3" r:id="rId5" imgW="2076480" imgH="809640"/>
        </mc:Choice>
        <mc:Fallback>
          <p:control name="TextBox3" r:id="rId5" imgW="2076480" imgH="809640">
            <p:pic>
              <p:nvPicPr>
                <p:cNvPr id="19" name="TextBox3">
                  <a:extLst>
                    <a:ext uri="{FF2B5EF4-FFF2-40B4-BE49-F238E27FC236}">
                      <a16:creationId xmlns:a16="http://schemas.microsoft.com/office/drawing/2014/main" id="{FC74133D-3149-462A-BDAE-BD92418E2DE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5225548" y="2840350"/>
                  <a:ext cx="2077620" cy="809625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55" name="TextBox4" r:id="rId6" imgW="1152360" imgH="809640"/>
        </mc:Choice>
        <mc:Fallback>
          <p:control name="TextBox4" r:id="rId6" imgW="1152360" imgH="809640">
            <p:pic>
              <p:nvPicPr>
                <p:cNvPr id="20" name="TextBox4">
                  <a:extLst>
                    <a:ext uri="{FF2B5EF4-FFF2-40B4-BE49-F238E27FC236}">
                      <a16:creationId xmlns:a16="http://schemas.microsoft.com/office/drawing/2014/main" id="{12FC6873-3239-4072-A1F1-AA5C1771808D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0034171" y="3765651"/>
                  <a:ext cx="1155198" cy="809625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56" name="TextBox1" r:id="rId7" imgW="876240" imgH="590400"/>
        </mc:Choice>
        <mc:Fallback>
          <p:control name="TextBox1" r:id="rId7" imgW="876240" imgH="590400">
            <p:pic>
              <p:nvPicPr>
                <p:cNvPr id="2" name="TextBox1">
                  <a:extLst>
                    <a:ext uri="{FF2B5EF4-FFF2-40B4-BE49-F238E27FC236}">
                      <a16:creationId xmlns:a16="http://schemas.microsoft.com/office/drawing/2014/main" id="{69E8333B-CCA5-4252-AA7F-4813529343BA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4494213" y="631825"/>
                  <a:ext cx="874712" cy="593725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3110044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4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24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9C170F3-3A87-9103-34DD-024F13B6A0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11" t="5631" r="22964" b="73079"/>
          <a:stretch/>
        </p:blipFill>
        <p:spPr>
          <a:xfrm rot="20496249">
            <a:off x="787012" y="675199"/>
            <a:ext cx="1103790" cy="1103791"/>
          </a:xfrm>
          <a:prstGeom prst="rect">
            <a:avLst/>
          </a:prstGeom>
        </p:spPr>
      </p:pic>
      <p:pic>
        <p:nvPicPr>
          <p:cNvPr id="2" name="Robot">
            <a:hlinkClick r:id="" action="ppaction://media"/>
            <a:extLst>
              <a:ext uri="{FF2B5EF4-FFF2-40B4-BE49-F238E27FC236}">
                <a16:creationId xmlns:a16="http://schemas.microsoft.com/office/drawing/2014/main" id="{C2BAF6D7-9151-4FC2-869D-B584D45828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30800" r="26332"/>
          <a:stretch/>
        </p:blipFill>
        <p:spPr>
          <a:xfrm>
            <a:off x="238696" y="3374409"/>
            <a:ext cx="2425629" cy="318277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2F6875B-F494-08A1-4EEC-2139C2D4604D}"/>
              </a:ext>
            </a:extLst>
          </p:cNvPr>
          <p:cNvSpPr txBox="1"/>
          <p:nvPr/>
        </p:nvSpPr>
        <p:spPr>
          <a:xfrm>
            <a:off x="2439120" y="529234"/>
            <a:ext cx="7150048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Rô-bốt có thói quen viết các số biểu diễn ngày, tháng, năm liên tiếp nhau để được một số tự nhiên có nhiều chữ số. Ví dụ, ngày 30 tháng 4 năm 1975, Rô-bốt sẽ viết được số 3 041 975.</a:t>
            </a:r>
          </a:p>
          <a:p>
            <a:pPr marL="342900" indent="-342900" algn="just">
              <a:spcBef>
                <a:spcPts val="600"/>
              </a:spcBef>
              <a:buAutoNum type="alphaLcParenR"/>
            </a:pP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Hỏi với ngày Nhà giáo Việt Nam năm nay, Rô-bốt sẽ viết được số nào?</a:t>
            </a:r>
          </a:p>
          <a:p>
            <a:pPr algn="just">
              <a:spcBef>
                <a:spcPts val="600"/>
              </a:spcBef>
            </a:pP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Hãy cho biết giá trị của từng chữ số 2 trong số mà Rô-bốt đã viết ở câu a.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23F653-89D5-4C32-88E2-A0944704C972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14781" y="2743060"/>
            <a:ext cx="1854150" cy="4114940"/>
          </a:xfrm>
          <a:prstGeom prst="rect">
            <a:avLst/>
          </a:prstGeom>
        </p:spPr>
      </p:pic>
      <p:pic>
        <p:nvPicPr>
          <p:cNvPr id="5" name="My Audio">
            <a:hlinkClick r:id="" action="ppaction://media"/>
            <a:extLst>
              <a:ext uri="{FF2B5EF4-FFF2-40B4-BE49-F238E27FC236}">
                <a16:creationId xmlns:a16="http://schemas.microsoft.com/office/drawing/2014/main" id="{8B54F4A5-DC15-420D-97FB-41849D62DF8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811922" y="618064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5931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23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2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9D69703-2107-09B8-71BE-434100E551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595" y="1310010"/>
            <a:ext cx="815296" cy="121791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6F90CC9-2BB6-508F-1173-55AAA80EF44D}"/>
              </a:ext>
            </a:extLst>
          </p:cNvPr>
          <p:cNvGrpSpPr/>
          <p:nvPr/>
        </p:nvGrpSpPr>
        <p:grpSpPr>
          <a:xfrm>
            <a:off x="1286535" y="484558"/>
            <a:ext cx="10281685" cy="2662679"/>
            <a:chOff x="2089176" y="463293"/>
            <a:chExt cx="8315178" cy="1491927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1C470AB9-D049-4FD7-14D6-5E1B316AF8C2}"/>
                </a:ext>
              </a:extLst>
            </p:cNvPr>
            <p:cNvSpPr/>
            <p:nvPr/>
          </p:nvSpPr>
          <p:spPr>
            <a:xfrm>
              <a:off x="2089176" y="463293"/>
              <a:ext cx="8315178" cy="1491927"/>
            </a:xfrm>
            <a:prstGeom prst="roundRect">
              <a:avLst/>
            </a:prstGeom>
            <a:solidFill>
              <a:srgbClr val="D1F4C8"/>
            </a:solidFill>
            <a:ln w="38100">
              <a:solidFill>
                <a:srgbClr val="2FB72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AC8C741-4C5B-33F9-D22D-46202F0A4B70}"/>
                </a:ext>
              </a:extLst>
            </p:cNvPr>
            <p:cNvSpPr txBox="1"/>
            <p:nvPr/>
          </p:nvSpPr>
          <p:spPr>
            <a:xfrm>
              <a:off x="2183769" y="498544"/>
              <a:ext cx="8100204" cy="14313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b="1" dirty="0">
                  <a:latin typeface="Cambria" panose="02040503050406030204" pitchFamily="18" charset="0"/>
                </a:rPr>
                <a:t>Ba số chẵn liên tiếp được viết vào 3 chiếc mũ, mỗi chiếc mũ được viết một số. Việt, Nam và Rô-bốt, mỗi bạn đội một chiếc mũ trên. Rô-bốt nhìn thấy số được viết trên mũ của Việt và Nam là 2 032 và 2 028. Hỏi chiếc mũ mà Rô-bốt đang đội được viết số nào?</a:t>
              </a:r>
              <a:endParaRPr lang="en-US" sz="32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88A8CDA-2812-C9BE-2780-CC1BEDC328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9978" y="3210151"/>
            <a:ext cx="6376945" cy="3364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9761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9D69703-2107-09B8-71BE-434100E551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595" y="1310010"/>
            <a:ext cx="815296" cy="121791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6F90CC9-2BB6-508F-1173-55AAA80EF44D}"/>
              </a:ext>
            </a:extLst>
          </p:cNvPr>
          <p:cNvGrpSpPr/>
          <p:nvPr/>
        </p:nvGrpSpPr>
        <p:grpSpPr>
          <a:xfrm>
            <a:off x="1286535" y="484558"/>
            <a:ext cx="10281685" cy="2662679"/>
            <a:chOff x="2089176" y="463293"/>
            <a:chExt cx="8315178" cy="1491927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1C470AB9-D049-4FD7-14D6-5E1B316AF8C2}"/>
                </a:ext>
              </a:extLst>
            </p:cNvPr>
            <p:cNvSpPr/>
            <p:nvPr/>
          </p:nvSpPr>
          <p:spPr>
            <a:xfrm>
              <a:off x="2089176" y="463293"/>
              <a:ext cx="8315178" cy="1491927"/>
            </a:xfrm>
            <a:prstGeom prst="roundRect">
              <a:avLst/>
            </a:prstGeom>
            <a:solidFill>
              <a:srgbClr val="D1F4C8"/>
            </a:solidFill>
            <a:ln w="38100">
              <a:solidFill>
                <a:srgbClr val="2FB72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AC8C741-4C5B-33F9-D22D-46202F0A4B70}"/>
                </a:ext>
              </a:extLst>
            </p:cNvPr>
            <p:cNvSpPr txBox="1"/>
            <p:nvPr/>
          </p:nvSpPr>
          <p:spPr>
            <a:xfrm>
              <a:off x="2183769" y="498544"/>
              <a:ext cx="8100204" cy="14313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b="1" dirty="0">
                  <a:latin typeface="Cambria" panose="02040503050406030204" pitchFamily="18" charset="0"/>
                </a:rPr>
                <a:t>Ba số chẵn liên tiếp được viết vào 3 chiếc mũ, mỗi chiếc mũ được viết một số. Việt, Nam và Rô-bốt, mỗi bạn đội một chiếc mũ trên. Rô-bốt nhìn thấy số được viết trên mũ của Việt và Nam là 2 032 và 2 028. Hỏi chiếc mũ mà Rô-bốt đang đội được viết số nào?</a:t>
              </a:r>
              <a:endParaRPr lang="en-US" sz="32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88A8CDA-2812-C9BE-2780-CC1BEDC328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407" y="3429000"/>
            <a:ext cx="5342528" cy="2819120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4A6FE154-A777-3AD2-DB51-D13E806D1F79}"/>
              </a:ext>
            </a:extLst>
          </p:cNvPr>
          <p:cNvSpPr/>
          <p:nvPr/>
        </p:nvSpPr>
        <p:spPr>
          <a:xfrm>
            <a:off x="6289154" y="3327109"/>
            <a:ext cx="4991992" cy="3163292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 số chẵn liên tiếp hơn kém nhau mấy đơn vị ?</a:t>
            </a:r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331040A0-07DA-B04A-6368-9748FE1B7D88}"/>
              </a:ext>
            </a:extLst>
          </p:cNvPr>
          <p:cNvSpPr/>
          <p:nvPr/>
        </p:nvSpPr>
        <p:spPr>
          <a:xfrm>
            <a:off x="6289154" y="3327109"/>
            <a:ext cx="4991992" cy="3163292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 số chẵn liên tiếp hơn kém nhau </a:t>
            </a:r>
            <a:r>
              <a:rPr lang="vi-VN" sz="3600" b="1" dirty="0">
                <a:solidFill>
                  <a:srgbClr val="C127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đơn vị.</a:t>
            </a:r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B62B8D4-5BFE-7431-5829-240F34A307C1}"/>
              </a:ext>
            </a:extLst>
          </p:cNvPr>
          <p:cNvGrpSpPr/>
          <p:nvPr/>
        </p:nvGrpSpPr>
        <p:grpSpPr>
          <a:xfrm>
            <a:off x="6201067" y="4228854"/>
            <a:ext cx="5387181" cy="681015"/>
            <a:chOff x="6201067" y="4228854"/>
            <a:chExt cx="5387181" cy="681015"/>
          </a:xfrm>
        </p:grpSpPr>
        <p:sp>
          <p:nvSpPr>
            <p:cNvPr id="5" name="矩形: 圆角 14">
              <a:extLst>
                <a:ext uri="{FF2B5EF4-FFF2-40B4-BE49-F238E27FC236}">
                  <a16:creationId xmlns:a16="http://schemas.microsoft.com/office/drawing/2014/main" id="{8E4B5DCB-A804-6A44-1DE6-7A8CA5011BB0}"/>
                </a:ext>
              </a:extLst>
            </p:cNvPr>
            <p:cNvSpPr/>
            <p:nvPr/>
          </p:nvSpPr>
          <p:spPr>
            <a:xfrm>
              <a:off x="6201067" y="4262170"/>
              <a:ext cx="1727150" cy="647699"/>
            </a:xfrm>
            <a:prstGeom prst="roundRect">
              <a:avLst/>
            </a:prstGeom>
            <a:gradFill flip="none" rotWithShape="1">
              <a:gsLst>
                <a:gs pos="0">
                  <a:srgbClr val="41E1F4"/>
                </a:gs>
                <a:gs pos="70000">
                  <a:srgbClr val="24C4F2"/>
                </a:gs>
              </a:gsLst>
              <a:lin ang="27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2 028</a:t>
              </a:r>
              <a:endParaRPr lang="zh-CN" altLang="en-US" sz="7200" b="1" dirty="0">
                <a:latin typeface="Cambria" panose="02040503050406030204" pitchFamily="18" charset="0"/>
                <a:ea typeface="字魂160号-檀宋" panose="00000500000000000000" pitchFamily="2" charset="-122"/>
                <a:sym typeface="字魂160号-檀宋" panose="00000500000000000000" pitchFamily="2" charset="-122"/>
              </a:endParaRPr>
            </a:p>
          </p:txBody>
        </p:sp>
        <p:sp>
          <p:nvSpPr>
            <p:cNvPr id="6" name="矩形: 圆角 14">
              <a:extLst>
                <a:ext uri="{FF2B5EF4-FFF2-40B4-BE49-F238E27FC236}">
                  <a16:creationId xmlns:a16="http://schemas.microsoft.com/office/drawing/2014/main" id="{E1F2E9A4-DCC9-3C86-8103-0219EA28AFDA}"/>
                </a:ext>
              </a:extLst>
            </p:cNvPr>
            <p:cNvSpPr/>
            <p:nvPr/>
          </p:nvSpPr>
          <p:spPr>
            <a:xfrm>
              <a:off x="9861098" y="4228854"/>
              <a:ext cx="1727150" cy="647699"/>
            </a:xfrm>
            <a:prstGeom prst="roundRect">
              <a:avLst/>
            </a:prstGeom>
            <a:gradFill flip="none" rotWithShape="1">
              <a:gsLst>
                <a:gs pos="0">
                  <a:srgbClr val="41E1F4"/>
                </a:gs>
                <a:gs pos="70000">
                  <a:srgbClr val="24C4F2"/>
                </a:gs>
              </a:gsLst>
              <a:lin ang="27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2 032</a:t>
              </a:r>
              <a:endParaRPr lang="zh-CN" altLang="en-US" sz="7200" b="1" dirty="0">
                <a:latin typeface="Cambria" panose="02040503050406030204" pitchFamily="18" charset="0"/>
                <a:ea typeface="字魂160号-檀宋" panose="00000500000000000000" pitchFamily="2" charset="-122"/>
                <a:sym typeface="字魂160号-檀宋" panose="00000500000000000000" pitchFamily="2" charset="-122"/>
              </a:endParaRPr>
            </a:p>
          </p:txBody>
        </p:sp>
        <p:sp>
          <p:nvSpPr>
            <p:cNvPr id="7" name="矩形: 圆角 14">
              <a:extLst>
                <a:ext uri="{FF2B5EF4-FFF2-40B4-BE49-F238E27FC236}">
                  <a16:creationId xmlns:a16="http://schemas.microsoft.com/office/drawing/2014/main" id="{98CC00F8-F6D6-C43C-1F8B-B72781ADE6D0}"/>
                </a:ext>
              </a:extLst>
            </p:cNvPr>
            <p:cNvSpPr/>
            <p:nvPr/>
          </p:nvSpPr>
          <p:spPr>
            <a:xfrm>
              <a:off x="8031082" y="4261056"/>
              <a:ext cx="1727150" cy="647699"/>
            </a:xfrm>
            <a:prstGeom prst="roundRect">
              <a:avLst/>
            </a:prstGeom>
            <a:gradFill flip="none" rotWithShape="1">
              <a:gsLst>
                <a:gs pos="0">
                  <a:srgbClr val="41E1F4"/>
                </a:gs>
                <a:gs pos="70000">
                  <a:srgbClr val="24C4F2"/>
                </a:gs>
              </a:gsLst>
              <a:lin ang="27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zh-CN" altLang="en-US" sz="7200" b="1" dirty="0">
                <a:latin typeface="Cambria" panose="02040503050406030204" pitchFamily="18" charset="0"/>
                <a:ea typeface="字魂160号-檀宋" panose="00000500000000000000" pitchFamily="2" charset="-122"/>
                <a:sym typeface="字魂160号-檀宋" panose="00000500000000000000" pitchFamily="2" charset="-122"/>
              </a:endParaRPr>
            </a:p>
          </p:txBody>
        </p:sp>
      </p:grpSp>
      <p:sp>
        <p:nvSpPr>
          <p:cNvPr id="13" name="矩形: 圆角 14">
            <a:extLst>
              <a:ext uri="{FF2B5EF4-FFF2-40B4-BE49-F238E27FC236}">
                <a16:creationId xmlns:a16="http://schemas.microsoft.com/office/drawing/2014/main" id="{9DFEA7A1-EA29-F553-0290-21DF69292961}"/>
              </a:ext>
            </a:extLst>
          </p:cNvPr>
          <p:cNvSpPr/>
          <p:nvPr/>
        </p:nvSpPr>
        <p:spPr>
          <a:xfrm>
            <a:off x="8031082" y="4261056"/>
            <a:ext cx="1727150" cy="647699"/>
          </a:xfrm>
          <a:prstGeom prst="roundRect">
            <a:avLst/>
          </a:prstGeom>
          <a:solidFill>
            <a:srgbClr val="863A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2 030</a:t>
            </a:r>
            <a:endParaRPr lang="zh-CN" altLang="en-US" sz="7200" b="1" dirty="0">
              <a:solidFill>
                <a:srgbClr val="FFFF00"/>
              </a:solidFill>
              <a:latin typeface="Cambria" panose="02040503050406030204" pitchFamily="18" charset="0"/>
              <a:ea typeface="字魂160号-檀宋" panose="00000500000000000000" pitchFamily="2" charset="-122"/>
              <a:sym typeface="字魂160号-檀宋" panose="00000500000000000000" pitchFamily="2" charset="-12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7ADA4F-650F-006D-66AC-EA7BDF2276E3}"/>
              </a:ext>
            </a:extLst>
          </p:cNvPr>
          <p:cNvSpPr txBox="1"/>
          <p:nvPr/>
        </p:nvSpPr>
        <p:spPr>
          <a:xfrm rot="380219">
            <a:off x="4334426" y="4029843"/>
            <a:ext cx="819467" cy="400110"/>
          </a:xfrm>
          <a:prstGeom prst="rect">
            <a:avLst/>
          </a:prstGeom>
          <a:solidFill>
            <a:srgbClr val="F5A3A2"/>
          </a:solidFill>
        </p:spPr>
        <p:txBody>
          <a:bodyPr wrap="square" rtlCol="0">
            <a:spAutoFit/>
          </a:bodyPr>
          <a:lstStyle/>
          <a:p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2 030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48624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4" grpId="0" animBg="1"/>
      <p:bldP spid="4" grpId="1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534554D-1C4A-1C01-9E68-5D42AECCA1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79" t="-452" r="40396" b="79162"/>
          <a:stretch/>
        </p:blipFill>
        <p:spPr>
          <a:xfrm rot="308201">
            <a:off x="519602" y="545258"/>
            <a:ext cx="990159" cy="9901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66FDDD-A077-A3AA-EBCF-2203D4A034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3758" y="4449443"/>
            <a:ext cx="3098242" cy="2453775"/>
          </a:xfrm>
          <a:prstGeom prst="rect">
            <a:avLst/>
          </a:prstGeom>
        </p:spPr>
      </p:pic>
      <p:sp>
        <p:nvSpPr>
          <p:cNvPr id="5" name="矩形: 圆角 14">
            <a:extLst>
              <a:ext uri="{FF2B5EF4-FFF2-40B4-BE49-F238E27FC236}">
                <a16:creationId xmlns:a16="http://schemas.microsoft.com/office/drawing/2014/main" id="{28A4377B-30DA-D948-C000-4079DE3E5D0F}"/>
              </a:ext>
            </a:extLst>
          </p:cNvPr>
          <p:cNvSpPr/>
          <p:nvPr/>
        </p:nvSpPr>
        <p:spPr>
          <a:xfrm>
            <a:off x="1666757" y="751199"/>
            <a:ext cx="1727150" cy="647699"/>
          </a:xfrm>
          <a:prstGeom prst="roundRect">
            <a:avLst/>
          </a:prstGeom>
          <a:gradFill flip="none" rotWithShape="1">
            <a:gsLst>
              <a:gs pos="0">
                <a:srgbClr val="41E1F4"/>
              </a:gs>
              <a:gs pos="70000">
                <a:srgbClr val="24C4F2"/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atin typeface="Cambria" panose="02040503050406030204" pitchFamily="18" charset="0"/>
                <a:ea typeface="Cambria" panose="02040503050406030204" pitchFamily="18" charset="0"/>
              </a:rPr>
              <a:t>Số ?</a:t>
            </a:r>
            <a:endParaRPr lang="zh-CN" altLang="en-US" sz="8000" b="1" dirty="0">
              <a:latin typeface="Cambria" panose="02040503050406030204" pitchFamily="18" charset="0"/>
              <a:ea typeface="字魂160号-檀宋" panose="00000500000000000000" pitchFamily="2" charset="-122"/>
              <a:sym typeface="字魂160号-檀宋" panose="00000500000000000000" pitchFamily="2" charset="-12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4E46DA-868F-1194-7D23-000A0662AFA7}"/>
              </a:ext>
            </a:extLst>
          </p:cNvPr>
          <p:cNvSpPr txBox="1"/>
          <p:nvPr/>
        </p:nvSpPr>
        <p:spPr>
          <a:xfrm>
            <a:off x="219355" y="1758626"/>
            <a:ext cx="11982693" cy="2362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400" i="0" dirty="0">
                <a:solidFill>
                  <a:srgbClr val="000000"/>
                </a:solidFill>
                <a:effectLst/>
                <a:ea typeface="Cambria" panose="02040503050406030204" pitchFamily="18" charset="0"/>
              </a:rPr>
              <a:t>a) 504 842 = 500 000 + 4 000 + </a:t>
            </a:r>
            <a:r>
              <a:rPr lang="vi-VN" sz="3400" i="0" dirty="0">
                <a:solidFill>
                  <a:srgbClr val="FF0000"/>
                </a:solidFill>
                <a:effectLst/>
                <a:ea typeface="Cambria" panose="02040503050406030204" pitchFamily="18" charset="0"/>
              </a:rPr>
              <a:t>800</a:t>
            </a:r>
            <a:r>
              <a:rPr lang="vi-VN" sz="3400" i="0" dirty="0">
                <a:solidFill>
                  <a:srgbClr val="000000"/>
                </a:solidFill>
                <a:effectLst/>
                <a:ea typeface="Cambria" panose="02040503050406030204" pitchFamily="18" charset="0"/>
              </a:rPr>
              <a:t> + 40 + 2</a:t>
            </a:r>
            <a:endParaRPr lang="en-US" sz="3400" i="0" dirty="0">
              <a:solidFill>
                <a:srgbClr val="000000"/>
              </a:solidFill>
              <a:effectLst/>
              <a:ea typeface="Cambria" panose="0204050305040603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3400" i="0" dirty="0">
                <a:solidFill>
                  <a:srgbClr val="000000"/>
                </a:solidFill>
                <a:effectLst/>
                <a:ea typeface="Cambria" panose="02040503050406030204" pitchFamily="18" charset="0"/>
              </a:rPr>
              <a:t>b) 1 730 539 = 1 000 000 + </a:t>
            </a:r>
            <a:r>
              <a:rPr lang="vi-VN" sz="3400" i="0" dirty="0">
                <a:solidFill>
                  <a:srgbClr val="FF0000"/>
                </a:solidFill>
                <a:effectLst/>
                <a:ea typeface="Cambria" panose="02040503050406030204" pitchFamily="18" charset="0"/>
              </a:rPr>
              <a:t>700 000 </a:t>
            </a:r>
            <a:r>
              <a:rPr lang="vi-VN" sz="3400" i="0" dirty="0">
                <a:solidFill>
                  <a:srgbClr val="000000"/>
                </a:solidFill>
                <a:effectLst/>
                <a:ea typeface="Cambria" panose="02040503050406030204" pitchFamily="18" charset="0"/>
              </a:rPr>
              <a:t>+ 30 000 + 500 + 30 + 9</a:t>
            </a:r>
            <a:endParaRPr lang="en-US" sz="3400" i="0" dirty="0">
              <a:solidFill>
                <a:srgbClr val="000000"/>
              </a:solidFill>
              <a:effectLst/>
              <a:ea typeface="Cambria" panose="0204050305040603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3400" i="0" dirty="0">
                <a:solidFill>
                  <a:srgbClr val="000000"/>
                </a:solidFill>
                <a:effectLst/>
                <a:ea typeface="Cambria" panose="02040503050406030204" pitchFamily="18" charset="0"/>
              </a:rPr>
              <a:t>c) 26 400 500 = 20 000 000 + 6 000 000 + 400 000 + </a:t>
            </a:r>
            <a:r>
              <a:rPr lang="vi-VN" sz="3400" i="0" dirty="0">
                <a:solidFill>
                  <a:srgbClr val="FF0000"/>
                </a:solidFill>
                <a:effectLst/>
                <a:ea typeface="Cambria" panose="02040503050406030204" pitchFamily="18" charset="0"/>
              </a:rPr>
              <a:t>500</a:t>
            </a:r>
            <a:endParaRPr lang="en-US" sz="3400" i="0" dirty="0">
              <a:solidFill>
                <a:srgbClr val="FF0000"/>
              </a:solidFill>
              <a:effectLst/>
              <a:ea typeface="Cambria" panose="020405030504060302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929651A-1696-FFB3-C386-F928303A5C1A}"/>
              </a:ext>
            </a:extLst>
          </p:cNvPr>
          <p:cNvGrpSpPr/>
          <p:nvPr/>
        </p:nvGrpSpPr>
        <p:grpSpPr>
          <a:xfrm>
            <a:off x="6453635" y="1910888"/>
            <a:ext cx="739990" cy="531150"/>
            <a:chOff x="4917232" y="2762556"/>
            <a:chExt cx="800280" cy="53115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A4348CD-90BE-CE24-06A4-7A7D17C74F80}"/>
                </a:ext>
              </a:extLst>
            </p:cNvPr>
            <p:cNvSpPr/>
            <p:nvPr/>
          </p:nvSpPr>
          <p:spPr>
            <a:xfrm>
              <a:off x="4917232" y="2762556"/>
              <a:ext cx="800280" cy="5311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3D2D5E4D-83B6-808C-B341-4CB2CDE87FE2}"/>
                </a:ext>
              </a:extLst>
            </p:cNvPr>
            <p:cNvSpPr/>
            <p:nvPr/>
          </p:nvSpPr>
          <p:spPr>
            <a:xfrm>
              <a:off x="5121305" y="2822306"/>
              <a:ext cx="481886" cy="45274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ysClr val="windowText" lastClr="000000"/>
                  </a:solidFill>
                </a:rPr>
                <a:t>?</a:t>
              </a:r>
              <a:endParaRPr lang="en-US" sz="3200" b="1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B6F7497-ADDA-07ED-C0BA-A726DA1416B8}"/>
              </a:ext>
            </a:extLst>
          </p:cNvPr>
          <p:cNvGrpSpPr/>
          <p:nvPr/>
        </p:nvGrpSpPr>
        <p:grpSpPr>
          <a:xfrm>
            <a:off x="5650493" y="2621902"/>
            <a:ext cx="1547445" cy="531150"/>
            <a:chOff x="4444129" y="2762556"/>
            <a:chExt cx="1673522" cy="53115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D1B3D7D-1AEA-C5E7-9E68-08B7559EACD2}"/>
                </a:ext>
              </a:extLst>
            </p:cNvPr>
            <p:cNvSpPr/>
            <p:nvPr/>
          </p:nvSpPr>
          <p:spPr>
            <a:xfrm>
              <a:off x="4444129" y="2762556"/>
              <a:ext cx="1673522" cy="5311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BC2B5072-A64E-0017-4CAE-35B8E83C600D}"/>
                </a:ext>
              </a:extLst>
            </p:cNvPr>
            <p:cNvSpPr/>
            <p:nvPr/>
          </p:nvSpPr>
          <p:spPr>
            <a:xfrm>
              <a:off x="5121305" y="2822306"/>
              <a:ext cx="481886" cy="45274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ysClr val="windowText" lastClr="000000"/>
                  </a:solidFill>
                </a:rPr>
                <a:t>?</a:t>
              </a:r>
              <a:endParaRPr lang="en-US" sz="3200" b="1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9E2E501-8169-26E9-5E63-97D85EE11316}"/>
              </a:ext>
            </a:extLst>
          </p:cNvPr>
          <p:cNvGrpSpPr/>
          <p:nvPr/>
        </p:nvGrpSpPr>
        <p:grpSpPr>
          <a:xfrm>
            <a:off x="10451199" y="3501911"/>
            <a:ext cx="808655" cy="531150"/>
            <a:chOff x="4917231" y="2762556"/>
            <a:chExt cx="874539" cy="531150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C08823C-79CF-A493-E2BA-C62980866EAD}"/>
                </a:ext>
              </a:extLst>
            </p:cNvPr>
            <p:cNvSpPr/>
            <p:nvPr/>
          </p:nvSpPr>
          <p:spPr>
            <a:xfrm>
              <a:off x="4917231" y="2762556"/>
              <a:ext cx="874539" cy="5311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04FB781C-B3A5-5C74-821D-216640E78499}"/>
                </a:ext>
              </a:extLst>
            </p:cNvPr>
            <p:cNvSpPr/>
            <p:nvPr/>
          </p:nvSpPr>
          <p:spPr>
            <a:xfrm>
              <a:off x="5121305" y="2822306"/>
              <a:ext cx="481886" cy="45274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ysClr val="windowText" lastClr="000000"/>
                  </a:solidFill>
                </a:rPr>
                <a:t>?</a:t>
              </a:r>
              <a:endParaRPr lang="en-US" sz="3200" b="1" dirty="0">
                <a:solidFill>
                  <a:sysClr val="windowText" lastClr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26603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1097</TotalTime>
  <Words>727</Words>
  <Application>Microsoft Office PowerPoint</Application>
  <PresentationFormat>Widescreen</PresentationFormat>
  <Paragraphs>57</Paragraphs>
  <Slides>6</Slides>
  <Notes>6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Arial</vt:lpstr>
      <vt:lpstr>Cambria</vt:lpstr>
      <vt:lpstr>字魂160号-檀宋</vt:lpstr>
      <vt:lpstr>Calibri</vt:lpstr>
      <vt:lpstr>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MinhThangPC.VN</dc:creator>
  <cp:keywords>MNT;MANGNONTEAM</cp:keywords>
  <dc:description>9Slide.vn</dc:description>
  <cp:lastModifiedBy>Admin</cp:lastModifiedBy>
  <cp:revision>69</cp:revision>
  <dcterms:created xsi:type="dcterms:W3CDTF">2023-06-16T08:43:46Z</dcterms:created>
  <dcterms:modified xsi:type="dcterms:W3CDTF">2024-09-02T14:29:37Z</dcterms:modified>
  <cp:category>9Slide.vn</cp:category>
</cp:coreProperties>
</file>