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60" r:id="rId2"/>
    <p:sldId id="270" r:id="rId3"/>
    <p:sldId id="271" r:id="rId4"/>
  </p:sldIdLst>
  <p:sldSz cx="18288000" cy="10287000"/>
  <p:notesSz cx="6858000" cy="9144000"/>
  <p:embeddedFontLst>
    <p:embeddedFont>
      <p:font typeface="Cambria" panose="02040503050406030204" pitchFamily="18" charset="0"/>
      <p:regular r:id="rId6"/>
      <p:bold r:id="rId7"/>
      <p:italic r:id="rId8"/>
      <p:boldItalic r:id="rId9"/>
    </p:embeddedFont>
    <p:embeddedFont>
      <p:font typeface="等线" panose="020B060402020202020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B21F-9EC7-4DA5-A35A-5E22A40D9B1E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C46EC-EBEE-43C5-8139-EF9B2E132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EBFEE33-8BDC-430C-9E1D-0CA9F608B52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BB52B91-6C97-CC49-2BEA-F724C2E67C2B}"/>
              </a:ext>
            </a:extLst>
          </p:cNvPr>
          <p:cNvSpPr/>
          <p:nvPr/>
        </p:nvSpPr>
        <p:spPr>
          <a:xfrm>
            <a:off x="-389469" y="520467"/>
            <a:ext cx="19082085" cy="9144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GB" sz="270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30D69A-2892-A6A5-941B-5FB1F7FB8CE4}"/>
              </a:ext>
            </a:extLst>
          </p:cNvPr>
          <p:cNvGrpSpPr/>
          <p:nvPr/>
        </p:nvGrpSpPr>
        <p:grpSpPr>
          <a:xfrm>
            <a:off x="352032" y="3102560"/>
            <a:ext cx="6310719" cy="4514850"/>
            <a:chOff x="762000" y="1714500"/>
            <a:chExt cx="3676650" cy="3009900"/>
          </a:xfrm>
        </p:grpSpPr>
        <p:sp>
          <p:nvSpPr>
            <p:cNvPr id="54" name="Cloud 53">
              <a:extLst>
                <a:ext uri="{FF2B5EF4-FFF2-40B4-BE49-F238E27FC236}">
                  <a16:creationId xmlns:a16="http://schemas.microsoft.com/office/drawing/2014/main" id="{4038C77B-A025-385F-AB1C-8CD3929703DE}"/>
                </a:ext>
              </a:extLst>
            </p:cNvPr>
            <p:cNvSpPr/>
            <p:nvPr/>
          </p:nvSpPr>
          <p:spPr>
            <a:xfrm>
              <a:off x="762000" y="1714500"/>
              <a:ext cx="3676650" cy="3009900"/>
            </a:xfrm>
            <a:prstGeom prst="cloud">
              <a:avLst/>
            </a:prstGeom>
            <a:solidFill>
              <a:srgbClr val="EC7F97"/>
            </a:solidFill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GB" sz="27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698260-1A17-1236-1F22-CA5FC3FDABD4}"/>
                </a:ext>
              </a:extLst>
            </p:cNvPr>
            <p:cNvSpPr txBox="1"/>
            <p:nvPr/>
          </p:nvSpPr>
          <p:spPr>
            <a:xfrm>
              <a:off x="1026298" y="2485162"/>
              <a:ext cx="3181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chuyện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thế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giới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tuổi</a:t>
              </a:r>
              <a:r>
                <a:rPr lang="en-US" sz="42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200" b="1" dirty="0" err="1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thơ</a:t>
              </a:r>
              <a:endParaRPr lang="en-GB" sz="4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56" name="Curved Connector 15">
            <a:extLst>
              <a:ext uri="{FF2B5EF4-FFF2-40B4-BE49-F238E27FC236}">
                <a16:creationId xmlns:a16="http://schemas.microsoft.com/office/drawing/2014/main" id="{839C4320-C41B-04AE-3056-D188E16CF71D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6657492" y="2741906"/>
            <a:ext cx="2915283" cy="2618079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16">
            <a:extLst>
              <a:ext uri="{FF2B5EF4-FFF2-40B4-BE49-F238E27FC236}">
                <a16:creationId xmlns:a16="http://schemas.microsoft.com/office/drawing/2014/main" id="{A91471EB-CA72-23CA-6352-5070B6F37EFF}"/>
              </a:ext>
            </a:extLst>
          </p:cNvPr>
          <p:cNvSpPr/>
          <p:nvPr/>
        </p:nvSpPr>
        <p:spPr>
          <a:xfrm>
            <a:off x="9471872" y="414339"/>
            <a:ext cx="7825528" cy="3106026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trẻ em quan tâm, yêu thích, muốn khám phá</a:t>
            </a:r>
          </a:p>
          <a:p>
            <a:pPr algn="ctr" defTabSz="137160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Nhóc Ni-cô-lai: những chuyện chưa kể (Gô-xi-nhi và Xăng-pê)</a:t>
            </a:r>
          </a:p>
        </p:txBody>
      </p:sp>
      <p:cxnSp>
        <p:nvCxnSpPr>
          <p:cNvPr id="58" name="Curved Connector 17">
            <a:extLst>
              <a:ext uri="{FF2B5EF4-FFF2-40B4-BE49-F238E27FC236}">
                <a16:creationId xmlns:a16="http://schemas.microsoft.com/office/drawing/2014/main" id="{DA4C31F2-95F6-1446-E8B7-FC1A6C50660D}"/>
              </a:ext>
            </a:extLst>
          </p:cNvPr>
          <p:cNvCxnSpPr>
            <a:stCxn id="54" idx="0"/>
          </p:cNvCxnSpPr>
          <p:nvPr/>
        </p:nvCxnSpPr>
        <p:spPr>
          <a:xfrm flipV="1">
            <a:off x="6657492" y="4930066"/>
            <a:ext cx="2814381" cy="429920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id="{B15A2161-A626-07F9-1D9A-5C8B5DAFC612}"/>
              </a:ext>
            </a:extLst>
          </p:cNvPr>
          <p:cNvSpPr/>
          <p:nvPr/>
        </p:nvSpPr>
        <p:spPr>
          <a:xfrm>
            <a:off x="9525000" y="3848100"/>
            <a:ext cx="8537077" cy="3209925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/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suy nghĩ, cách hiểu, cách suy luận, tưởng tượng của trẻ em về thế giới xung quanh</a:t>
            </a:r>
          </a:p>
          <a:p>
            <a:pPr algn="ctr" defTabSz="1371600"/>
            <a:r>
              <a:rPr lang="vi-VN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10 ngày ngắm thế giới của Mắt Nhắm Tịt (Nhiều tác giả)</a:t>
            </a:r>
          </a:p>
        </p:txBody>
      </p:sp>
      <p:cxnSp>
        <p:nvCxnSpPr>
          <p:cNvPr id="60" name="Curved Connector 19">
            <a:extLst>
              <a:ext uri="{FF2B5EF4-FFF2-40B4-BE49-F238E27FC236}">
                <a16:creationId xmlns:a16="http://schemas.microsoft.com/office/drawing/2014/main" id="{C33E8A16-24E2-28D8-07F8-3AE461803809}"/>
              </a:ext>
            </a:extLst>
          </p:cNvPr>
          <p:cNvCxnSpPr>
            <a:cxnSpLocks/>
            <a:stCxn id="54" idx="0"/>
          </p:cNvCxnSpPr>
          <p:nvPr/>
        </p:nvCxnSpPr>
        <p:spPr>
          <a:xfrm>
            <a:off x="6657492" y="5359985"/>
            <a:ext cx="2832102" cy="2379516"/>
          </a:xfrm>
          <a:prstGeom prst="curvedConnector3">
            <a:avLst/>
          </a:prstGeom>
          <a:ln w="76200">
            <a:solidFill>
              <a:srgbClr val="EC7F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4346A47E-3414-4FFA-3FC0-198D6E4791B2}"/>
              </a:ext>
            </a:extLst>
          </p:cNvPr>
          <p:cNvSpPr/>
          <p:nvPr/>
        </p:nvSpPr>
        <p:spPr>
          <a:xfrm>
            <a:off x="9511029" y="7315199"/>
            <a:ext cx="8058150" cy="2095501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227925 w 5372100"/>
              <a:gd name="connsiteY7" fmla="*/ 1504950 h 1504950"/>
              <a:gd name="connsiteX8" fmla="*/ 0 w 5372100"/>
              <a:gd name="connsiteY8" fmla="*/ 1277025 h 1504950"/>
              <a:gd name="connsiteX9" fmla="*/ 0 w 5372100"/>
              <a:gd name="connsiteY9" fmla="*/ 365353 h 1504950"/>
              <a:gd name="connsiteX0" fmla="*/ 0 w 5372100"/>
              <a:gd name="connsiteY0" fmla="*/ 365353 h 1504950"/>
              <a:gd name="connsiteX1" fmla="*/ 227925 w 5372100"/>
              <a:gd name="connsiteY1" fmla="*/ 137428 h 1504950"/>
              <a:gd name="connsiteX2" fmla="*/ 2810468 w 5372100"/>
              <a:gd name="connsiteY2" fmla="*/ 0 h 1504950"/>
              <a:gd name="connsiteX3" fmla="*/ 5144175 w 5372100"/>
              <a:gd name="connsiteY3" fmla="*/ 137428 h 1504950"/>
              <a:gd name="connsiteX4" fmla="*/ 5372100 w 5372100"/>
              <a:gd name="connsiteY4" fmla="*/ 365353 h 1504950"/>
              <a:gd name="connsiteX5" fmla="*/ 5372100 w 5372100"/>
              <a:gd name="connsiteY5" fmla="*/ 1277025 h 1504950"/>
              <a:gd name="connsiteX6" fmla="*/ 5144175 w 5372100"/>
              <a:gd name="connsiteY6" fmla="*/ 1504950 h 1504950"/>
              <a:gd name="connsiteX7" fmla="*/ 1305518 w 5372100"/>
              <a:gd name="connsiteY7" fmla="*/ 1314450 h 1504950"/>
              <a:gd name="connsiteX8" fmla="*/ 227925 w 5372100"/>
              <a:gd name="connsiteY8" fmla="*/ 1504950 h 1504950"/>
              <a:gd name="connsiteX9" fmla="*/ 0 w 5372100"/>
              <a:gd name="connsiteY9" fmla="*/ 1277025 h 1504950"/>
              <a:gd name="connsiteX10" fmla="*/ 0 w 5372100"/>
              <a:gd name="connsiteY10" fmla="*/ 365353 h 1504950"/>
              <a:gd name="connsiteX0" fmla="*/ 0 w 5372100"/>
              <a:gd name="connsiteY0" fmla="*/ 365353 h 1509572"/>
              <a:gd name="connsiteX1" fmla="*/ 227925 w 5372100"/>
              <a:gd name="connsiteY1" fmla="*/ 137428 h 1509572"/>
              <a:gd name="connsiteX2" fmla="*/ 2810468 w 5372100"/>
              <a:gd name="connsiteY2" fmla="*/ 0 h 1509572"/>
              <a:gd name="connsiteX3" fmla="*/ 5144175 w 5372100"/>
              <a:gd name="connsiteY3" fmla="*/ 137428 h 1509572"/>
              <a:gd name="connsiteX4" fmla="*/ 5372100 w 5372100"/>
              <a:gd name="connsiteY4" fmla="*/ 365353 h 1509572"/>
              <a:gd name="connsiteX5" fmla="*/ 5372100 w 5372100"/>
              <a:gd name="connsiteY5" fmla="*/ 1277025 h 1509572"/>
              <a:gd name="connsiteX6" fmla="*/ 5144175 w 5372100"/>
              <a:gd name="connsiteY6" fmla="*/ 1504950 h 1509572"/>
              <a:gd name="connsiteX7" fmla="*/ 4734518 w 5372100"/>
              <a:gd name="connsiteY7" fmla="*/ 1390650 h 1509572"/>
              <a:gd name="connsiteX8" fmla="*/ 1305518 w 5372100"/>
              <a:gd name="connsiteY8" fmla="*/ 1314450 h 1509572"/>
              <a:gd name="connsiteX9" fmla="*/ 227925 w 5372100"/>
              <a:gd name="connsiteY9" fmla="*/ 1504950 h 1509572"/>
              <a:gd name="connsiteX10" fmla="*/ 0 w 5372100"/>
              <a:gd name="connsiteY1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 cảm, cảm xúc của trẻ em đối với các sự vật, hiện tượng trong cuộc sống</a:t>
            </a:r>
          </a:p>
          <a:p>
            <a:pPr algn="ctr" defTabSz="1371600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Miền quê thơ ấu (Nguyễn Trọng Tạo)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0153E7-6C0E-2DB7-AD60-75AAA90FC2C4}"/>
              </a:ext>
            </a:extLst>
          </p:cNvPr>
          <p:cNvSpPr txBox="1"/>
          <p:nvPr/>
        </p:nvSpPr>
        <p:spPr>
          <a:xfrm>
            <a:off x="4648200" y="0"/>
            <a:ext cx="1000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3509-68E9-FC83-3C04-624860BFB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76300"/>
            <a:ext cx="6629400" cy="9376803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F1235F89-5A3E-4B96-B357-8446377AD8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3094556"/>
            <a:ext cx="4800600" cy="63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84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5">
                <a:alpha val="100000"/>
              </a:srgbClr>
            </a:gs>
            <a:gs pos="33333">
              <a:srgbClr val="FFFFF5">
                <a:alpha val="100000"/>
              </a:srgbClr>
            </a:gs>
            <a:gs pos="66667">
              <a:srgbClr val="FFFCD4">
                <a:alpha val="100000"/>
              </a:srgbClr>
            </a:gs>
            <a:gs pos="100000">
              <a:srgbClr val="FFFCD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">
            <a:extLst>
              <a:ext uri="{FF2B5EF4-FFF2-40B4-BE49-F238E27FC236}">
                <a16:creationId xmlns:a16="http://schemas.microsoft.com/office/drawing/2014/main" id="{694D1CD9-084D-CE12-10E9-45F83AC943C7}"/>
              </a:ext>
            </a:extLst>
          </p:cNvPr>
          <p:cNvGrpSpPr/>
          <p:nvPr/>
        </p:nvGrpSpPr>
        <p:grpSpPr>
          <a:xfrm>
            <a:off x="-2514600" y="8449877"/>
            <a:ext cx="24464296" cy="3674245"/>
            <a:chOff x="0" y="0"/>
            <a:chExt cx="32619061" cy="4898994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A6A6227-121C-B691-4A7F-B70216AFA035}"/>
                </a:ext>
              </a:extLst>
            </p:cNvPr>
            <p:cNvSpPr/>
            <p:nvPr/>
          </p:nvSpPr>
          <p:spPr>
            <a:xfrm>
              <a:off x="14520740" y="0"/>
              <a:ext cx="18098322" cy="3776428"/>
            </a:xfrm>
            <a:custGeom>
              <a:avLst/>
              <a:gdLst/>
              <a:ahLst/>
              <a:cxnLst/>
              <a:rect l="l" t="t" r="r" b="b"/>
              <a:pathLst>
                <a:path w="18098322" h="3776428">
                  <a:moveTo>
                    <a:pt x="0" y="0"/>
                  </a:moveTo>
                  <a:lnTo>
                    <a:pt x="18098321" y="0"/>
                  </a:lnTo>
                  <a:lnTo>
                    <a:pt x="18098321" y="3776428"/>
                  </a:lnTo>
                  <a:lnTo>
                    <a:pt x="0" y="3776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7E2CA23-4106-B88A-F710-2E8EC37B6254}"/>
                </a:ext>
              </a:extLst>
            </p:cNvPr>
            <p:cNvSpPr/>
            <p:nvPr/>
          </p:nvSpPr>
          <p:spPr>
            <a:xfrm rot="187824">
              <a:off x="91969" y="518887"/>
              <a:ext cx="18574690" cy="3875828"/>
            </a:xfrm>
            <a:custGeom>
              <a:avLst/>
              <a:gdLst/>
              <a:ahLst/>
              <a:cxnLst/>
              <a:rect l="l" t="t" r="r" b="b"/>
              <a:pathLst>
                <a:path w="18574690" h="3875828">
                  <a:moveTo>
                    <a:pt x="0" y="0"/>
                  </a:moveTo>
                  <a:lnTo>
                    <a:pt x="18574690" y="0"/>
                  </a:lnTo>
                  <a:lnTo>
                    <a:pt x="18574690" y="3875828"/>
                  </a:lnTo>
                  <a:lnTo>
                    <a:pt x="0" y="387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b="-40778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0153E7-6C0E-2DB7-AD60-75AAA90FC2C4}"/>
              </a:ext>
            </a:extLst>
          </p:cNvPr>
          <p:cNvSpPr txBox="1"/>
          <p:nvPr/>
        </p:nvSpPr>
        <p:spPr>
          <a:xfrm>
            <a:off x="3276600" y="0"/>
            <a:ext cx="1205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3. Trao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图片 54">
            <a:extLst>
              <a:ext uri="{FF2B5EF4-FFF2-40B4-BE49-F238E27FC236}">
                <a16:creationId xmlns:a16="http://schemas.microsoft.com/office/drawing/2014/main" id="{D51BE256-7C0B-3A3E-8AFD-3DB68583D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7703" y="-2779802"/>
            <a:ext cx="8839200" cy="16151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A20D88-6B19-95C1-DF34-567D6555A0FF}"/>
              </a:ext>
            </a:extLst>
          </p:cNvPr>
          <p:cNvSpPr txBox="1"/>
          <p:nvPr/>
        </p:nvSpPr>
        <p:spPr>
          <a:xfrm>
            <a:off x="3886200" y="2476500"/>
            <a:ext cx="11353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Kể tóm tắt câu chuyện và giới thiệu về nhân vật ch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nh.</a:t>
            </a:r>
          </a:p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Nêu điều thú vị về thế giới tuổi thơ được thể hiện trong câu chuyện.</a:t>
            </a:r>
          </a:p>
          <a:p>
            <a:pPr algn="just"/>
            <a:r>
              <a:rPr lang="vi-VN" sz="5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Chia sẻ những điều em học tập được về cách kể chuyện.</a:t>
            </a:r>
          </a:p>
        </p:txBody>
      </p:sp>
    </p:spTree>
    <p:extLst>
      <p:ext uri="{BB962C8B-B14F-4D97-AF65-F5344CB8AC3E}">
        <p14:creationId xmlns:p14="http://schemas.microsoft.com/office/powerpoint/2010/main" val="3252293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</TotalTime>
  <Words>169</Words>
  <Application>Microsoft Office PowerPoint</Application>
  <PresentationFormat>Custom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</vt:lpstr>
      <vt:lpstr>等线</vt:lpstr>
      <vt:lpstr>Calibri</vt:lpstr>
      <vt:lpstr>Office Theme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12</cp:revision>
  <dcterms:created xsi:type="dcterms:W3CDTF">2006-08-16T00:00:00Z</dcterms:created>
  <dcterms:modified xsi:type="dcterms:W3CDTF">2024-09-02T14:15:03Z</dcterms:modified>
  <cp:category>9Slide.vn</cp:category>
  <dc:identifier>DAGGBMTwqNQ</dc:identifier>
</cp:coreProperties>
</file>