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70" r:id="rId2"/>
    <p:sldId id="279" r:id="rId3"/>
    <p:sldId id="285" r:id="rId4"/>
    <p:sldId id="284" r:id="rId5"/>
    <p:sldId id="291" r:id="rId6"/>
    <p:sldId id="290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VNI-Times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VNI-Times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VNI-Times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VNI-Times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VNI-Times" pitchFamily="2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VNI-Times" pitchFamily="2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VNI-Times" pitchFamily="2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VNI-Times" pitchFamily="2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VNI-Times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CC00"/>
    <a:srgbClr val="FF0000"/>
    <a:srgbClr val="FFFFCC"/>
    <a:srgbClr val="FFFFFF"/>
    <a:srgbClr val="FF9900"/>
    <a:srgbClr val="0000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783" autoAdjust="0"/>
    <p:restoredTop sz="88491" autoAdjust="0"/>
  </p:normalViewPr>
  <p:slideViewPr>
    <p:cSldViewPr>
      <p:cViewPr varScale="1">
        <p:scale>
          <a:sx n="38" d="100"/>
          <a:sy n="38" d="100"/>
        </p:scale>
        <p:origin x="-14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BB16F4-A28F-4351-BAAD-18D02E2491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94AC0A-79B0-4F54-AE3D-B4E1DEA92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04874-70ED-465D-BB60-681BB27CD4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A70AD-C648-4E03-B273-A4EB480866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D49937-61BB-48FE-9878-954A97DE22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54AE9D-BA96-4FE5-A70E-EDAB8BC19C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6431B9-1CD7-4C91-9A40-850470D0B9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B31A7-9A1A-463E-BEB7-044483C433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73176-EFCE-400C-89CE-041768F358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42848-2AAB-4213-AFE5-4B5F3E0516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C2D54-ED4A-4B14-89C3-49DDA9FC46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4309617D-63D4-48CD-986D-C614B22DE3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adiantWallpapersCollection2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</p:pic>
      <p:sp>
        <p:nvSpPr>
          <p:cNvPr id="2051" name="WordArt 7"/>
          <p:cNvSpPr>
            <a:spLocks noChangeArrowheads="1" noChangeShapeType="1" noTextEdit="1"/>
          </p:cNvSpPr>
          <p:nvPr/>
        </p:nvSpPr>
        <p:spPr bwMode="auto">
          <a:xfrm>
            <a:off x="1600200" y="2209800"/>
            <a:ext cx="6324600" cy="2362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MÔN KỂ CHUYỆN</a:t>
            </a: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>
            <a:off x="1600200" y="2209800"/>
            <a:ext cx="6324600" cy="2362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MÔN KỂ CHUYỆN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2209800" y="706438"/>
            <a:ext cx="5638800" cy="1077912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3300"/>
                </a:solidFill>
                <a:latin typeface="Arial" charset="0"/>
              </a:rPr>
              <a:t>         Kể chuyện được chứng kiến hoặc tham gia</a:t>
            </a:r>
          </a:p>
        </p:txBody>
      </p:sp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76200" y="762000"/>
            <a:ext cx="228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latin typeface="Arial" charset="0"/>
              </a:rPr>
              <a:t>Kể chuyện</a:t>
            </a:r>
            <a:r>
              <a:rPr lang="en-US" sz="2800" b="1">
                <a:latin typeface="Arial" charset="0"/>
              </a:rPr>
              <a:t>:</a:t>
            </a:r>
          </a:p>
        </p:txBody>
      </p:sp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457200" y="2514600"/>
            <a:ext cx="82296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u="sng">
                <a:latin typeface="Arial" charset="0"/>
                <a:cs typeface="Times New Roman" pitchFamily="18" charset="0"/>
              </a:rPr>
              <a:t>I. Mục tiêu: </a:t>
            </a:r>
            <a:r>
              <a:rPr lang="en-US">
                <a:latin typeface="Arial" charset="0"/>
                <a:cs typeface="Times New Roman" pitchFamily="18" charset="0"/>
              </a:rPr>
              <a:t> - Kể được một câu chuyện về việc gia đình, nhà trường, xã hội chăm sóc , bảo vệ thiếu nhi hoặc kể được câu chuyện một lần em cùng các bạn tham gia công tác xã hội.</a:t>
            </a:r>
          </a:p>
          <a:p>
            <a:r>
              <a:rPr lang="en-US">
                <a:latin typeface="Arial" charset="0"/>
                <a:cs typeface="Times New Roman" pitchFamily="18" charset="0"/>
              </a:rPr>
              <a:t>- Biết trao đổi về nội dung ý nghĩa câu chuyện.</a:t>
            </a:r>
          </a:p>
          <a:p>
            <a:r>
              <a:rPr lang="en-US" b="1" u="sng">
                <a:latin typeface="Arial" charset="0"/>
                <a:cs typeface="Times New Roman" pitchFamily="18" charset="0"/>
              </a:rPr>
              <a:t>II. Các hoạt động dạy học</a:t>
            </a:r>
            <a:r>
              <a:rPr lang="en-US">
                <a:latin typeface="Arial" charset="0"/>
                <a:cs typeface="Times New Roman" pitchFamily="18" charset="0"/>
              </a:rPr>
              <a:t>:</a:t>
            </a:r>
          </a:p>
          <a:p>
            <a:endParaRPr lang="en-US"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304800" y="1474788"/>
            <a:ext cx="8686800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>
                <a:latin typeface="Arial" charset="0"/>
                <a:cs typeface="Times New Roman" pitchFamily="18" charset="0"/>
              </a:rPr>
              <a:t>1. </a:t>
            </a:r>
            <a:r>
              <a:rPr lang="en-US" sz="2400" u="sng">
                <a:latin typeface="Arial" charset="0"/>
                <a:cs typeface="Times New Roman" pitchFamily="18" charset="0"/>
              </a:rPr>
              <a:t>Khởi động:</a:t>
            </a:r>
            <a:r>
              <a:rPr lang="en-US" sz="2400">
                <a:latin typeface="Arial" charset="0"/>
                <a:cs typeface="Times New Roman" pitchFamily="18" charset="0"/>
              </a:rPr>
              <a:t> </a:t>
            </a:r>
          </a:p>
          <a:p>
            <a:r>
              <a:rPr lang="en-US" sz="2400">
                <a:latin typeface="Arial" charset="0"/>
                <a:cs typeface="Times New Roman" pitchFamily="18" charset="0"/>
              </a:rPr>
              <a:t>2. </a:t>
            </a:r>
            <a:r>
              <a:rPr lang="en-US" sz="2400" u="sng">
                <a:latin typeface="Arial" charset="0"/>
                <a:cs typeface="Times New Roman" pitchFamily="18" charset="0"/>
              </a:rPr>
              <a:t>Bài cũ:</a:t>
            </a:r>
            <a:r>
              <a:rPr lang="en-US" sz="2400">
                <a:latin typeface="Arial" charset="0"/>
                <a:cs typeface="Times New Roman" pitchFamily="18" charset="0"/>
              </a:rPr>
              <a:t> </a:t>
            </a:r>
          </a:p>
          <a:p>
            <a:r>
              <a:rPr lang="en-US" sz="2400">
                <a:latin typeface="Arial" charset="0"/>
                <a:cs typeface="Times New Roman" pitchFamily="18" charset="0"/>
              </a:rPr>
              <a:t>- Nhận xét.</a:t>
            </a:r>
          </a:p>
          <a:p>
            <a:r>
              <a:rPr lang="en-US" sz="2400">
                <a:latin typeface="Arial" charset="0"/>
                <a:cs typeface="Times New Roman" pitchFamily="18" charset="0"/>
              </a:rPr>
              <a:t>3. </a:t>
            </a:r>
            <a:r>
              <a:rPr lang="en-US" sz="2400" u="sng">
                <a:latin typeface="Arial" charset="0"/>
                <a:cs typeface="Times New Roman" pitchFamily="18" charset="0"/>
              </a:rPr>
              <a:t>Bài mới</a:t>
            </a:r>
            <a:r>
              <a:rPr lang="en-US" sz="2400">
                <a:latin typeface="Arial" charset="0"/>
                <a:cs typeface="Times New Roman" pitchFamily="18" charset="0"/>
              </a:rPr>
              <a:t> : Giới thiệu bài mới: </a:t>
            </a:r>
          </a:p>
          <a:p>
            <a:r>
              <a:rPr lang="en-US" sz="2400">
                <a:latin typeface="Arial" charset="0"/>
                <a:cs typeface="Times New Roman" pitchFamily="18" charset="0"/>
                <a:sym typeface="Wingdings" pitchFamily="2" charset="2"/>
              </a:rPr>
              <a:t></a:t>
            </a:r>
            <a:r>
              <a:rPr lang="en-US" sz="2400">
                <a:latin typeface="Arial" charset="0"/>
                <a:cs typeface="Times New Roman" pitchFamily="18" charset="0"/>
              </a:rPr>
              <a:t>	</a:t>
            </a:r>
            <a:r>
              <a:rPr lang="en-US" sz="2400" u="sng">
                <a:latin typeface="Arial" charset="0"/>
                <a:cs typeface="Times New Roman" pitchFamily="18" charset="0"/>
              </a:rPr>
              <a:t>Hoạt động 1:</a:t>
            </a:r>
            <a:r>
              <a:rPr lang="en-US" sz="2400">
                <a:latin typeface="Arial" charset="0"/>
                <a:cs typeface="Times New Roman" pitchFamily="18" charset="0"/>
              </a:rPr>
              <a:t> Hướng dẫn hiểu yêu cầu của đề bài</a:t>
            </a:r>
          </a:p>
          <a:p>
            <a:r>
              <a:rPr lang="en-US" sz="2400">
                <a:latin typeface="Arial" charset="0"/>
                <a:cs typeface="Times New Roman" pitchFamily="18" charset="0"/>
              </a:rPr>
              <a:t>- GV gạch chân những từ ngữ quan trọng: đã phát biểu hoặc trao đổi, tranh luận; ý thức của một chủ nhân tương lai;ghóp  phần làm thay đổi. Giúp HS tìm được câu </a:t>
            </a:r>
            <a:endParaRPr lang="en-US" sz="2400" b="1">
              <a:latin typeface="Arial" charset="0"/>
              <a:cs typeface="Times New Roman" pitchFamily="18" charset="0"/>
            </a:endParaRPr>
          </a:p>
        </p:txBody>
      </p:sp>
      <p:sp>
        <p:nvSpPr>
          <p:cNvPr id="4099" name="Text Box 8"/>
          <p:cNvSpPr txBox="1">
            <a:spLocks noChangeArrowheads="1"/>
          </p:cNvSpPr>
          <p:nvPr/>
        </p:nvSpPr>
        <p:spPr bwMode="auto">
          <a:xfrm>
            <a:off x="76200" y="706438"/>
            <a:ext cx="2286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latin typeface="Arial" charset="0"/>
              </a:rPr>
              <a:t>Kể chuyện</a:t>
            </a:r>
            <a:r>
              <a:rPr lang="en-US" sz="2400" b="1">
                <a:latin typeface="Arial" charset="0"/>
              </a:rPr>
              <a:t>: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209800" y="706438"/>
            <a:ext cx="5638800" cy="954087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3300"/>
                </a:solidFill>
                <a:latin typeface="Arial" charset="0"/>
              </a:rPr>
              <a:t>         Kể chuyện được chứng kiến hoặc tham gia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/>
      <p:bldP spid="4301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838200" y="1619250"/>
            <a:ext cx="74676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  <a:cs typeface="Times New Roman" pitchFamily="18" charset="0"/>
              </a:rPr>
              <a:t>chuyện của mình bằng cách đọc kỹ gợi ý 1,2 trong SGK. </a:t>
            </a:r>
          </a:p>
          <a:p>
            <a:r>
              <a:rPr lang="en-US" sz="2400">
                <a:latin typeface="Arial" charset="0"/>
                <a:cs typeface="Times New Roman" pitchFamily="18" charset="0"/>
              </a:rPr>
              <a:t>- GV nhấn mạnh: các hình thức bày tỏ ý kiến rất phong phú.</a:t>
            </a:r>
          </a:p>
          <a:p>
            <a:r>
              <a:rPr lang="en-US" sz="2400">
                <a:latin typeface="Arial" charset="0"/>
                <a:cs typeface="Times New Roman" pitchFamily="18" charset="0"/>
              </a:rPr>
              <a:t>- GV nói với HS: </a:t>
            </a:r>
            <a:r>
              <a:rPr lang="en-US" sz="2400" u="sng">
                <a:latin typeface="Arial" charset="0"/>
                <a:cs typeface="Times New Roman" pitchFamily="18" charset="0"/>
              </a:rPr>
              <a:t>có thể tưởng tượng</a:t>
            </a:r>
            <a:r>
              <a:rPr lang="en-US" sz="2400">
                <a:latin typeface="Arial" charset="0"/>
                <a:cs typeface="Times New Roman" pitchFamily="18" charset="0"/>
              </a:rPr>
              <a:t> một câu chuyện với hoàn  cảnh, tình huống cụ thể để phát biểu, tranh luận, bày tỏ ý kiến nếu trong thực tế em chưa làm hoặc chưa thấy bạn mình làm điều đó.</a:t>
            </a:r>
          </a:p>
          <a:p>
            <a:r>
              <a:rPr lang="en-US" sz="2400">
                <a:latin typeface="Arial" charset="0"/>
                <a:cs typeface="Times New Roman" pitchFamily="18" charset="0"/>
                <a:sym typeface="Wingdings" pitchFamily="2" charset="2"/>
              </a:rPr>
              <a:t></a:t>
            </a:r>
            <a:r>
              <a:rPr lang="en-US" sz="2400">
                <a:latin typeface="Arial" charset="0"/>
                <a:cs typeface="Times New Roman" pitchFamily="18" charset="0"/>
              </a:rPr>
              <a:t> </a:t>
            </a:r>
            <a:r>
              <a:rPr lang="en-US" sz="2400" u="sng">
                <a:latin typeface="Arial" charset="0"/>
                <a:cs typeface="Times New Roman" pitchFamily="18" charset="0"/>
              </a:rPr>
              <a:t>Hoạt động 2:</a:t>
            </a:r>
            <a:r>
              <a:rPr lang="en-US" sz="2400" b="1">
                <a:latin typeface="Arial" charset="0"/>
                <a:cs typeface="Times New Roman" pitchFamily="18" charset="0"/>
              </a:rPr>
              <a:t> </a:t>
            </a:r>
            <a:r>
              <a:rPr lang="en-US" sz="2400">
                <a:latin typeface="Arial" charset="0"/>
                <a:cs typeface="Times New Roman" pitchFamily="18" charset="0"/>
              </a:rPr>
              <a:t>Lập dàn ý câu chuyện</a:t>
            </a:r>
          </a:p>
          <a:p>
            <a:r>
              <a:rPr lang="en-US" sz="2400">
                <a:latin typeface="Arial" charset="0"/>
                <a:cs typeface="Times New Roman" pitchFamily="18" charset="0"/>
                <a:sym typeface="Wingdings" pitchFamily="2" charset="2"/>
              </a:rPr>
              <a:t></a:t>
            </a:r>
            <a:r>
              <a:rPr lang="en-US" sz="2400">
                <a:latin typeface="Arial" charset="0"/>
                <a:cs typeface="Times New Roman" pitchFamily="18" charset="0"/>
              </a:rPr>
              <a:t> </a:t>
            </a:r>
            <a:r>
              <a:rPr lang="en-US" sz="2400" u="sng">
                <a:latin typeface="Arial" charset="0"/>
                <a:cs typeface="Times New Roman" pitchFamily="18" charset="0"/>
              </a:rPr>
              <a:t>Hoạt động 3:</a:t>
            </a:r>
            <a:r>
              <a:rPr lang="en-US" sz="2400" b="1">
                <a:latin typeface="Arial" charset="0"/>
                <a:cs typeface="Times New Roman" pitchFamily="18" charset="0"/>
              </a:rPr>
              <a:t> </a:t>
            </a:r>
            <a:r>
              <a:rPr lang="en-US" sz="2400">
                <a:latin typeface="Arial" charset="0"/>
                <a:cs typeface="Times New Roman" pitchFamily="18" charset="0"/>
              </a:rPr>
              <a:t>Thực hành kể chuyện.</a:t>
            </a:r>
          </a:p>
        </p:txBody>
      </p:sp>
      <p:sp>
        <p:nvSpPr>
          <p:cNvPr id="5123" name="Text Box 10"/>
          <p:cNvSpPr txBox="1">
            <a:spLocks noChangeArrowheads="1"/>
          </p:cNvSpPr>
          <p:nvPr/>
        </p:nvSpPr>
        <p:spPr bwMode="auto">
          <a:xfrm>
            <a:off x="76200" y="685800"/>
            <a:ext cx="228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latin typeface="Arial" charset="0"/>
              </a:rPr>
              <a:t>Kể chuyện</a:t>
            </a:r>
            <a:r>
              <a:rPr lang="en-US" sz="2400" b="1">
                <a:latin typeface="Arial" charset="0"/>
              </a:rPr>
              <a:t>: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209800" y="381000"/>
            <a:ext cx="5638800" cy="95408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3300"/>
                </a:solidFill>
                <a:latin typeface="Arial" charset="0"/>
              </a:rPr>
              <a:t>         Kể chuyện được chứng kiến hoặc tham gia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838200" y="1619250"/>
            <a:ext cx="7467600" cy="181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  <a:cs typeface="Times New Roman" pitchFamily="18" charset="0"/>
              </a:rPr>
              <a:t>- GV tới Từng nhóm giúp đỡ uốn nắn.</a:t>
            </a:r>
          </a:p>
          <a:p>
            <a:r>
              <a:rPr lang="en-US" sz="2800">
                <a:latin typeface="Arial" charset="0"/>
                <a:cs typeface="Times New Roman" pitchFamily="18" charset="0"/>
              </a:rPr>
              <a:t>- GV nhận xét, tính điểm thi đua.</a:t>
            </a:r>
          </a:p>
          <a:p>
            <a:r>
              <a:rPr lang="en-US" sz="2800">
                <a:latin typeface="Arial" charset="0"/>
                <a:cs typeface="Times New Roman" pitchFamily="18" charset="0"/>
              </a:rPr>
              <a:t>5. </a:t>
            </a:r>
            <a:r>
              <a:rPr lang="en-US" sz="2800" u="sng">
                <a:latin typeface="Arial" charset="0"/>
                <a:cs typeface="Times New Roman" pitchFamily="18" charset="0"/>
              </a:rPr>
              <a:t>Tổng kết - dặn dò</a:t>
            </a:r>
            <a:r>
              <a:rPr lang="en-US" sz="2800">
                <a:latin typeface="Arial" charset="0"/>
                <a:cs typeface="Times New Roman" pitchFamily="18" charset="0"/>
              </a:rPr>
              <a:t>: </a:t>
            </a:r>
          </a:p>
          <a:p>
            <a:r>
              <a:rPr lang="en-US" sz="2800">
                <a:latin typeface="Arial" charset="0"/>
                <a:cs typeface="Times New Roman" pitchFamily="18" charset="0"/>
              </a:rPr>
              <a:t>- GV  nhận xét tiết học.</a:t>
            </a:r>
          </a:p>
        </p:txBody>
      </p:sp>
      <p:sp>
        <p:nvSpPr>
          <p:cNvPr id="6147" name="Text Box 10"/>
          <p:cNvSpPr txBox="1">
            <a:spLocks noChangeArrowheads="1"/>
          </p:cNvSpPr>
          <p:nvPr/>
        </p:nvSpPr>
        <p:spPr bwMode="auto">
          <a:xfrm>
            <a:off x="76200" y="685800"/>
            <a:ext cx="228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latin typeface="Arial" charset="0"/>
              </a:rPr>
              <a:t>Kể chuyện</a:t>
            </a:r>
            <a:r>
              <a:rPr lang="en-US" sz="2800" b="1">
                <a:latin typeface="Arial" charset="0"/>
              </a:rPr>
              <a:t>: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209800" y="381000"/>
            <a:ext cx="5638800" cy="1077913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3300"/>
                </a:solidFill>
                <a:latin typeface="Arial" charset="0"/>
              </a:rPr>
              <a:t>         Kể chuyện được chứng kiến hoặc tham gia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6" name="Picture 4" descr="MPj0440909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</TotalTime>
  <Words>277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VNI-Times</vt:lpstr>
      <vt:lpstr>Arial</vt:lpstr>
      <vt:lpstr>Calibri</vt:lpstr>
      <vt:lpstr>Times New Roman</vt:lpstr>
      <vt:lpstr>Wingdings</vt:lpstr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Thien Song Co., Ltd</dc:creator>
  <cp:lastModifiedBy>CSTeam</cp:lastModifiedBy>
  <cp:revision>24</cp:revision>
  <dcterms:created xsi:type="dcterms:W3CDTF">2009-03-16T08:27:17Z</dcterms:created>
  <dcterms:modified xsi:type="dcterms:W3CDTF">2016-06-30T03:30:44Z</dcterms:modified>
</cp:coreProperties>
</file>