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61" r:id="rId2"/>
    <p:sldMasterId id="2147483663" r:id="rId3"/>
    <p:sldMasterId id="2147483665" r:id="rId4"/>
  </p:sldMasterIdLst>
  <p:sldIdLst>
    <p:sldId id="260" r:id="rId5"/>
    <p:sldId id="258" r:id="rId6"/>
    <p:sldId id="256" r:id="rId7"/>
    <p:sldId id="259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478E00"/>
    <a:srgbClr val="003300"/>
    <a:srgbClr val="2C2CAE"/>
    <a:srgbClr val="F0EA00"/>
    <a:srgbClr val="CE3241"/>
    <a:srgbClr val="BAFF75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976438"/>
            <a:ext cx="3808412" cy="4119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76438"/>
            <a:ext cx="3808413" cy="4119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8013"/>
            <a:ext cx="1941513" cy="5487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7388" y="608013"/>
            <a:ext cx="5675312" cy="5487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7816B-F361-4C03-9E35-D500AEF5C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E3D29-A448-4197-A58B-2966EE0DE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7E8A8-0299-4860-8DBC-8569BE196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23015-D130-4F3A-96EB-A30C1389B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127BE-2C88-4177-9EC2-37D10DBB0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D8515-1490-47C3-B3D3-C6DB9BDD4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FFCAE-393A-4CEB-931F-D945BE78D3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F799A-A170-42D8-92FD-7FCDAE707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D3D32-8A0E-4CDD-94DF-4AA85937D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DCBD5-09F1-4E11-97BD-E043C133A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313F1-5A1B-45A4-B013-922D9F787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5738" y="1981200"/>
            <a:ext cx="36496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6496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5325" y="609600"/>
            <a:ext cx="186213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5738" y="609600"/>
            <a:ext cx="5437187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2413" cy="6856413"/>
          </a:xfrm>
          <a:prstGeom prst="rect">
            <a:avLst/>
          </a:prstGeom>
          <a:gradFill rotWithShape="0">
            <a:gsLst>
              <a:gs pos="0">
                <a:srgbClr val="008080">
                  <a:gamma/>
                  <a:shade val="0"/>
                  <a:invGamma/>
                </a:srgbClr>
              </a:gs>
              <a:gs pos="100000">
                <a:srgbClr val="008080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2531" name="Freeform 3"/>
          <p:cNvSpPr>
            <a:spLocks/>
          </p:cNvSpPr>
          <p:nvPr/>
        </p:nvSpPr>
        <p:spPr bwMode="auto">
          <a:xfrm>
            <a:off x="195263" y="182563"/>
            <a:ext cx="8815387" cy="6559550"/>
          </a:xfrm>
          <a:custGeom>
            <a:avLst/>
            <a:gdLst/>
            <a:ahLst/>
            <a:cxnLst>
              <a:cxn ang="0">
                <a:pos x="0" y="307"/>
              </a:cxn>
              <a:cxn ang="0">
                <a:pos x="352" y="307"/>
              </a:cxn>
              <a:cxn ang="0">
                <a:pos x="352" y="0"/>
              </a:cxn>
              <a:cxn ang="0">
                <a:pos x="5886" y="0"/>
              </a:cxn>
              <a:cxn ang="0">
                <a:pos x="5886" y="307"/>
              </a:cxn>
              <a:cxn ang="0">
                <a:pos x="6246" y="307"/>
              </a:cxn>
              <a:cxn ang="0">
                <a:pos x="6246" y="3850"/>
              </a:cxn>
              <a:cxn ang="0">
                <a:pos x="5886" y="3850"/>
              </a:cxn>
              <a:cxn ang="0">
                <a:pos x="5886" y="4131"/>
              </a:cxn>
              <a:cxn ang="0">
                <a:pos x="352" y="4131"/>
              </a:cxn>
              <a:cxn ang="0">
                <a:pos x="352" y="3850"/>
              </a:cxn>
              <a:cxn ang="0">
                <a:pos x="0" y="3850"/>
              </a:cxn>
              <a:cxn ang="0">
                <a:pos x="0" y="307"/>
              </a:cxn>
            </a:cxnLst>
            <a:rect l="0" t="0" r="r" b="b"/>
            <a:pathLst>
              <a:path w="6247" h="4132">
                <a:moveTo>
                  <a:pt x="0" y="307"/>
                </a:moveTo>
                <a:lnTo>
                  <a:pt x="352" y="307"/>
                </a:lnTo>
                <a:lnTo>
                  <a:pt x="352" y="0"/>
                </a:lnTo>
                <a:lnTo>
                  <a:pt x="5886" y="0"/>
                </a:lnTo>
                <a:lnTo>
                  <a:pt x="5886" y="307"/>
                </a:lnTo>
                <a:lnTo>
                  <a:pt x="6246" y="307"/>
                </a:lnTo>
                <a:lnTo>
                  <a:pt x="6246" y="3850"/>
                </a:lnTo>
                <a:lnTo>
                  <a:pt x="5886" y="3850"/>
                </a:lnTo>
                <a:lnTo>
                  <a:pt x="5886" y="4131"/>
                </a:lnTo>
                <a:lnTo>
                  <a:pt x="352" y="4131"/>
                </a:lnTo>
                <a:lnTo>
                  <a:pt x="352" y="3850"/>
                </a:lnTo>
                <a:lnTo>
                  <a:pt x="0" y="3850"/>
                </a:lnTo>
                <a:lnTo>
                  <a:pt x="0" y="307"/>
                </a:lnTo>
              </a:path>
            </a:pathLst>
          </a:custGeom>
          <a:noFill/>
          <a:ln w="50800" cap="rnd" cmpd="sng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532" name="Freeform 4"/>
          <p:cNvSpPr>
            <a:spLocks/>
          </p:cNvSpPr>
          <p:nvPr/>
        </p:nvSpPr>
        <p:spPr bwMode="auto">
          <a:xfrm>
            <a:off x="387350" y="314325"/>
            <a:ext cx="8443913" cy="6281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983" y="0"/>
              </a:cxn>
              <a:cxn ang="0">
                <a:pos x="5983" y="3956"/>
              </a:cxn>
              <a:cxn ang="0">
                <a:pos x="0" y="3956"/>
              </a:cxn>
              <a:cxn ang="0">
                <a:pos x="0" y="0"/>
              </a:cxn>
            </a:cxnLst>
            <a:rect l="0" t="0" r="r" b="b"/>
            <a:pathLst>
              <a:path w="5984" h="3957">
                <a:moveTo>
                  <a:pt x="0" y="0"/>
                </a:moveTo>
                <a:lnTo>
                  <a:pt x="5983" y="0"/>
                </a:lnTo>
                <a:lnTo>
                  <a:pt x="5983" y="3956"/>
                </a:lnTo>
                <a:lnTo>
                  <a:pt x="0" y="3956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FEFF5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33"/>
              </a:gs>
              <a:gs pos="100000">
                <a:srgbClr val="339933">
                  <a:gamma/>
                  <a:tint val="20000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7388" y="608013"/>
            <a:ext cx="7769225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976438"/>
            <a:ext cx="7769225" cy="4119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3" name="Oval 5"/>
          <p:cNvSpPr>
            <a:spLocks noChangeArrowheads="1"/>
          </p:cNvSpPr>
          <p:nvPr/>
        </p:nvSpPr>
        <p:spPr bwMode="auto">
          <a:xfrm>
            <a:off x="6164263" y="6405563"/>
            <a:ext cx="338137" cy="227012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6096000" y="6323013"/>
            <a:ext cx="338138" cy="225425"/>
          </a:xfrm>
          <a:prstGeom prst="ellipse">
            <a:avLst/>
          </a:prstGeom>
          <a:gradFill rotWithShape="0">
            <a:gsLst>
              <a:gs pos="0">
                <a:srgbClr val="339933"/>
              </a:gs>
              <a:gs pos="100000">
                <a:srgbClr val="339933">
                  <a:gamma/>
                  <a:shade val="8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6705600" y="6405563"/>
            <a:ext cx="338138" cy="227012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76" name="Oval 8"/>
          <p:cNvSpPr>
            <a:spLocks noChangeArrowheads="1"/>
          </p:cNvSpPr>
          <p:nvPr/>
        </p:nvSpPr>
        <p:spPr bwMode="auto">
          <a:xfrm>
            <a:off x="6637338" y="6323013"/>
            <a:ext cx="339725" cy="225425"/>
          </a:xfrm>
          <a:prstGeom prst="ellipse">
            <a:avLst/>
          </a:prstGeom>
          <a:gradFill rotWithShape="0">
            <a:gsLst>
              <a:gs pos="0">
                <a:srgbClr val="339933"/>
              </a:gs>
              <a:gs pos="100000">
                <a:srgbClr val="339933">
                  <a:gamma/>
                  <a:shade val="8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77" name="Oval 9"/>
          <p:cNvSpPr>
            <a:spLocks noChangeArrowheads="1"/>
          </p:cNvSpPr>
          <p:nvPr/>
        </p:nvSpPr>
        <p:spPr bwMode="auto">
          <a:xfrm>
            <a:off x="7246938" y="6405563"/>
            <a:ext cx="339725" cy="227012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78" name="Oval 10"/>
          <p:cNvSpPr>
            <a:spLocks noChangeArrowheads="1"/>
          </p:cNvSpPr>
          <p:nvPr/>
        </p:nvSpPr>
        <p:spPr bwMode="auto">
          <a:xfrm>
            <a:off x="7180263" y="6323013"/>
            <a:ext cx="338137" cy="225425"/>
          </a:xfrm>
          <a:prstGeom prst="ellipse">
            <a:avLst/>
          </a:prstGeom>
          <a:gradFill rotWithShape="0">
            <a:gsLst>
              <a:gs pos="0">
                <a:srgbClr val="339933"/>
              </a:gs>
              <a:gs pos="100000">
                <a:srgbClr val="339933">
                  <a:gamma/>
                  <a:shade val="8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79" name="Oval 11"/>
          <p:cNvSpPr>
            <a:spLocks noChangeArrowheads="1"/>
          </p:cNvSpPr>
          <p:nvPr/>
        </p:nvSpPr>
        <p:spPr bwMode="auto">
          <a:xfrm>
            <a:off x="7789863" y="6405563"/>
            <a:ext cx="338137" cy="227012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80" name="Oval 12"/>
          <p:cNvSpPr>
            <a:spLocks noChangeArrowheads="1"/>
          </p:cNvSpPr>
          <p:nvPr/>
        </p:nvSpPr>
        <p:spPr bwMode="auto">
          <a:xfrm>
            <a:off x="7721600" y="6323013"/>
            <a:ext cx="338138" cy="225425"/>
          </a:xfrm>
          <a:prstGeom prst="ellipse">
            <a:avLst/>
          </a:prstGeom>
          <a:gradFill rotWithShape="0">
            <a:gsLst>
              <a:gs pos="0">
                <a:srgbClr val="339933"/>
              </a:gs>
              <a:gs pos="100000">
                <a:srgbClr val="339933">
                  <a:gamma/>
                  <a:shade val="8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81" name="Oval 13"/>
          <p:cNvSpPr>
            <a:spLocks noChangeArrowheads="1"/>
          </p:cNvSpPr>
          <p:nvPr/>
        </p:nvSpPr>
        <p:spPr bwMode="auto">
          <a:xfrm>
            <a:off x="8329613" y="6405563"/>
            <a:ext cx="339725" cy="227012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782" name="Oval 14"/>
          <p:cNvSpPr>
            <a:spLocks noChangeArrowheads="1"/>
          </p:cNvSpPr>
          <p:nvPr/>
        </p:nvSpPr>
        <p:spPr bwMode="auto">
          <a:xfrm>
            <a:off x="8262938" y="6323013"/>
            <a:ext cx="339725" cy="225425"/>
          </a:xfrm>
          <a:prstGeom prst="ellipse">
            <a:avLst/>
          </a:prstGeom>
          <a:gradFill rotWithShape="0">
            <a:gsLst>
              <a:gs pos="0">
                <a:srgbClr val="339933"/>
              </a:gs>
              <a:gs pos="100000">
                <a:srgbClr val="339933">
                  <a:gamma/>
                  <a:shade val="8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4488" indent="-344488" algn="l" defTabSz="912813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4538" indent="-285750" algn="l" defTabSz="91281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700">
          <a:solidFill>
            <a:schemeClr val="tx1"/>
          </a:solidFill>
          <a:latin typeface="+mn-lt"/>
        </a:defRPr>
      </a:lvl2pPr>
      <a:lvl3pPr marL="1144588" indent="-231775" algn="l" defTabSz="912813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500">
          <a:solidFill>
            <a:schemeClr val="tx1"/>
          </a:solidFill>
          <a:latin typeface="+mn-lt"/>
        </a:defRPr>
      </a:lvl3pPr>
      <a:lvl4pPr marL="1600200" indent="-227013" algn="l" defTabSz="91281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100">
          <a:solidFill>
            <a:schemeClr val="tx1"/>
          </a:solidFill>
          <a:latin typeface="+mn-lt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100">
          <a:solidFill>
            <a:schemeClr val="tx1"/>
          </a:solidFill>
          <a:latin typeface="+mn-lt"/>
        </a:defRPr>
      </a:lvl5pPr>
      <a:lvl6pPr marL="2514600" indent="-228600" algn="l" defTabSz="912813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100">
          <a:solidFill>
            <a:schemeClr val="tx1"/>
          </a:solidFill>
          <a:latin typeface="+mn-lt"/>
        </a:defRPr>
      </a:lvl6pPr>
      <a:lvl7pPr marL="2971800" indent="-228600" algn="l" defTabSz="912813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100">
          <a:solidFill>
            <a:schemeClr val="tx1"/>
          </a:solidFill>
          <a:latin typeface="+mn-lt"/>
        </a:defRPr>
      </a:lvl7pPr>
      <a:lvl8pPr marL="3429000" indent="-228600" algn="l" defTabSz="912813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100">
          <a:solidFill>
            <a:schemeClr val="tx1"/>
          </a:solidFill>
          <a:latin typeface="+mn-lt"/>
        </a:defRPr>
      </a:lvl8pPr>
      <a:lvl9pPr marL="3886200" indent="-228600" algn="l" defTabSz="912813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36867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868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869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870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871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307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02D08E8B-7879-4A57-8F15-598C649B1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9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2413" cy="6856413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55738" y="609600"/>
            <a:ext cx="7451725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5738" y="1981200"/>
            <a:ext cx="7451725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1463675" y="304800"/>
            <a:ext cx="7437438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0"/>
            <a:ext cx="1389063" cy="6856413"/>
          </a:xfrm>
          <a:prstGeom prst="rect">
            <a:avLst/>
          </a:prstGeom>
          <a:gradFill rotWithShape="0">
            <a:gsLst>
              <a:gs pos="0">
                <a:srgbClr val="00CC99">
                  <a:gamma/>
                  <a:shade val="49804"/>
                  <a:invGamma/>
                </a:srgbClr>
              </a:gs>
              <a:gs pos="50000">
                <a:srgbClr val="00CC99"/>
              </a:gs>
              <a:gs pos="100000">
                <a:srgbClr val="00CC99">
                  <a:gamma/>
                  <a:shade val="49804"/>
                  <a:invGamma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295400" y="2362200"/>
            <a:ext cx="67056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2C2CAE"/>
                </a:solidFill>
                <a:latin typeface="Arial" charset="0"/>
              </a:rPr>
              <a:t>MÔN : LUYỆN TỪ VÀ CÂU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600200" y="457200"/>
            <a:ext cx="44958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b="1">
                <a:effectLst>
                  <a:outerShdw blurRad="38100" dist="38100" dir="2700000" algn="tl">
                    <a:srgbClr val="969696"/>
                  </a:outerShdw>
                </a:effectLst>
                <a:latin typeface="Arial" charset="0"/>
              </a:rPr>
              <a:t>4. Củng cố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1828800" y="1905000"/>
            <a:ext cx="6934200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Em  hãy nêu lại Năm điều Bác Hồ thiếu niên nhi đồng dạy ?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524000" y="457200"/>
            <a:ext cx="36576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latin typeface="Arial" charset="0"/>
              </a:rPr>
              <a:t>5. Dặn dò 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1676400" y="1676400"/>
            <a:ext cx="74676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0EA00"/>
                </a:solidFill>
                <a:latin typeface="Arial" charset="0"/>
              </a:rPr>
              <a:t>- Về nhà học bài và làm bài tập.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1676400" y="2590800"/>
            <a:ext cx="7848600" cy="1311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0EA00"/>
                </a:solidFill>
                <a:latin typeface="Arial" charset="0"/>
              </a:rPr>
              <a:t>- Chuẩn bị bài mới “ Ôn tập về dấu câu (dấu gạch ngang)”.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2" grpId="1"/>
      <p:bldP spid="53253" grpId="0"/>
      <p:bldP spid="53253" grpId="1"/>
      <p:bldP spid="53254" grpId="0"/>
      <p:bldP spid="53255" grpId="0"/>
      <p:bldP spid="532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600200" y="533400"/>
            <a:ext cx="5867400" cy="83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Arial" charset="0"/>
              </a:rPr>
              <a:t>1. Kiểm tra bài cũ 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8610600" cy="1077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CE3241"/>
                </a:solidFill>
                <a:latin typeface="Arial" charset="0"/>
              </a:rPr>
              <a:t> 1</a:t>
            </a:r>
            <a:r>
              <a:rPr lang="en-US" sz="3200" b="1">
                <a:latin typeface="Arial" charset="0"/>
              </a:rPr>
              <a:t>. Em hãy nêu tác dụng của dấu ngoặc kép ?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33400" y="1676400"/>
            <a:ext cx="8458200" cy="1077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CE3241"/>
                </a:solidFill>
                <a:latin typeface="Arial" charset="0"/>
              </a:rPr>
              <a:t>2</a:t>
            </a:r>
            <a:r>
              <a:rPr lang="en-US" sz="3200" b="1">
                <a:latin typeface="Arial" charset="0"/>
              </a:rPr>
              <a:t>. Em hãy đọc đoạn văn thuật lại cuộc họp tổ, trong đó có sử dụng dấu ngoặc kép ?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219200" y="5410200"/>
            <a:ext cx="54864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04800" y="3276600"/>
            <a:ext cx="8458200" cy="2800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- Dấu ngoặc kép thường được đung để dẫn lời nói trực tiếp của một ai đó.</a:t>
            </a:r>
          </a:p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- Dấu ngoặc kép còn được dùng để đánh dấu những từ ngữ được dùng với ý nghĩa đặc biệt.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/>
      <p:bldP spid="19459" grpId="1"/>
      <p:bldP spid="19460" grpId="0"/>
      <p:bldP spid="19462" grpId="0"/>
      <p:bldP spid="1946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524000" y="838200"/>
            <a:ext cx="6324600" cy="1143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2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Luyện từ và câu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810000" y="1905000"/>
            <a:ext cx="1600200" cy="708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FF99"/>
                </a:solidFill>
              </a:rPr>
              <a:t>BÀI </a:t>
            </a:r>
          </a:p>
        </p:txBody>
      </p:sp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0" y="2819400"/>
            <a:ext cx="8839200" cy="2743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1481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MỞ RỘNG VỐN TỪ : QUYỀN VÀ BỔN PHẬN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7" grpId="0"/>
      <p:bldP spid="20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00200" y="228600"/>
            <a:ext cx="3733800" cy="83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CE3241"/>
                </a:solidFill>
              </a:rPr>
              <a:t>2. Bài tập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28600" y="228600"/>
            <a:ext cx="8915400" cy="1754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Dựa theo định nghĩa của tiếng quyền, em hãy xếp các từ cho trong ngoặc đơn thành hai nhóm :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04800" y="2514600"/>
            <a:ext cx="883920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a) Quyền là những điều mà pháp luật hoặc xã hội công nhận cho được hưởng, được làm, được đòi hỏi.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57200" y="4343400"/>
            <a:ext cx="8686800" cy="1077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b) Quyền là những điều do có địa vị hay chức vụ mà được làm.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81000" y="5486400"/>
            <a:ext cx="8763000" cy="1077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CE3241"/>
                </a:solidFill>
                <a:latin typeface="Arial" charset="0"/>
              </a:rPr>
              <a:t>( quyền hạn, quyền hành, quyền lợi, quyền lực, nhân quyền, thẩm quyền).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4" grpId="1"/>
      <p:bldP spid="20485" grpId="0"/>
      <p:bldP spid="20486" grpId="0"/>
      <p:bldP spid="20487" grpId="0"/>
      <p:bldP spid="204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609600" y="762000"/>
            <a:ext cx="8839200" cy="1754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CC"/>
                </a:solidFill>
                <a:latin typeface="Arial" charset="0"/>
              </a:rPr>
              <a:t>a) Quyền là những điều mà pháp luật hoặc xã hội công nhận cho được hưởng, được làm, được đòi hỏi.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1447800" y="2743200"/>
            <a:ext cx="6324600" cy="646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i="1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Quyền lợi, nhân quyền </a:t>
            </a:r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457200" y="2590800"/>
            <a:ext cx="685800" cy="609600"/>
          </a:xfrm>
          <a:prstGeom prst="rightArrow">
            <a:avLst>
              <a:gd name="adj1" fmla="val 50000"/>
              <a:gd name="adj2" fmla="val 28125"/>
            </a:avLst>
          </a:prstGeom>
          <a:solidFill>
            <a:srgbClr val="CE324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solidFill>
                <a:srgbClr val="CE3241"/>
              </a:solidFill>
            </a:endParaRP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533400" y="685800"/>
            <a:ext cx="8686800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CC"/>
                </a:solidFill>
                <a:latin typeface="Arial" charset="0"/>
              </a:rPr>
              <a:t>b) Quyền là những điều do có địa vị hay chức vụ mà được làm.</a:t>
            </a:r>
          </a:p>
        </p:txBody>
      </p:sp>
      <p:sp>
        <p:nvSpPr>
          <p:cNvPr id="38922" name="AutoShape 10"/>
          <p:cNvSpPr>
            <a:spLocks noChangeArrowheads="1"/>
          </p:cNvSpPr>
          <p:nvPr/>
        </p:nvSpPr>
        <p:spPr bwMode="auto">
          <a:xfrm>
            <a:off x="228600" y="2590800"/>
            <a:ext cx="838200" cy="609600"/>
          </a:xfrm>
          <a:prstGeom prst="rightArrow">
            <a:avLst>
              <a:gd name="adj1" fmla="val 50000"/>
              <a:gd name="adj2" fmla="val 34375"/>
            </a:avLst>
          </a:prstGeom>
          <a:solidFill>
            <a:srgbClr val="CE324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solidFill>
                <a:srgbClr val="CE3241"/>
              </a:solidFill>
            </a:endParaRP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457200" y="3459163"/>
            <a:ext cx="8915400" cy="147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Quyền lực, quyền hạn, quyền hành, </a:t>
            </a:r>
          </a:p>
          <a:p>
            <a:pPr>
              <a:spcBef>
                <a:spcPct val="50000"/>
              </a:spcBef>
              <a:defRPr/>
            </a:pPr>
            <a:r>
              <a:rPr lang="en-US" sz="3600" b="1" i="1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thẩm quyền.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16" grpId="1"/>
      <p:bldP spid="38918" grpId="0"/>
      <p:bldP spid="38918" grpId="1"/>
      <p:bldP spid="38920" grpId="0" animBg="1"/>
      <p:bldP spid="38920" grpId="1" animBg="1"/>
      <p:bldP spid="38921" grpId="0"/>
      <p:bldP spid="38922" grpId="0" animBg="1"/>
      <p:bldP spid="389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8534400" cy="526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solidFill>
                  <a:srgbClr val="CE3241"/>
                </a:solidFill>
                <a:latin typeface="Arial" charset="0"/>
              </a:rPr>
              <a:t>Quyền hạn</a:t>
            </a:r>
            <a:r>
              <a:rPr lang="en-US">
                <a:latin typeface="Arial" charset="0"/>
              </a:rPr>
              <a:t> : quyền được xác định về nội dung,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phạm vi, mức độ.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solidFill>
                  <a:srgbClr val="CE3241"/>
                </a:solidFill>
                <a:latin typeface="Arial" charset="0"/>
              </a:rPr>
              <a:t>Quyền hành</a:t>
            </a:r>
            <a:r>
              <a:rPr lang="en-US">
                <a:latin typeface="Arial" charset="0"/>
              </a:rPr>
              <a:t> : là quyền định đoạt và điều hành công việc.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solidFill>
                  <a:srgbClr val="CE3241"/>
                </a:solidFill>
                <a:latin typeface="Arial" charset="0"/>
              </a:rPr>
              <a:t>Quyền lợi</a:t>
            </a:r>
            <a:r>
              <a:rPr lang="en-US">
                <a:latin typeface="Arial" charset="0"/>
              </a:rPr>
              <a:t> : là quyền được hưởng những lợi ích nào đó về vật chất, tinh thần, chính trị, sức mạnh.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solidFill>
                  <a:srgbClr val="CE3241"/>
                </a:solidFill>
                <a:latin typeface="Arial" charset="0"/>
              </a:rPr>
              <a:t>Quyền lực</a:t>
            </a:r>
            <a:r>
              <a:rPr lang="en-US">
                <a:latin typeface="Arial" charset="0"/>
              </a:rPr>
              <a:t> : là quyền định đoạt mọi công việc quan trọng về mặt chính trị và sức mạnh để đảm bảo thực hiện quyền ấy.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solidFill>
                  <a:srgbClr val="CE3241"/>
                </a:solidFill>
                <a:latin typeface="Arial" charset="0"/>
              </a:rPr>
              <a:t>Nhân quyền</a:t>
            </a:r>
            <a:r>
              <a:rPr lang="en-US">
                <a:latin typeface="Arial" charset="0"/>
              </a:rPr>
              <a:t> : những quyền căn bản của con người (tự do ngôn luận, tự do tín ngưỡng, tự do đi lại,…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solidFill>
                  <a:srgbClr val="CE3241"/>
                </a:solidFill>
                <a:latin typeface="Arial" charset="0"/>
              </a:rPr>
              <a:t>Thẩm quyền</a:t>
            </a:r>
            <a:r>
              <a:rPr lang="en-US">
                <a:latin typeface="Arial" charset="0"/>
              </a:rPr>
              <a:t> : quyền xem xét để kết luận và định đoạt một vấn đề theo pháp luật (thẩm quyền xét xử của toà án,…).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28600" y="228600"/>
            <a:ext cx="8915400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Trong các từ dưới đây, những từ nào </a:t>
            </a:r>
            <a:r>
              <a:rPr lang="en-US" sz="3600" b="1" i="1" u="sng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đồng nghĩa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với với </a:t>
            </a:r>
            <a:r>
              <a:rPr lang="en-US" sz="3600" b="1" i="1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bổn phận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457200" y="2209800"/>
            <a:ext cx="830580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478E00"/>
                </a:solidFill>
                <a:latin typeface="Arial" charset="0"/>
              </a:rPr>
              <a:t>nghĩa vụ, nhiệm vụ, chức vụ, chức nắng, chức trách, trách nhiệm, phận sự, địa phận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457200" y="2560638"/>
            <a:ext cx="8001000" cy="1570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* </a:t>
            </a:r>
            <a:r>
              <a:rPr lang="en-US" sz="3200" b="1" u="sng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Những từ đồng nghĩa với từ bổn phận là</a:t>
            </a:r>
            <a:r>
              <a:rPr lang="en-US" sz="3200" b="1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: </a:t>
            </a:r>
            <a:r>
              <a:rPr lang="en-US" sz="32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nghĩa vụ, trách nhiệm, nhiệm vụ, phận sự.</a:t>
            </a:r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>
            <a:off x="3733800" y="1752600"/>
            <a:ext cx="457200" cy="609600"/>
          </a:xfrm>
          <a:prstGeom prst="down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0" y="182563"/>
            <a:ext cx="9144000" cy="5478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- </a:t>
            </a:r>
            <a:r>
              <a:rPr lang="en-US" sz="2800" b="1">
                <a:solidFill>
                  <a:srgbClr val="CE3241"/>
                </a:solidFill>
                <a:latin typeface="Arial" charset="0"/>
              </a:rPr>
              <a:t>Nghĩa vụ</a:t>
            </a:r>
            <a:r>
              <a:rPr lang="en-US" sz="2800">
                <a:latin typeface="Arial" charset="0"/>
              </a:rPr>
              <a:t> : </a:t>
            </a:r>
            <a:r>
              <a:rPr lang="en-US" sz="2800" i="1">
                <a:solidFill>
                  <a:srgbClr val="3333CC"/>
                </a:solidFill>
                <a:latin typeface="Arial" charset="0"/>
              </a:rPr>
              <a:t>việc mà pháp luật hay đạo đức bắt buộc phải làm đối với xã hội, với người khác.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</a:t>
            </a:r>
            <a:r>
              <a:rPr lang="en-US" sz="2800" b="1">
                <a:solidFill>
                  <a:srgbClr val="CE3241"/>
                </a:solidFill>
                <a:latin typeface="Arial" charset="0"/>
              </a:rPr>
              <a:t>Chức vụ</a:t>
            </a:r>
            <a:r>
              <a:rPr lang="en-US" sz="2800">
                <a:latin typeface="Arial" charset="0"/>
              </a:rPr>
              <a:t> : </a:t>
            </a:r>
            <a:r>
              <a:rPr lang="en-US" sz="2800" i="1">
                <a:solidFill>
                  <a:srgbClr val="3333CC"/>
                </a:solidFill>
                <a:latin typeface="Arial" charset="0"/>
              </a:rPr>
              <a:t>nhiệm vụ tương ứng với chức</a:t>
            </a:r>
            <a:r>
              <a:rPr lang="en-US" sz="2800" i="1"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</a:t>
            </a:r>
            <a:r>
              <a:rPr lang="en-US" sz="2800" b="1">
                <a:solidFill>
                  <a:srgbClr val="CE3241"/>
                </a:solidFill>
                <a:latin typeface="Arial" charset="0"/>
              </a:rPr>
              <a:t>Chức trách</a:t>
            </a:r>
            <a:r>
              <a:rPr lang="en-US" sz="2800">
                <a:latin typeface="Arial" charset="0"/>
              </a:rPr>
              <a:t> : </a:t>
            </a:r>
            <a:r>
              <a:rPr lang="en-US" sz="2800" i="1">
                <a:solidFill>
                  <a:srgbClr val="3333CC"/>
                </a:solidFill>
                <a:latin typeface="Arial" charset="0"/>
              </a:rPr>
              <a:t>trách nhiệm quy định cho mỗi chức hoặc mỗi cơ quan.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</a:t>
            </a:r>
            <a:r>
              <a:rPr lang="en-US" sz="2800" b="1">
                <a:solidFill>
                  <a:srgbClr val="CE3241"/>
                </a:solidFill>
                <a:latin typeface="Arial" charset="0"/>
              </a:rPr>
              <a:t>Chức năng</a:t>
            </a:r>
            <a:r>
              <a:rPr lang="en-US" sz="2800">
                <a:latin typeface="Arial" charset="0"/>
              </a:rPr>
              <a:t> : </a:t>
            </a:r>
            <a:r>
              <a:rPr lang="en-US" sz="2800" i="1">
                <a:solidFill>
                  <a:srgbClr val="3333CC"/>
                </a:solidFill>
                <a:latin typeface="Arial" charset="0"/>
              </a:rPr>
              <a:t>hoạt động, tác dụng hay đặc trưng của một cơ quan, của một người,…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</a:t>
            </a:r>
            <a:r>
              <a:rPr lang="en-US" sz="2800" b="1">
                <a:solidFill>
                  <a:srgbClr val="CE3241"/>
                </a:solidFill>
                <a:latin typeface="Arial" charset="0"/>
              </a:rPr>
              <a:t>Phận sự</a:t>
            </a:r>
            <a:r>
              <a:rPr lang="en-US" sz="2800">
                <a:latin typeface="Arial" charset="0"/>
              </a:rPr>
              <a:t> : </a:t>
            </a:r>
            <a:r>
              <a:rPr lang="en-US" sz="2800" i="1">
                <a:solidFill>
                  <a:srgbClr val="3333CC"/>
                </a:solidFill>
                <a:latin typeface="Arial" charset="0"/>
              </a:rPr>
              <a:t>phần việc thuộc trách nhiệm của một người.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</a:t>
            </a:r>
            <a:r>
              <a:rPr lang="en-US" sz="2800" b="1">
                <a:solidFill>
                  <a:srgbClr val="CE3241"/>
                </a:solidFill>
                <a:latin typeface="Arial" charset="0"/>
              </a:rPr>
              <a:t>Địa phận</a:t>
            </a:r>
            <a:r>
              <a:rPr lang="en-US" sz="2800">
                <a:latin typeface="Arial" charset="0"/>
              </a:rPr>
              <a:t> : </a:t>
            </a:r>
            <a:r>
              <a:rPr lang="en-US" sz="2800" i="1">
                <a:solidFill>
                  <a:srgbClr val="3333CC"/>
                </a:solidFill>
                <a:latin typeface="Arial" charset="0"/>
              </a:rPr>
              <a:t>phần đất thuộc một địa phương, một nước, một đối tượng,…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  <p:bldP spid="40964" grpId="1"/>
      <p:bldP spid="40965" grpId="0"/>
      <p:bldP spid="40965" grpId="1"/>
      <p:bldP spid="40966" grpId="0"/>
      <p:bldP spid="40966" grpId="1"/>
      <p:bldP spid="40967" grpId="0" animBg="1"/>
      <p:bldP spid="40967" grpId="1" animBg="1"/>
      <p:bldP spid="409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305800" cy="1077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en-US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Đọc lại Năm điều Bác Hồ dạy thiếu nhi và trả lời câu hỏi 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8153400" cy="3970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Yêu Tổ quốc, yêu đồng bào</a:t>
            </a:r>
          </a:p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Học tập tốt, lao động tốt</a:t>
            </a:r>
          </a:p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Đoàn kết tốt, kỷ luật tốt</a:t>
            </a:r>
          </a:p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Giữ gìn vệ sinh thật tốt</a:t>
            </a:r>
          </a:p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Khiêm tốn, thật thà dũng cảm.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228600" y="1600200"/>
            <a:ext cx="8382000" cy="954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i="1">
                <a:solidFill>
                  <a:srgbClr val="478E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a) Năm điều Bác Hồ dạy nói về quyền hay bổn phận của thiếu nhi ?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0" y="2209800"/>
            <a:ext cx="9144000" cy="2862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>
                <a:latin typeface="Arial" charset="0"/>
              </a:rPr>
              <a:t>Năm điều Bác Hồ dạy nói về </a:t>
            </a:r>
            <a:r>
              <a:rPr lang="en-US" sz="3600" b="1" i="1" u="sng">
                <a:solidFill>
                  <a:srgbClr val="3333CC"/>
                </a:solidFill>
                <a:latin typeface="Arial" charset="0"/>
              </a:rPr>
              <a:t>bổn phận</a:t>
            </a:r>
            <a:r>
              <a:rPr lang="en-US" sz="3600" i="1">
                <a:latin typeface="Arial" charset="0"/>
              </a:rPr>
              <a:t> của thiếu nhi. Lời Bác dạy thiếu nhi đã trở thành những quy định được nêu trong </a:t>
            </a:r>
            <a:r>
              <a:rPr lang="en-US" sz="3600" b="1" i="1">
                <a:solidFill>
                  <a:srgbClr val="CE3241"/>
                </a:solidFill>
                <a:latin typeface="Arial" charset="0"/>
              </a:rPr>
              <a:t>điều 21 của Luật Bảo vệ, chăm sóc và giáo dục trẻ em.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304800" y="3292475"/>
            <a:ext cx="8382000" cy="1384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i="1">
                <a:solidFill>
                  <a:srgbClr val="478E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b) Lời Bác dạy thiếu nhi đã trở thành những quy định nào trong Luật Bảo vệ, chăm sóc và giáo dục trẻ em mà em vừa học ?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228600" y="1828800"/>
            <a:ext cx="8915400" cy="954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CE3241"/>
                </a:solidFill>
                <a:latin typeface="Arial" charset="0"/>
              </a:rPr>
              <a:t> * Các em hãy đọc thuộc lòng Năm điều Bác Hồ này nhé !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1" grpId="1"/>
      <p:bldP spid="45062" grpId="0"/>
      <p:bldP spid="45062" grpId="1"/>
      <p:bldP spid="45063" grpId="0"/>
      <p:bldP spid="45063" grpId="1"/>
      <p:bldP spid="45064" grpId="0"/>
      <p:bldP spid="45064" grpId="1"/>
      <p:bldP spid="450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52400" y="152400"/>
            <a:ext cx="8915400" cy="2554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3333CC"/>
                </a:solidFill>
                <a:latin typeface="Arial" charset="0"/>
              </a:rPr>
              <a:t>4. Viết một đoạn văn </a:t>
            </a:r>
            <a:r>
              <a:rPr lang="en-US" sz="4000" b="1" u="sng">
                <a:solidFill>
                  <a:srgbClr val="3333CC"/>
                </a:solidFill>
                <a:latin typeface="Arial" charset="0"/>
              </a:rPr>
              <a:t>khoảng 5 câu</a:t>
            </a:r>
            <a:r>
              <a:rPr lang="en-US" sz="4000" b="1">
                <a:solidFill>
                  <a:srgbClr val="3333CC"/>
                </a:solidFill>
                <a:latin typeface="Arial" charset="0"/>
              </a:rPr>
              <a:t> trình bày suy nghĩ của em về nhân vật Út Vịnh trong bài tập đọc em đã học ở tuần 32.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81000" y="2635250"/>
            <a:ext cx="8305800" cy="708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i="1">
                <a:solidFill>
                  <a:srgbClr val="CE324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Truyện của Út Vịnh nói về điều gì ?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46085" grpId="0"/>
    </p:bldLst>
  </p:timing>
</p:sld>
</file>

<file path=ppt/theme/theme1.xml><?xml version="1.0" encoding="utf-8"?>
<a:theme xmlns:a="http://schemas.openxmlformats.org/drawingml/2006/main" name="BLUGRN">
  <a:themeElements>
    <a:clrScheme name="">
      <a:dk1>
        <a:srgbClr val="969696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FFFF00"/>
      </a:hlink>
      <a:folHlink>
        <a:srgbClr val="B2B2B2"/>
      </a:folHlink>
    </a:clrScheme>
    <a:fontScheme name="BLUGR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UGR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GR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GR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GR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GR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GR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GR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GR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GR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GR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GR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GR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SS">
  <a:themeElements>
    <a:clrScheme name="">
      <a:dk1>
        <a:srgbClr val="000000"/>
      </a:dk1>
      <a:lt1>
        <a:srgbClr val="CCFF99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E2FFCA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S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MOS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S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S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S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S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S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S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S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S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S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S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S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GRNTUBE">
  <a:themeElements>
    <a:clrScheme name="">
      <a:dk1>
        <a:srgbClr val="969696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FFCC66"/>
      </a:hlink>
      <a:folHlink>
        <a:srgbClr val="969696"/>
      </a:folHlink>
    </a:clrScheme>
    <a:fontScheme name="GRNTUB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GRNTUB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NTUB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NTUB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NTUB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NTUB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NTUB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NTUB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NTUB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NTUB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NTUB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NTUB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NTUB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</Template>
  <TotalTime>249</TotalTime>
  <Words>797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Times New Roman</vt:lpstr>
      <vt:lpstr>Arial</vt:lpstr>
      <vt:lpstr>Calibri</vt:lpstr>
      <vt:lpstr>Wingdings</vt:lpstr>
      <vt:lpstr>BLUGRN</vt:lpstr>
      <vt:lpstr>MOSS</vt:lpstr>
      <vt:lpstr>Watermark</vt:lpstr>
      <vt:lpstr>GRNTUBE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43</cp:revision>
  <dcterms:created xsi:type="dcterms:W3CDTF">2011-04-21T14:58:35Z</dcterms:created>
  <dcterms:modified xsi:type="dcterms:W3CDTF">2016-06-30T03:30:45Z</dcterms:modified>
</cp:coreProperties>
</file>