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93" r:id="rId3"/>
    <p:sldId id="262" r:id="rId4"/>
    <p:sldId id="276" r:id="rId5"/>
    <p:sldId id="278" r:id="rId6"/>
    <p:sldId id="277" r:id="rId7"/>
    <p:sldId id="270" r:id="rId8"/>
    <p:sldId id="266" r:id="rId9"/>
    <p:sldId id="281" r:id="rId10"/>
    <p:sldId id="279" r:id="rId11"/>
    <p:sldId id="282" r:id="rId12"/>
    <p:sldId id="292" r:id="rId13"/>
    <p:sldId id="291" r:id="rId14"/>
    <p:sldId id="283" r:id="rId15"/>
    <p:sldId id="286" r:id="rId16"/>
    <p:sldId id="287" r:id="rId17"/>
    <p:sldId id="288" r:id="rId18"/>
    <p:sldId id="289" r:id="rId19"/>
    <p:sldId id="290" r:id="rId20"/>
    <p:sldId id="273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00FF"/>
    <a:srgbClr val="FF0066"/>
    <a:srgbClr val="FF99FF"/>
    <a:srgbClr val="663300"/>
    <a:srgbClr val="CCFFFF"/>
    <a:srgbClr val="33CCFF"/>
    <a:srgbClr val="839E4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46" autoAdjust="0"/>
    <p:restoredTop sz="94660"/>
  </p:normalViewPr>
  <p:slideViewPr>
    <p:cSldViewPr>
      <p:cViewPr varScale="1">
        <p:scale>
          <a:sx n="38" d="100"/>
          <a:sy n="38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E23FE9C6-778E-49D4-B537-38FCDE4887D8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0125D2-09F6-4D17-8EF5-1FE84FF5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2C12-9823-4779-8985-41907E994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AC65-BDAD-4E66-B904-16FF0812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51B6-9171-4C93-AC3F-D92AAD5E9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9D3D-0444-4C1E-957A-915E5E78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A466-4997-4147-81A2-1238F0B4A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F47E-ED82-4648-BCD7-417CDA79C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B1FE-2709-45CB-84BB-E8B4BD16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446D-C2D0-46E7-8D1C-CD87AAF8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E724-B24B-49DE-9FA3-F63D5045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9FE3-6181-45EE-B10E-CE94C0DA7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033D-0724-430D-A46C-9EB40E58C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A276B890-2722-4328-A57C-66C06632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Tac%20dong%20den%20moi%20truong/Trai%20dat.flv" TargetMode="Externa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8392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smtClean="0">
                <a:solidFill>
                  <a:srgbClr val="6600FF"/>
                </a:solidFill>
                <a:latin typeface="Arial" charset="0"/>
              </a:rPr>
              <a:t>Tác động của con người đến môi trường không khí và nước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38200" y="304800"/>
            <a:ext cx="7315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4800" b="0">
                <a:solidFill>
                  <a:schemeClr val="hlink"/>
                </a:solidFill>
              </a:rPr>
              <a:t>Khoa học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4800" b="0">
                <a:solidFill>
                  <a:schemeClr val="hlink"/>
                </a:solidFill>
              </a:rPr>
              <a:t>Bài 67</a:t>
            </a:r>
          </a:p>
        </p:txBody>
      </p:sp>
      <p:pic>
        <p:nvPicPr>
          <p:cNvPr id="2054" name="Picture 6" descr="pol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38500"/>
            <a:ext cx="4670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4419600"/>
            <a:ext cx="8839200" cy="1371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  <a:p>
            <a:pPr eaLnBrk="1" hangingPunct="1"/>
            <a:r>
              <a:rPr lang="en-US" sz="4000" b="0">
                <a:solidFill>
                  <a:srgbClr val="6600FF"/>
                </a:solidFill>
              </a:rPr>
              <a:t>        Tại sao cây trong hình bị trụi lá?</a:t>
            </a:r>
          </a:p>
        </p:txBody>
      </p:sp>
      <p:pic>
        <p:nvPicPr>
          <p:cNvPr id="12291" name="Picture 7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4419600"/>
            <a:ext cx="2819400" cy="2362200"/>
            <a:chOff x="2736" y="2686"/>
            <a:chExt cx="1632" cy="1334"/>
          </a:xfrm>
        </p:grpSpPr>
        <p:sp>
          <p:nvSpPr>
            <p:cNvPr id="13318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0" name="Picture 6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2" name="Picture 8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3324" name="Picture 10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40" name="Picture 12" descr="Acid%20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52400" y="1752600"/>
            <a:ext cx="88392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>
                <a:solidFill>
                  <a:schemeClr val="bg1"/>
                </a:solidFill>
              </a:rPr>
              <a:t>Trời mưa cuốn theo các chất khí thải </a:t>
            </a:r>
          </a:p>
          <a:p>
            <a:pPr algn="ctr"/>
            <a:r>
              <a:rPr lang="en-US" sz="3600" b="0">
                <a:solidFill>
                  <a:schemeClr val="bg1"/>
                </a:solidFill>
              </a:rPr>
              <a:t>độc hại từ nhà máy làm ô nhiễm đất, nước </a:t>
            </a:r>
          </a:p>
          <a:p>
            <a:pPr algn="ctr"/>
            <a:r>
              <a:rPr lang="en-US" sz="3600" b="0">
                <a:solidFill>
                  <a:schemeClr val="bg1"/>
                </a:solidFill>
              </a:rPr>
              <a:t>và làm cây cối bị trụi lá, chết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hlink"/>
                </a:solidFill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2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 animBg="1"/>
      <p:bldP spid="993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4419600"/>
            <a:ext cx="8839200" cy="1371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  <a:p>
            <a:pPr eaLnBrk="1" hangingPunct="1"/>
            <a:r>
              <a:rPr lang="en-US" sz="4000" b="0">
                <a:solidFill>
                  <a:srgbClr val="6600FF"/>
                </a:solidFill>
              </a:rPr>
              <a:t>        Bức tranh trên thể hiện điều gì?</a:t>
            </a:r>
          </a:p>
        </p:txBody>
      </p:sp>
      <p:pic>
        <p:nvPicPr>
          <p:cNvPr id="14339" name="Picture 4" descr="m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4419600"/>
            <a:ext cx="2819400" cy="2362200"/>
            <a:chOff x="2736" y="2686"/>
            <a:chExt cx="1632" cy="1334"/>
          </a:xfrm>
        </p:grpSpPr>
        <p:sp>
          <p:nvSpPr>
            <p:cNvPr id="15366" name="AutoShape 3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67" name="AutoShape 4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5368" name="Picture 5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5370" name="Picture 7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/>
            </a:p>
          </p:txBody>
        </p:sp>
        <p:pic>
          <p:nvPicPr>
            <p:cNvPr id="15372" name="Picture 9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52400" y="1295400"/>
            <a:ext cx="88392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Mối liên quan giữa ô nhiễm môi trường </a:t>
            </a:r>
          </a:p>
          <a:p>
            <a:pPr algn="ctr"/>
            <a:r>
              <a:rPr lang="en-US" sz="3200" b="0">
                <a:solidFill>
                  <a:schemeClr val="bg1"/>
                </a:solidFill>
              </a:rPr>
              <a:t>không khí với ô nhiễm môi trường đất và nước 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hlink"/>
                </a:solidFill>
              </a:rPr>
              <a:t>Đáp án</a:t>
            </a:r>
          </a:p>
        </p:txBody>
      </p:sp>
      <p:pic>
        <p:nvPicPr>
          <p:cNvPr id="111630" name="Picture 14" descr="MoiTr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7620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17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62600" y="4495800"/>
            <a:ext cx="3581400" cy="2362200"/>
            <a:chOff x="2736" y="2686"/>
            <a:chExt cx="1632" cy="1334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0" name="Picture 6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2" name="Picture 8" descr="chu b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6394" name="Picture 10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04800" y="23622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Liên hệ những việc làm ở địa phương </a:t>
            </a:r>
          </a:p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em gây ô nhiễm không khí, nước và tác</a:t>
            </a:r>
          </a:p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 hại của những việc làm đó</a:t>
            </a:r>
          </a:p>
          <a:p>
            <a:pPr algn="ctr"/>
            <a:endParaRPr lang="en-US" sz="4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685800" y="9144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0">
                <a:solidFill>
                  <a:schemeClr val="bg1"/>
                </a:solidFill>
              </a:rPr>
              <a:t>Các nhà máy thải khí thải</a:t>
            </a: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hlink"/>
                </a:solidFill>
              </a:rPr>
              <a:t>Đáp án</a:t>
            </a:r>
          </a:p>
        </p:txBody>
      </p:sp>
      <p:pic>
        <p:nvPicPr>
          <p:cNvPr id="104462" name="Picture 14" descr="khithai_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685800" y="4572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Đun nấu bằng bếp củi, than</a:t>
            </a:r>
          </a:p>
        </p:txBody>
      </p:sp>
      <p:pic>
        <p:nvPicPr>
          <p:cNvPr id="105477" name="Picture 5" descr="n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4076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ChangeArrowheads="1"/>
          </p:cNvSpPr>
          <p:nvPr/>
        </p:nvSpPr>
        <p:spPr bwMode="auto">
          <a:xfrm>
            <a:off x="685800" y="4572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Vứt rác bừa bãi xuống ao, hồ</a:t>
            </a:r>
          </a:p>
        </p:txBody>
      </p:sp>
      <p:pic>
        <p:nvPicPr>
          <p:cNvPr id="106500" name="Picture 4" descr="vut r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5763"/>
            <a:ext cx="91440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685800" y="1524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Thải nước sinh hoạt trực tiếp ra môi trường</a:t>
            </a:r>
          </a:p>
        </p:txBody>
      </p:sp>
      <p:pic>
        <p:nvPicPr>
          <p:cNvPr id="107524" name="Picture 4" descr="thai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2400" y="1600200"/>
            <a:ext cx="8839200" cy="5200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0">
                <a:solidFill>
                  <a:schemeClr val="folHlink"/>
                </a:solidFill>
              </a:rPr>
              <a:t>     </a:t>
            </a:r>
            <a:r>
              <a:rPr lang="en-US" sz="3600" b="0">
                <a:solidFill>
                  <a:schemeClr val="folHlink"/>
                </a:solidFill>
              </a:rPr>
              <a:t>Có nhiều nguyên nhân gây ô nhiễm môi trường không khí và nước. Đặc biệt là sự phát triển của các ngành công nghiệp sản xuất, </a:t>
            </a:r>
            <a:r>
              <a:rPr lang="en-US" sz="1400">
                <a:solidFill>
                  <a:schemeClr val="folHlink"/>
                </a:solidFill>
              </a:rPr>
              <a:t> </a:t>
            </a:r>
            <a:r>
              <a:rPr lang="en-US" sz="3600" b="0">
                <a:solidFill>
                  <a:schemeClr val="folHlink"/>
                </a:solidFill>
              </a:rPr>
              <a:t>khai thác tài nguyên và sự thiếu ý thức bảo vệ môi trường của con người.</a:t>
            </a:r>
          </a:p>
          <a:p>
            <a:pPr eaLnBrk="1" hangingPunct="1"/>
            <a:r>
              <a:rPr lang="en-US" sz="3600" b="0">
                <a:solidFill>
                  <a:schemeClr val="folHlink"/>
                </a:solidFill>
              </a:rPr>
              <a:t>       Những việc làm trên gây tác hại nghiêm trọng đến môi trường, ảnh hưởng đến đời sống của động vật, thực vật và con người.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057400" y="2286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hlink"/>
                </a:solidFill>
              </a:rPr>
              <a:t>TÓM LẠI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spect="1" noChangeArrowheads="1"/>
          </p:cNvSpPr>
          <p:nvPr>
            <p:ph type="body" idx="1"/>
          </p:nvPr>
        </p:nvSpPr>
        <p:spPr>
          <a:xfrm>
            <a:off x="0" y="1143000"/>
            <a:ext cx="8955088" cy="52181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smtClean="0">
                <a:solidFill>
                  <a:schemeClr val="hlink"/>
                </a:solidFill>
                <a:latin typeface="Arial" charset="0"/>
              </a:rPr>
              <a:t>Hướng dẫn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  <a:latin typeface="Arial" charset="0"/>
              </a:rPr>
              <a:t>         Bài giảng này có chèn flash trực tiếp vào Power Point nên khi sử dụng cần: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  <a:latin typeface="Arial" charset="0"/>
              </a:rPr>
              <a:t>1) Cài chương trình “vlc-media-player”, tải về tại địa chỉ: http://vlc-media-player.en.softonic.com.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FF"/>
                </a:solidFill>
                <a:latin typeface="Arial" charset="0"/>
              </a:rPr>
              <a:t>2) Để thư mục “tacdongmt” tại ổ D:\ để không làm thay đổi đường dẫn file flash đã cài đặt trước (Hoặc bạn có thể tự thay đổi đường dẫn bằng cách đọc tiếp file readme đính kèm)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om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5562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8" descr="b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144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533400" y="5791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0">
                <a:solidFill>
                  <a:schemeClr val="hlink"/>
                </a:solidFill>
              </a:rPr>
              <a:t>Chung tay bảo vệ môi trường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2057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800">
                <a:solidFill>
                  <a:srgbClr val="9900FF"/>
                </a:solidFill>
              </a:rPr>
              <a:t> </a:t>
            </a:r>
            <a:r>
              <a:rPr lang="en-US" sz="4800">
                <a:solidFill>
                  <a:schemeClr val="tx2"/>
                </a:solidFill>
              </a:rPr>
              <a:t>Nguyên nhân gây ô nhiễm không khí và nước?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914400" y="1676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67200" y="6324600"/>
            <a:ext cx="6096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2057400"/>
            <a:ext cx="838200" cy="762000"/>
            <a:chOff x="4512" y="1824"/>
            <a:chExt cx="528" cy="480"/>
          </a:xfrm>
        </p:grpSpPr>
        <p:sp>
          <p:nvSpPr>
            <p:cNvPr id="6150" name="Oval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12" y="1824"/>
              <a:ext cx="528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15">
              <a:hlinkClick r:id="rId5" action="ppaction://hlinkfile"/>
            </p:cNvPr>
            <p:cNvSpPr>
              <a:spLocks noChangeShapeType="1"/>
            </p:cNvSpPr>
            <p:nvPr/>
          </p:nvSpPr>
          <p:spPr bwMode="auto">
            <a:xfrm>
              <a:off x="4556" y="1984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>
              <a:off x="4864" y="1984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8"/>
            <p:cNvSpPr>
              <a:spLocks noChangeShapeType="1"/>
            </p:cNvSpPr>
            <p:nvPr/>
          </p:nvSpPr>
          <p:spPr bwMode="auto">
            <a:xfrm>
              <a:off x="4776" y="1944"/>
              <a:ext cx="2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20"/>
            <p:cNvSpPr>
              <a:spLocks/>
            </p:cNvSpPr>
            <p:nvPr/>
          </p:nvSpPr>
          <p:spPr bwMode="auto">
            <a:xfrm>
              <a:off x="4650" y="2160"/>
              <a:ext cx="288" cy="48"/>
            </a:xfrm>
            <a:custGeom>
              <a:avLst/>
              <a:gdLst>
                <a:gd name="T0" fmla="*/ 0 w 288"/>
                <a:gd name="T1" fmla="*/ 48 h 48"/>
                <a:gd name="T2" fmla="*/ 144 w 288"/>
                <a:gd name="T3" fmla="*/ 0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48"/>
                  </a:moveTo>
                  <a:cubicBezTo>
                    <a:pt x="48" y="24"/>
                    <a:pt x="96" y="0"/>
                    <a:pt x="144" y="0"/>
                  </a:cubicBezTo>
                  <a:cubicBezTo>
                    <a:pt x="192" y="0"/>
                    <a:pt x="264" y="40"/>
                    <a:pt x="288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r:id="rId2" imgW="9144000" imgH="6858000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o nhiem k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50292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400">
                <a:solidFill>
                  <a:srgbClr val="9900FF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Nguyên nhân gây ô nhiễm không khí?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52400" y="50292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b="0">
                <a:solidFill>
                  <a:schemeClr val="tx2"/>
                </a:solidFill>
              </a:rPr>
              <a:t>Khí thải, tiếng ồn do sự hoạt động của nhà</a:t>
            </a:r>
          </a:p>
          <a:p>
            <a:pPr algn="just" eaLnBrk="1" hangingPunct="1"/>
            <a:r>
              <a:rPr lang="en-US" sz="3200" b="0">
                <a:solidFill>
                  <a:schemeClr val="tx2"/>
                </a:solidFill>
              </a:rPr>
              <a:t> máy và các phương tiện giao thông</a:t>
            </a:r>
            <a:r>
              <a:rPr lang="en-US" sz="3600" b="0">
                <a:solidFill>
                  <a:srgbClr val="6600FF"/>
                </a:solidFill>
              </a:rPr>
              <a:t> </a:t>
            </a:r>
          </a:p>
          <a:p>
            <a:pPr algn="just" eaLnBrk="1" hangingPunct="1"/>
            <a:endParaRPr lang="en-US" sz="32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build="allAtOnce"/>
      <p:bldP spid="77831" grpId="1" build="allAtOnce"/>
      <p:bldP spid="778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457200" y="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0"/>
          </a:p>
        </p:txBody>
      </p:sp>
      <p:pic>
        <p:nvPicPr>
          <p:cNvPr id="56328" name="Picture 8" descr="o nhiem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4572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4953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400">
                <a:solidFill>
                  <a:srgbClr val="9900FF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Nguyên nhân gây ô nhiễm nước?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52400" y="43434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0">
              <a:solidFill>
                <a:srgbClr val="6600FF"/>
              </a:solidFill>
            </a:endParaRPr>
          </a:p>
          <a:p>
            <a:pPr>
              <a:buFontTx/>
              <a:buChar char="-"/>
            </a:pPr>
            <a:r>
              <a:rPr lang="en-US" sz="3200" b="0">
                <a:solidFill>
                  <a:schemeClr val="tx2"/>
                </a:solidFill>
              </a:rPr>
              <a:t> Nước thải từ các thành phố, nhà máy và các </a:t>
            </a:r>
          </a:p>
          <a:p>
            <a:r>
              <a:rPr lang="en-US" sz="3200" b="0">
                <a:solidFill>
                  <a:schemeClr val="tx2"/>
                </a:solidFill>
              </a:rPr>
              <a:t>đồng ruộng bị phun thuốc trừ sâu, phân bón …</a:t>
            </a:r>
          </a:p>
          <a:p>
            <a:r>
              <a:rPr lang="en-US" sz="3200" b="0">
                <a:solidFill>
                  <a:schemeClr val="tx2"/>
                </a:solidFill>
              </a:rPr>
              <a:t>- Sự đi lại của tàu thuyền trên sông, biển thải ra</a:t>
            </a:r>
          </a:p>
          <a:p>
            <a:r>
              <a:rPr lang="en-US" sz="3200" b="0">
                <a:solidFill>
                  <a:schemeClr val="tx2"/>
                </a:solidFill>
              </a:rPr>
              <a:t>khí độc, dầu nhớt</a:t>
            </a:r>
          </a:p>
          <a:p>
            <a:pPr eaLnBrk="1" hangingPunct="1"/>
            <a:endParaRPr lang="en-US" sz="3200" b="0">
              <a:solidFill>
                <a:schemeClr val="tx2"/>
              </a:solidFill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0"/>
          </a:p>
        </p:txBody>
      </p:sp>
      <p:pic>
        <p:nvPicPr>
          <p:cNvPr id="56332" name="Picture 12" descr="o nhiem nuo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44450"/>
            <a:ext cx="43434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build="allAtOnce"/>
      <p:bldP spid="56329" grpId="1" build="allAtOnce"/>
      <p:bldP spid="563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914400" y="457200"/>
            <a:ext cx="6400800" cy="2667000"/>
          </a:xfrm>
          <a:prstGeom prst="cloudCallout">
            <a:avLst>
              <a:gd name="adj1" fmla="val -24255"/>
              <a:gd name="adj2" fmla="val 505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6000" b="0">
                <a:solidFill>
                  <a:srgbClr val="FF3300"/>
                </a:solidFill>
              </a:rPr>
              <a:t>Đố em!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3581400"/>
            <a:ext cx="3581400" cy="2362200"/>
            <a:chOff x="2736" y="2686"/>
            <a:chExt cx="1632" cy="1334"/>
          </a:xfrm>
        </p:grpSpPr>
        <p:sp>
          <p:nvSpPr>
            <p:cNvPr id="9220" name="AutoShape 6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AutoShape 7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2" name="Picture 8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AutoShape 9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4" name="Picture 10" descr="chu b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9226" name="Picture 12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4029075"/>
            <a:ext cx="8839200" cy="2800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Tx/>
              <a:buChar char="-"/>
            </a:pPr>
            <a:r>
              <a:rPr lang="en-US" sz="4400" b="0">
                <a:solidFill>
                  <a:srgbClr val="6600FF"/>
                </a:solidFill>
              </a:rPr>
              <a:t> Điều gì xảy ra nếu tàu biển bị đắm hoặc những ống dẫn dầu đi qua đại dương bị rò rỉ ?</a:t>
            </a:r>
          </a:p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</p:txBody>
      </p:sp>
      <p:pic>
        <p:nvPicPr>
          <p:cNvPr id="20500" name="Picture 20" descr="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381000" y="1295400"/>
            <a:ext cx="8458200" cy="2667000"/>
          </a:xfrm>
          <a:prstGeom prst="cloudCallout">
            <a:avLst>
              <a:gd name="adj1" fmla="val -19708"/>
              <a:gd name="adj2" fmla="val 6773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0">
                <a:solidFill>
                  <a:schemeClr val="bg1"/>
                </a:solidFill>
              </a:rPr>
              <a:t>Làm ô nhiễm môi trường biển làm chết động vật, thực vật biển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962400"/>
            <a:ext cx="2819400" cy="2362200"/>
            <a:chOff x="2736" y="2686"/>
            <a:chExt cx="1632" cy="1334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271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1272" name="Picture 6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1274" name="Picture 8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200"/>
            </a:p>
          </p:txBody>
        </p:sp>
        <p:pic>
          <p:nvPicPr>
            <p:cNvPr id="11276" name="Picture 10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8315" name="Picture 11" descr="large_07dead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90825"/>
            <a:ext cx="9144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chemeClr val="hlink"/>
                </a:solidFill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417 -0.2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6" grpId="1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437</Words>
  <Application>Microsoft Office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Tahoma</vt:lpstr>
      <vt:lpstr>Wingdings</vt:lpstr>
      <vt:lpstr>Calibri</vt:lpstr>
      <vt:lpstr>Blends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19B Xo Viet Nghe Tinh TP Soc Trang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Huy</dc:creator>
  <cp:lastModifiedBy>CSTeam</cp:lastModifiedBy>
  <cp:revision>116</cp:revision>
  <dcterms:created xsi:type="dcterms:W3CDTF">2008-04-18T13:52:14Z</dcterms:created>
  <dcterms:modified xsi:type="dcterms:W3CDTF">2016-06-30T02:37:39Z</dcterms:modified>
</cp:coreProperties>
</file>