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0"/>
  </p:notesMasterIdLst>
  <p:sldIdLst>
    <p:sldId id="267" r:id="rId2"/>
    <p:sldId id="268" r:id="rId3"/>
    <p:sldId id="310" r:id="rId4"/>
    <p:sldId id="291" r:id="rId5"/>
    <p:sldId id="303" r:id="rId6"/>
    <p:sldId id="296" r:id="rId7"/>
    <p:sldId id="290" r:id="rId8"/>
    <p:sldId id="298" r:id="rId9"/>
    <p:sldId id="289" r:id="rId10"/>
    <p:sldId id="295" r:id="rId11"/>
    <p:sldId id="269" r:id="rId12"/>
    <p:sldId id="272" r:id="rId13"/>
    <p:sldId id="278" r:id="rId14"/>
    <p:sldId id="293" r:id="rId15"/>
    <p:sldId id="277" r:id="rId16"/>
    <p:sldId id="279" r:id="rId17"/>
    <p:sldId id="312" r:id="rId18"/>
    <p:sldId id="305" r:id="rId19"/>
    <p:sldId id="306" r:id="rId20"/>
    <p:sldId id="308" r:id="rId21"/>
    <p:sldId id="273" r:id="rId22"/>
    <p:sldId id="286" r:id="rId23"/>
    <p:sldId id="299" r:id="rId24"/>
    <p:sldId id="301" r:id="rId25"/>
    <p:sldId id="274" r:id="rId26"/>
    <p:sldId id="288" r:id="rId27"/>
    <p:sldId id="284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00"/>
    <a:srgbClr val="FF0000"/>
    <a:srgbClr val="6600CC"/>
    <a:srgbClr val="FFFF99"/>
    <a:srgbClr val="FFFF66"/>
    <a:srgbClr val="FFFF00"/>
    <a:srgbClr val="626000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19" autoAdjust="0"/>
    <p:restoredTop sz="94660"/>
  </p:normalViewPr>
  <p:slideViewPr>
    <p:cSldViewPr>
      <p:cViewPr varScale="1">
        <p:scale>
          <a:sx n="43" d="100"/>
          <a:sy n="43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Nhấn soạn thảo các kiểu văn bản trang cái</a:t>
            </a:r>
          </a:p>
          <a:p>
            <a:pPr lvl="1"/>
            <a:r>
              <a:rPr lang="en-US" noProof="0" smtClean="0"/>
              <a:t>Mức hai</a:t>
            </a:r>
          </a:p>
          <a:p>
            <a:pPr lvl="2"/>
            <a:r>
              <a:rPr lang="en-US" noProof="0" smtClean="0"/>
              <a:t>Mức ba</a:t>
            </a:r>
          </a:p>
          <a:p>
            <a:pPr lvl="3"/>
            <a:r>
              <a:rPr lang="en-US" noProof="0" smtClean="0"/>
              <a:t>Mức bốn</a:t>
            </a:r>
          </a:p>
          <a:p>
            <a:pPr lvl="4"/>
            <a:r>
              <a:rPr lang="en-US" noProof="0" smtClean="0"/>
              <a:t>Mức năm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5D6755-FD5A-4484-B76A-3368849B5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53C9-6534-4EB0-97FB-2AA701DF978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0767-FF9F-426C-BA46-36A4E99999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5744-52D8-4390-90AE-D570C8DCFE9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F9C0-70FB-4ADD-A734-B510F66E6C1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D4E71-D969-4442-9B1D-B0DF6BB10B0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4423-73E1-44E1-8718-47F2C39287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9EC4-D767-467F-9C4D-8408792D1C6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0F88-2DEB-49C9-B38D-C53473AC07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4065-0A64-4605-9732-98880973D2D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2730-7550-4317-A114-72EFC3DF67E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25E8-56FB-42AF-911B-E522DA3793B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C229-9BF3-49DC-A20F-61A93E69AD8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CD83-BD7F-4DC1-9C29-74EB2FB7CD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09BA-8CDB-439E-B19E-5062F416CC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3EFAEA0-46BB-4E1A-90DD-9B7E58E0F80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G:\the3\mot%20so%20hinh%20anh%20le%20hoi.mpg" TargetMode="External"/><Relationship Id="rId1" Type="http://schemas.openxmlformats.org/officeDocument/2006/relationships/video" Target="file:///G:\the3\New%20-%20chua%20huong%203.mpg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232;ng%20day.AVI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inh%20lang.AVI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Arial"/>
              </a:rPr>
              <a:t>Thứ t</a:t>
            </a:r>
            <a:r>
              <a:rPr lang="vi-VN" sz="3200" smtClean="0">
                <a:solidFill>
                  <a:srgbClr val="FF0000"/>
                </a:solidFill>
                <a:latin typeface="Arial"/>
              </a:rPr>
              <a:t>ư</a:t>
            </a:r>
            <a:r>
              <a:rPr lang="en-US" sz="3200" smtClean="0">
                <a:solidFill>
                  <a:srgbClr val="FF0000"/>
                </a:solidFill>
                <a:latin typeface="Arial"/>
              </a:rPr>
              <a:t> ngày 27 tháng 02 n</a:t>
            </a:r>
            <a:r>
              <a:rPr lang="vi-VN" sz="3200" smtClean="0">
                <a:solidFill>
                  <a:srgbClr val="FF0000"/>
                </a:solidFill>
                <a:latin typeface="Arial"/>
              </a:rPr>
              <a:t>ă</a:t>
            </a:r>
            <a:r>
              <a:rPr lang="en-US" sz="3200" smtClean="0">
                <a:solidFill>
                  <a:srgbClr val="FF0000"/>
                </a:solidFill>
                <a:latin typeface="Arial"/>
              </a:rPr>
              <a:t>m 2008</a:t>
            </a:r>
            <a:endParaRPr lang="vi-VN" sz="320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 w="76200"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u="sng" smtClean="0">
              <a:solidFill>
                <a:srgbClr val="CCFF66"/>
              </a:solidFill>
              <a:latin typeface="Arial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u="sng" smtClean="0">
                <a:solidFill>
                  <a:srgbClr val="CCFF66"/>
                </a:solidFill>
                <a:latin typeface="Arial"/>
              </a:rPr>
              <a:t>Kiểm tra bài cũ</a:t>
            </a:r>
            <a:endParaRPr lang="en-US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66FF33"/>
                </a:solidFill>
                <a:latin typeface="Arial"/>
              </a:rPr>
              <a:t>  1- Đọc </a:t>
            </a:r>
            <a:r>
              <a:rPr lang="vi-VN" smtClean="0">
                <a:solidFill>
                  <a:srgbClr val="66FF33"/>
                </a:solidFill>
                <a:latin typeface="Arial"/>
              </a:rPr>
              <a:t>đ</a:t>
            </a:r>
            <a:r>
              <a:rPr lang="en-US" smtClean="0">
                <a:solidFill>
                  <a:srgbClr val="66FF33"/>
                </a:solidFill>
                <a:latin typeface="Arial"/>
              </a:rPr>
              <a:t>oạn 1 bài “ Nghĩa thầy trò”.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66FF33"/>
                </a:solidFill>
                <a:latin typeface="Arial"/>
              </a:rPr>
              <a:t> Các môn sinh của cụ giáo Chu </a:t>
            </a:r>
            <a:r>
              <a:rPr lang="vi-VN" smtClean="0">
                <a:solidFill>
                  <a:srgbClr val="66FF33"/>
                </a:solidFill>
                <a:latin typeface="Arial"/>
              </a:rPr>
              <a:t>đ</a:t>
            </a:r>
            <a:r>
              <a:rPr lang="en-US" smtClean="0">
                <a:solidFill>
                  <a:srgbClr val="66FF33"/>
                </a:solidFill>
                <a:latin typeface="Arial"/>
              </a:rPr>
              <a:t>ến nhà thầy </a:t>
            </a:r>
            <a:r>
              <a:rPr lang="vi-VN" smtClean="0">
                <a:solidFill>
                  <a:srgbClr val="66FF33"/>
                </a:solidFill>
                <a:latin typeface="Arial"/>
              </a:rPr>
              <a:t>đ</a:t>
            </a:r>
            <a:r>
              <a:rPr lang="en-US" smtClean="0">
                <a:solidFill>
                  <a:srgbClr val="66FF33"/>
                </a:solidFill>
                <a:latin typeface="Arial"/>
              </a:rPr>
              <a:t>ể làm gì?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66FF33"/>
                </a:solidFill>
                <a:latin typeface="Arial"/>
              </a:rPr>
              <a:t>  2 - Đọc </a:t>
            </a:r>
            <a:r>
              <a:rPr lang="vi-VN" smtClean="0">
                <a:solidFill>
                  <a:srgbClr val="66FF33"/>
                </a:solidFill>
                <a:latin typeface="Arial"/>
              </a:rPr>
              <a:t>đ</a:t>
            </a:r>
            <a:r>
              <a:rPr lang="en-US" smtClean="0">
                <a:solidFill>
                  <a:srgbClr val="66FF33"/>
                </a:solidFill>
                <a:latin typeface="Arial"/>
              </a:rPr>
              <a:t>oạn 3 bài “ Nghĩa thầy trò” 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66FF33"/>
                </a:solidFill>
                <a:latin typeface="Arial"/>
              </a:rPr>
              <a:t>- Em hiểu nội dung của bài là gì ?</a:t>
            </a:r>
            <a:endParaRPr lang="vi-VN" smtClean="0">
              <a:solidFill>
                <a:srgbClr val="66FF33"/>
              </a:solidFill>
              <a:latin typeface="Arial"/>
            </a:endParaRPr>
          </a:p>
          <a:p>
            <a:pPr eaLnBrk="1" hangingPunct="1">
              <a:defRPr/>
            </a:pPr>
            <a:endParaRPr lang="vi-VN" smtClean="0">
              <a:latin typeface="Arial"/>
            </a:endParaRPr>
          </a:p>
        </p:txBody>
      </p:sp>
      <p:pic>
        <p:nvPicPr>
          <p:cNvPr id="122892" name="Picture 12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7" name="Picture 13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026025"/>
            <a:ext cx="2667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FF00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4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4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4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12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</p:txBody>
      </p:sp>
      <p:sp>
        <p:nvSpPr>
          <p:cNvPr id="18432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990600"/>
            <a:ext cx="4572000" cy="3276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990600"/>
            <a:ext cx="9144000" cy="58674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u="sng" smtClean="0">
                <a:solidFill>
                  <a:srgbClr val="CCFF33"/>
                </a:solidFill>
                <a:latin typeface="Arial"/>
              </a:rPr>
              <a:t> </a:t>
            </a:r>
            <a:endParaRPr lang="vi-VN" sz="2400" b="1" u="sng" smtClean="0">
              <a:solidFill>
                <a:srgbClr val="CCFF33"/>
              </a:solidFill>
              <a:latin typeface="Arial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648200" y="1447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733800" y="1447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6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181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2133600" y="18288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6670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743200" y="1905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133600" y="2362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2004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918325" y="4984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6248400" y="6858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84339" name="AutoShape 19"/>
          <p:cNvSpPr>
            <a:spLocks noChangeArrowheads="1"/>
          </p:cNvSpPr>
          <p:nvPr/>
        </p:nvSpPr>
        <p:spPr bwMode="auto">
          <a:xfrm>
            <a:off x="2057400" y="4572000"/>
            <a:ext cx="4038600" cy="2286000"/>
          </a:xfrm>
          <a:prstGeom prst="horizontalScroll">
            <a:avLst>
              <a:gd name="adj" fmla="val 20833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CC00"/>
                </a:solidFill>
                <a:latin typeface="Arial" charset="0"/>
              </a:rPr>
              <a:t>Luyện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ọc nhóm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ôi !</a:t>
            </a:r>
            <a:endParaRPr lang="vi-VN" b="1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84340" name="Picture 20" descr="nhom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198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6705600" y="3657600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9" grpId="0" animBg="1"/>
      <p:bldP spid="1843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smtClean="0">
                <a:latin typeface="Arial"/>
              </a:rPr>
              <a:t>Luyện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ọc câu dài</a:t>
            </a:r>
            <a:r>
              <a:rPr lang="en-US" sz="3600" smtClean="0">
                <a:latin typeface="Arial"/>
              </a:rPr>
              <a:t>                        </a:t>
            </a:r>
            <a:endParaRPr lang="en-US" sz="3600" u="sng" smtClean="0">
              <a:latin typeface="Arial"/>
            </a:endParaRPr>
          </a:p>
          <a:p>
            <a:pPr algn="ctr" eaLnBrk="1" hangingPunct="1">
              <a:buFontTx/>
              <a:buNone/>
              <a:defRPr/>
            </a:pPr>
            <a:endParaRPr lang="en-US" sz="3600" u="sng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FFFF00"/>
                </a:solidFill>
                <a:latin typeface="Arial"/>
              </a:rPr>
              <a:t>- 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Hội thổi c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m thi ở làng Đồng Vân bắt nguồn từ các cuộc trẩy quân 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ánh giặc của ng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ời Việt cổ bên bờ sông Đáy x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a</a:t>
            </a:r>
            <a:r>
              <a:rPr lang="en-US" sz="2400" smtClean="0">
                <a:latin typeface="Arial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FFFF00"/>
                </a:solidFill>
                <a:latin typeface="Arial"/>
              </a:rPr>
              <a:t>- 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Mỗi ng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ời nấu c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m 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ều mang một cái cần tre 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đư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ợc cắm rất khéo vào dây l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ng , uốn cong hình cánh cung từ phía sau ra tr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ớc mặt , 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ầu cần treo cái nồi nho nhỏ. </a:t>
            </a:r>
          </a:p>
          <a:p>
            <a:pPr eaLnBrk="1" hangingPunct="1">
              <a:buFontTx/>
              <a:buNone/>
              <a:defRPr/>
            </a:pPr>
            <a:endParaRPr lang="en-US" sz="2400" smtClean="0">
              <a:solidFill>
                <a:srgbClr val="FFFF00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solidFill>
                <a:srgbClr val="FFFF00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vi-VN" smtClean="0">
              <a:latin typeface="Arial"/>
            </a:endParaRPr>
          </a:p>
        </p:txBody>
      </p:sp>
      <p:pic>
        <p:nvPicPr>
          <p:cNvPr id="13316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8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5" name="Line 9"/>
          <p:cNvSpPr>
            <a:spLocks noChangeShapeType="1"/>
          </p:cNvSpPr>
          <p:nvPr/>
        </p:nvSpPr>
        <p:spPr bwMode="auto">
          <a:xfrm flipH="1">
            <a:off x="4876800" y="2667000"/>
            <a:ext cx="762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6991" name="AutoShape 15"/>
          <p:cNvSpPr>
            <a:spLocks noChangeArrowheads="1"/>
          </p:cNvSpPr>
          <p:nvPr/>
        </p:nvSpPr>
        <p:spPr bwMode="auto">
          <a:xfrm>
            <a:off x="1143000" y="5257800"/>
            <a:ext cx="6858000" cy="1066800"/>
          </a:xfrm>
          <a:prstGeom prst="cloudCallout">
            <a:avLst>
              <a:gd name="adj1" fmla="val -44097"/>
              <a:gd name="adj2" fmla="val 120389"/>
            </a:avLst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</a:rPr>
              <a:t>Em thấy trong bài có những câu dài nào?</a:t>
            </a:r>
            <a:endParaRPr lang="vi-VN" sz="2000">
              <a:latin typeface="Arial" charset="0"/>
            </a:endParaRPr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 flipH="1">
            <a:off x="3048000" y="3581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6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 animBg="1"/>
      <p:bldP spid="126991" grpId="0" animBg="1"/>
      <p:bldP spid="126991" grpId="1" animBg="1"/>
      <p:bldP spid="1269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CC00CC"/>
                </a:solidFill>
                <a:latin typeface="Arial"/>
              </a:rPr>
              <a:t/>
            </a:r>
            <a:br>
              <a:rPr lang="en-US" sz="2400" smtClean="0">
                <a:solidFill>
                  <a:srgbClr val="CC00CC"/>
                </a:solidFill>
                <a:latin typeface="Arial"/>
              </a:rPr>
            </a:b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312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  <a:p>
            <a:pPr eaLnBrk="1" hangingPunct="1">
              <a:buSzPct val="80000"/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3312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495800" y="990600"/>
            <a:ext cx="46482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  <a:p>
            <a:pPr eaLnBrk="1" hangingPunct="1">
              <a:buSzPct val="80000"/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38100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11"/>
          <p:cNvSpPr>
            <a:spLocks noChangeShapeType="1"/>
          </p:cNvSpPr>
          <p:nvPr/>
        </p:nvSpPr>
        <p:spPr bwMode="auto">
          <a:xfrm>
            <a:off x="48006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2819400" y="1905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>
            <a:off x="2133600" y="2286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31242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8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1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990600"/>
            <a:ext cx="9144000" cy="58674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vi-VN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33142" name="AutoShape 22"/>
          <p:cNvSpPr>
            <a:spLocks noChangeArrowheads="1"/>
          </p:cNvSpPr>
          <p:nvPr/>
        </p:nvSpPr>
        <p:spPr bwMode="auto">
          <a:xfrm>
            <a:off x="1219200" y="4191000"/>
            <a:ext cx="6629400" cy="1524000"/>
          </a:xfrm>
          <a:prstGeom prst="wedgeEllipseCallout">
            <a:avLst>
              <a:gd name="adj1" fmla="val -46838"/>
              <a:gd name="adj2" fmla="val 842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Arial" charset="0"/>
              </a:rPr>
              <a:t>Hội thổi c</a:t>
            </a:r>
            <a:r>
              <a:rPr lang="vi-VN">
                <a:solidFill>
                  <a:schemeClr val="bg2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bg2"/>
                </a:solidFill>
                <a:latin typeface="Arial" charset="0"/>
              </a:rPr>
              <a:t>m thi ở làng Đồng Vân bắt nguồn từ </a:t>
            </a:r>
            <a:r>
              <a:rPr lang="vi-VN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2"/>
                </a:solidFill>
                <a:latin typeface="Arial" charset="0"/>
              </a:rPr>
              <a:t>âu?</a:t>
            </a:r>
            <a:endParaRPr lang="vi-VN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43" name="AutoShape 23"/>
          <p:cNvSpPr>
            <a:spLocks noChangeArrowheads="1"/>
          </p:cNvSpPr>
          <p:nvPr/>
        </p:nvSpPr>
        <p:spPr bwMode="auto">
          <a:xfrm>
            <a:off x="2667000" y="4495800"/>
            <a:ext cx="5638800" cy="1828800"/>
          </a:xfrm>
          <a:prstGeom prst="cloudCallout">
            <a:avLst>
              <a:gd name="adj1" fmla="val -52028"/>
              <a:gd name="adj2" fmla="val 6397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3300"/>
                </a:solidFill>
                <a:latin typeface="Arial" charset="0"/>
              </a:rPr>
              <a:t>Kể lại việc lấy lửa tr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ớc khi nấu c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m.</a:t>
            </a:r>
            <a:endParaRPr lang="vi-VN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14352" name="Picture 2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 Box 30"/>
          <p:cNvSpPr txBox="1">
            <a:spLocks noChangeArrowheads="1"/>
          </p:cNvSpPr>
          <p:nvPr/>
        </p:nvSpPr>
        <p:spPr bwMode="auto">
          <a:xfrm>
            <a:off x="6629400" y="6858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4354" name="Line 32"/>
          <p:cNvSpPr>
            <a:spLocks noChangeShapeType="1"/>
          </p:cNvSpPr>
          <p:nvPr/>
        </p:nvSpPr>
        <p:spPr bwMode="auto">
          <a:xfrm>
            <a:off x="25908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33"/>
          <p:cNvSpPr>
            <a:spLocks noChangeShapeType="1"/>
          </p:cNvSpPr>
          <p:nvPr/>
        </p:nvSpPr>
        <p:spPr bwMode="auto">
          <a:xfrm>
            <a:off x="6705600" y="36576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2" grpId="0" build="allAtOnce" animBg="1"/>
      <p:bldP spid="133142" grpId="1" build="allAtOnce" animBg="1"/>
      <p:bldP spid="133143" grpId="0" animBg="1"/>
      <p:bldP spid="13314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086600" cy="954088"/>
          </a:xfrm>
          <a:prstGeom prst="rect">
            <a:avLst/>
          </a:prstGeom>
          <a:solidFill>
            <a:srgbClr val="80008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Câu hỏi : Kể lại việc lấy lửa tr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ớc khi nấu c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m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6781800" cy="4278313"/>
          </a:xfrm>
          <a:prstGeom prst="rect">
            <a:avLst/>
          </a:prstGeom>
          <a:noFill/>
          <a:ln w="57150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CC00"/>
                </a:solidFill>
                <a:latin typeface="Arial" charset="0"/>
              </a:rPr>
              <a:t>Luật ch</a:t>
            </a:r>
            <a:r>
              <a:rPr lang="vi-VN" sz="3200" b="1" u="sng">
                <a:solidFill>
                  <a:srgbClr val="FFCC00"/>
                </a:solidFill>
                <a:latin typeface="Arial" charset="0"/>
              </a:rPr>
              <a:t>ơ</a:t>
            </a:r>
            <a:r>
              <a:rPr lang="en-US" sz="3200" b="1" u="sng">
                <a:solidFill>
                  <a:srgbClr val="FFCC00"/>
                </a:solidFill>
                <a:latin typeface="Arial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-Lớp chia làm hai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, mỗi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cử 2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ại diện 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-Mỗi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ợc phát 4 bảng giấy có ghi sẵn nội dung ở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ó.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-Nhiệm vụ mỗi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ch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i nhanh chóng sắp xếp các tấm phiếu theo thứ tự ,và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ánh dấu mũi tên.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-Sau thời gian 30 giây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nào xong tr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ớc trình bày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úng giành phần thắng.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590550" y="457200"/>
            <a:ext cx="2381250" cy="304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7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horizontalScroll">
            <a:avLst>
              <a:gd name="adj" fmla="val 15000"/>
            </a:avLst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6" name="WordArt 7"/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5105400" cy="457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 spc="18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HƠN</a:t>
            </a:r>
            <a:endParaRPr lang="en-US" sz="3600" kern="10" spc="180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7467600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120</a:t>
            </a:r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119</a:t>
            </a:r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7467600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118</a:t>
            </a:r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>
            <a:off x="7467600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117</a:t>
            </a:r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116</a:t>
            </a:r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115</a:t>
            </a:r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114</a:t>
            </a:r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113</a:t>
            </a:r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112</a:t>
            </a:r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111</a:t>
            </a:r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110</a:t>
            </a:r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109</a:t>
            </a: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108</a:t>
            </a:r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107</a:t>
            </a:r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106</a:t>
            </a:r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105</a:t>
            </a:r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104</a:t>
            </a:r>
          </a:p>
        </p:txBody>
      </p:sp>
      <p:sp>
        <p:nvSpPr>
          <p:cNvPr id="144410" name="Oval 26"/>
          <p:cNvSpPr>
            <a:spLocks noChangeArrowheads="1"/>
          </p:cNvSpPr>
          <p:nvPr/>
        </p:nvSpPr>
        <p:spPr bwMode="auto">
          <a:xfrm>
            <a:off x="7477125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103</a:t>
            </a:r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7477125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102</a:t>
            </a:r>
          </a:p>
        </p:txBody>
      </p: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7477125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101</a:t>
            </a:r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100</a:t>
            </a:r>
          </a:p>
        </p:txBody>
      </p:sp>
      <p:sp>
        <p:nvSpPr>
          <p:cNvPr id="144414" name="Oval 30"/>
          <p:cNvSpPr>
            <a:spLocks noChangeArrowheads="1"/>
          </p:cNvSpPr>
          <p:nvPr/>
        </p:nvSpPr>
        <p:spPr bwMode="auto">
          <a:xfrm>
            <a:off x="7477125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99</a:t>
            </a:r>
          </a:p>
        </p:txBody>
      </p:sp>
      <p:sp>
        <p:nvSpPr>
          <p:cNvPr id="144415" name="Oval 31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98</a:t>
            </a:r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7477125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97</a:t>
            </a:r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96</a:t>
            </a:r>
          </a:p>
        </p:txBody>
      </p:sp>
      <p:sp>
        <p:nvSpPr>
          <p:cNvPr id="144418" name="Oval 34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95</a:t>
            </a:r>
          </a:p>
        </p:txBody>
      </p:sp>
      <p:sp>
        <p:nvSpPr>
          <p:cNvPr id="144419" name="Oval 35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94</a:t>
            </a:r>
          </a:p>
        </p:txBody>
      </p:sp>
      <p:sp>
        <p:nvSpPr>
          <p:cNvPr id="144420" name="Oval 36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93</a:t>
            </a:r>
          </a:p>
        </p:txBody>
      </p:sp>
      <p:sp>
        <p:nvSpPr>
          <p:cNvPr id="144421" name="Oval 37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92</a:t>
            </a:r>
          </a:p>
        </p:txBody>
      </p:sp>
      <p:sp>
        <p:nvSpPr>
          <p:cNvPr id="144422" name="Oval 38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91</a:t>
            </a:r>
          </a:p>
        </p:txBody>
      </p:sp>
      <p:sp>
        <p:nvSpPr>
          <p:cNvPr id="144423" name="Oval 39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90</a:t>
            </a:r>
          </a:p>
        </p:txBody>
      </p:sp>
      <p:sp>
        <p:nvSpPr>
          <p:cNvPr id="144424" name="Oval 40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89</a:t>
            </a:r>
          </a:p>
        </p:txBody>
      </p:sp>
      <p:sp>
        <p:nvSpPr>
          <p:cNvPr id="144425" name="Oval 41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88</a:t>
            </a:r>
          </a:p>
        </p:txBody>
      </p:sp>
      <p:sp>
        <p:nvSpPr>
          <p:cNvPr id="144426" name="Oval 42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87</a:t>
            </a:r>
          </a:p>
        </p:txBody>
      </p:sp>
      <p:sp>
        <p:nvSpPr>
          <p:cNvPr id="144427" name="Oval 43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86</a:t>
            </a:r>
          </a:p>
        </p:txBody>
      </p:sp>
      <p:sp>
        <p:nvSpPr>
          <p:cNvPr id="144428" name="Oval 44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85</a:t>
            </a:r>
          </a:p>
        </p:txBody>
      </p:sp>
      <p:sp>
        <p:nvSpPr>
          <p:cNvPr id="144429" name="Oval 45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84</a:t>
            </a:r>
          </a:p>
        </p:txBody>
      </p:sp>
      <p:sp>
        <p:nvSpPr>
          <p:cNvPr id="144430" name="Oval 46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83</a:t>
            </a:r>
          </a:p>
        </p:txBody>
      </p:sp>
      <p:sp>
        <p:nvSpPr>
          <p:cNvPr id="144431" name="Oval 47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82</a:t>
            </a:r>
          </a:p>
        </p:txBody>
      </p:sp>
      <p:sp>
        <p:nvSpPr>
          <p:cNvPr id="144432" name="Oval 48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81</a:t>
            </a:r>
          </a:p>
        </p:txBody>
      </p:sp>
      <p:sp>
        <p:nvSpPr>
          <p:cNvPr id="144433" name="Oval 49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80</a:t>
            </a:r>
          </a:p>
        </p:txBody>
      </p:sp>
      <p:sp>
        <p:nvSpPr>
          <p:cNvPr id="144434" name="Oval 50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79</a:t>
            </a:r>
          </a:p>
        </p:txBody>
      </p:sp>
      <p:sp>
        <p:nvSpPr>
          <p:cNvPr id="144435" name="Oval 51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78</a:t>
            </a:r>
          </a:p>
        </p:txBody>
      </p:sp>
      <p:sp>
        <p:nvSpPr>
          <p:cNvPr id="144436" name="Oval 52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77</a:t>
            </a:r>
          </a:p>
        </p:txBody>
      </p:sp>
      <p:sp>
        <p:nvSpPr>
          <p:cNvPr id="144437" name="Oval 53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76</a:t>
            </a:r>
          </a:p>
        </p:txBody>
      </p:sp>
      <p:sp>
        <p:nvSpPr>
          <p:cNvPr id="144438" name="Oval 54"/>
          <p:cNvSpPr>
            <a:spLocks noChangeArrowheads="1"/>
          </p:cNvSpPr>
          <p:nvPr/>
        </p:nvSpPr>
        <p:spPr bwMode="auto">
          <a:xfrm>
            <a:off x="7477125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75</a:t>
            </a:r>
          </a:p>
        </p:txBody>
      </p:sp>
      <p:sp>
        <p:nvSpPr>
          <p:cNvPr id="144439" name="Oval 55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74</a:t>
            </a:r>
          </a:p>
        </p:txBody>
      </p:sp>
      <p:sp>
        <p:nvSpPr>
          <p:cNvPr id="144440" name="Oval 56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73</a:t>
            </a:r>
          </a:p>
        </p:txBody>
      </p:sp>
      <p:sp>
        <p:nvSpPr>
          <p:cNvPr id="144441" name="Oval 57"/>
          <p:cNvSpPr>
            <a:spLocks noChangeArrowheads="1"/>
          </p:cNvSpPr>
          <p:nvPr/>
        </p:nvSpPr>
        <p:spPr bwMode="auto">
          <a:xfrm>
            <a:off x="7477125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72</a:t>
            </a:r>
          </a:p>
        </p:txBody>
      </p:sp>
      <p:sp>
        <p:nvSpPr>
          <p:cNvPr id="144442" name="Oval 58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71</a:t>
            </a:r>
          </a:p>
        </p:txBody>
      </p:sp>
      <p:sp>
        <p:nvSpPr>
          <p:cNvPr id="144443" name="Oval 59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70</a:t>
            </a:r>
          </a:p>
        </p:txBody>
      </p:sp>
      <p:sp>
        <p:nvSpPr>
          <p:cNvPr id="144444" name="Oval 60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69</a:t>
            </a:r>
          </a:p>
        </p:txBody>
      </p:sp>
      <p:sp>
        <p:nvSpPr>
          <p:cNvPr id="144445" name="Oval 61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68</a:t>
            </a:r>
          </a:p>
        </p:txBody>
      </p:sp>
      <p:sp>
        <p:nvSpPr>
          <p:cNvPr id="144446" name="Oval 62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67</a:t>
            </a:r>
          </a:p>
        </p:txBody>
      </p:sp>
      <p:sp>
        <p:nvSpPr>
          <p:cNvPr id="144447" name="Oval 63"/>
          <p:cNvSpPr>
            <a:spLocks noChangeArrowheads="1"/>
          </p:cNvSpPr>
          <p:nvPr/>
        </p:nvSpPr>
        <p:spPr bwMode="auto">
          <a:xfrm>
            <a:off x="7481888" y="171291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66</a:t>
            </a:r>
          </a:p>
        </p:txBody>
      </p:sp>
      <p:sp>
        <p:nvSpPr>
          <p:cNvPr id="144448" name="Oval 64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65</a:t>
            </a:r>
          </a:p>
        </p:txBody>
      </p:sp>
      <p:sp>
        <p:nvSpPr>
          <p:cNvPr id="144449" name="Oval 65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64</a:t>
            </a:r>
          </a:p>
        </p:txBody>
      </p:sp>
      <p:sp>
        <p:nvSpPr>
          <p:cNvPr id="144450" name="Oval 66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63</a:t>
            </a:r>
          </a:p>
        </p:txBody>
      </p:sp>
      <p:sp>
        <p:nvSpPr>
          <p:cNvPr id="144451" name="Oval 67"/>
          <p:cNvSpPr>
            <a:spLocks noChangeArrowheads="1"/>
          </p:cNvSpPr>
          <p:nvPr/>
        </p:nvSpPr>
        <p:spPr bwMode="auto">
          <a:xfrm>
            <a:off x="7481888" y="1717675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62</a:t>
            </a:r>
          </a:p>
        </p:txBody>
      </p:sp>
      <p:sp>
        <p:nvSpPr>
          <p:cNvPr id="144452" name="Oval 68"/>
          <p:cNvSpPr>
            <a:spLocks noChangeArrowheads="1"/>
          </p:cNvSpPr>
          <p:nvPr/>
        </p:nvSpPr>
        <p:spPr bwMode="auto">
          <a:xfrm>
            <a:off x="7481888" y="173196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61</a:t>
            </a:r>
          </a:p>
        </p:txBody>
      </p:sp>
      <p:sp>
        <p:nvSpPr>
          <p:cNvPr id="144453" name="Oval 69"/>
          <p:cNvSpPr>
            <a:spLocks noChangeArrowheads="1"/>
          </p:cNvSpPr>
          <p:nvPr/>
        </p:nvSpPr>
        <p:spPr bwMode="auto">
          <a:xfrm>
            <a:off x="7481888" y="1731963"/>
            <a:ext cx="742950" cy="7143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pic>
        <p:nvPicPr>
          <p:cNvPr id="15428" name="Picture 130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4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4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4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4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4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4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4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4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4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4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4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4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4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4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4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1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1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4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Oval 2"/>
          <p:cNvSpPr>
            <a:spLocks noChangeArrowheads="1"/>
          </p:cNvSpPr>
          <p:nvPr/>
        </p:nvSpPr>
        <p:spPr bwMode="auto">
          <a:xfrm>
            <a:off x="2590800" y="2582863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179203" name="Oval 3"/>
          <p:cNvSpPr>
            <a:spLocks noChangeArrowheads="1"/>
          </p:cNvSpPr>
          <p:nvPr/>
        </p:nvSpPr>
        <p:spPr bwMode="auto">
          <a:xfrm>
            <a:off x="2600325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2600325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2597150" y="2593975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25971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26098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2600325" y="2593975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179209" name="Oval 9"/>
          <p:cNvSpPr>
            <a:spLocks noChangeArrowheads="1"/>
          </p:cNvSpPr>
          <p:nvPr/>
        </p:nvSpPr>
        <p:spPr bwMode="auto">
          <a:xfrm>
            <a:off x="2605088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2597150" y="2578100"/>
            <a:ext cx="3429000" cy="32464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25971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2601913" y="2586038"/>
            <a:ext cx="3429000" cy="31242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79213" name="Oval 13"/>
          <p:cNvSpPr>
            <a:spLocks noChangeArrowheads="1"/>
          </p:cNvSpPr>
          <p:nvPr/>
        </p:nvSpPr>
        <p:spPr bwMode="auto">
          <a:xfrm>
            <a:off x="2600325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25971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2609850" y="2603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179216" name="Oval 16"/>
          <p:cNvSpPr>
            <a:spLocks noChangeArrowheads="1"/>
          </p:cNvSpPr>
          <p:nvPr/>
        </p:nvSpPr>
        <p:spPr bwMode="auto">
          <a:xfrm>
            <a:off x="2617788" y="2611438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179217" name="Oval 17"/>
          <p:cNvSpPr>
            <a:spLocks noChangeArrowheads="1"/>
          </p:cNvSpPr>
          <p:nvPr/>
        </p:nvSpPr>
        <p:spPr bwMode="auto">
          <a:xfrm>
            <a:off x="26098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179218" name="Oval 18"/>
          <p:cNvSpPr>
            <a:spLocks noChangeArrowheads="1"/>
          </p:cNvSpPr>
          <p:nvPr/>
        </p:nvSpPr>
        <p:spPr bwMode="auto">
          <a:xfrm>
            <a:off x="2609850" y="2603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2613025" y="2603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25971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179221" name="Oval 21"/>
          <p:cNvSpPr>
            <a:spLocks noChangeArrowheads="1"/>
          </p:cNvSpPr>
          <p:nvPr/>
        </p:nvSpPr>
        <p:spPr bwMode="auto">
          <a:xfrm>
            <a:off x="2622550" y="2603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79222" name="Oval 22"/>
          <p:cNvSpPr>
            <a:spLocks noChangeArrowheads="1"/>
          </p:cNvSpPr>
          <p:nvPr/>
        </p:nvSpPr>
        <p:spPr bwMode="auto">
          <a:xfrm>
            <a:off x="2613025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79223" name="Oval 23"/>
          <p:cNvSpPr>
            <a:spLocks noChangeArrowheads="1"/>
          </p:cNvSpPr>
          <p:nvPr/>
        </p:nvSpPr>
        <p:spPr bwMode="auto">
          <a:xfrm>
            <a:off x="2609850" y="2603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79224" name="Oval 24"/>
          <p:cNvSpPr>
            <a:spLocks noChangeArrowheads="1"/>
          </p:cNvSpPr>
          <p:nvPr/>
        </p:nvSpPr>
        <p:spPr bwMode="auto">
          <a:xfrm>
            <a:off x="2613025" y="2603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79225" name="Oval 25"/>
          <p:cNvSpPr>
            <a:spLocks noChangeArrowheads="1"/>
          </p:cNvSpPr>
          <p:nvPr/>
        </p:nvSpPr>
        <p:spPr bwMode="auto">
          <a:xfrm>
            <a:off x="2609850" y="2598738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79226" name="Oval 26"/>
          <p:cNvSpPr>
            <a:spLocks noChangeArrowheads="1"/>
          </p:cNvSpPr>
          <p:nvPr/>
        </p:nvSpPr>
        <p:spPr bwMode="auto">
          <a:xfrm>
            <a:off x="260985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79227" name="Oval 27"/>
          <p:cNvSpPr>
            <a:spLocks noChangeArrowheads="1"/>
          </p:cNvSpPr>
          <p:nvPr/>
        </p:nvSpPr>
        <p:spPr bwMode="auto">
          <a:xfrm>
            <a:off x="259080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79228" name="Oval 28"/>
          <p:cNvSpPr>
            <a:spLocks noChangeArrowheads="1"/>
          </p:cNvSpPr>
          <p:nvPr/>
        </p:nvSpPr>
        <p:spPr bwMode="auto">
          <a:xfrm>
            <a:off x="2590800" y="26670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9229" name="Oval 29"/>
          <p:cNvSpPr>
            <a:spLocks noChangeArrowheads="1"/>
          </p:cNvSpPr>
          <p:nvPr/>
        </p:nvSpPr>
        <p:spPr bwMode="auto">
          <a:xfrm>
            <a:off x="2667000" y="26670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79230" name="Oval 30"/>
          <p:cNvSpPr>
            <a:spLocks noChangeArrowheads="1"/>
          </p:cNvSpPr>
          <p:nvPr/>
        </p:nvSpPr>
        <p:spPr bwMode="auto">
          <a:xfrm>
            <a:off x="259080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79231" name="Oval 31"/>
          <p:cNvSpPr>
            <a:spLocks noChangeArrowheads="1"/>
          </p:cNvSpPr>
          <p:nvPr/>
        </p:nvSpPr>
        <p:spPr bwMode="auto">
          <a:xfrm>
            <a:off x="2667000" y="2514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79232" name="Oval 32"/>
          <p:cNvSpPr>
            <a:spLocks noChangeArrowheads="1"/>
          </p:cNvSpPr>
          <p:nvPr/>
        </p:nvSpPr>
        <p:spPr bwMode="auto">
          <a:xfrm>
            <a:off x="2590800" y="2590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590550" y="457200"/>
            <a:ext cx="2381250" cy="304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7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418" name="Text Box 35"/>
          <p:cNvSpPr txBox="1">
            <a:spLocks noChangeArrowheads="1"/>
          </p:cNvSpPr>
          <p:nvPr/>
        </p:nvSpPr>
        <p:spPr bwMode="auto">
          <a:xfrm>
            <a:off x="1219200" y="1295400"/>
            <a:ext cx="7162800" cy="461963"/>
          </a:xfrm>
          <a:prstGeom prst="rect">
            <a:avLst/>
          </a:prstGeom>
          <a:solidFill>
            <a:srgbClr val="6600CC"/>
          </a:solidFill>
          <a:ln w="57150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1524000" y="1303338"/>
            <a:ext cx="699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Câu hỏi : Kể lại việc lấy lửa tr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ớc khi nấu c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m</a:t>
            </a:r>
          </a:p>
        </p:txBody>
      </p:sp>
      <p:pic>
        <p:nvPicPr>
          <p:cNvPr id="16420" name="Picture 37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38" descr="Copy of S128x128PDV75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086600" y="28956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2" name="AutoShape 40"/>
          <p:cNvSpPr>
            <a:spLocks noChangeArrowheads="1"/>
          </p:cNvSpPr>
          <p:nvPr/>
        </p:nvSpPr>
        <p:spPr bwMode="auto">
          <a:xfrm>
            <a:off x="3124200" y="0"/>
            <a:ext cx="5638800" cy="1143000"/>
          </a:xfrm>
          <a:prstGeom prst="horizontalScroll">
            <a:avLst>
              <a:gd name="adj" fmla="val 15000"/>
            </a:avLst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23" name="WordArt 41"/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5105400" cy="457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 spc="18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HƠN</a:t>
            </a:r>
            <a:endParaRPr lang="en-US" sz="3600" kern="10" spc="180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424" name="Picture 15" descr="mouse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819400"/>
            <a:ext cx="1682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5" name="WordArt 45"/>
          <p:cNvSpPr>
            <a:spLocks noChangeArrowheads="1" noChangeShapeType="1" noTextEdit="1"/>
          </p:cNvSpPr>
          <p:nvPr/>
        </p:nvSpPr>
        <p:spPr bwMode="auto">
          <a:xfrm>
            <a:off x="1295400" y="4419600"/>
            <a:ext cx="167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 lên!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  <p:bldP spid="179203" grpId="0" animBg="1"/>
      <p:bldP spid="179204" grpId="0" animBg="1"/>
      <p:bldP spid="179205" grpId="0" animBg="1"/>
      <p:bldP spid="179213" grpId="0" animBg="1"/>
      <p:bldP spid="179214" grpId="0" animBg="1"/>
      <p:bldP spid="179215" grpId="0" animBg="1"/>
      <p:bldP spid="179222" grpId="0" animBg="1"/>
      <p:bldP spid="179223" grpId="0" animBg="1"/>
      <p:bldP spid="179224" grpId="0" animBg="1"/>
      <p:bldP spid="1792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514600" y="1752600"/>
            <a:ext cx="5334000" cy="523875"/>
          </a:xfrm>
          <a:prstGeom prst="rect">
            <a:avLst/>
          </a:prstGeom>
          <a:solidFill>
            <a:srgbClr val="6600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Leo lên cây chuối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514600" y="3048000"/>
            <a:ext cx="5334000" cy="523875"/>
          </a:xfrm>
          <a:prstGeom prst="rect">
            <a:avLst/>
          </a:prstGeom>
          <a:solidFill>
            <a:srgbClr val="6600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Lấy nén 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ng ở ngọn chuối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514600" y="4343400"/>
            <a:ext cx="5334000" cy="523875"/>
          </a:xfrm>
          <a:prstGeom prst="rect">
            <a:avLst/>
          </a:prstGeom>
          <a:solidFill>
            <a:srgbClr val="6600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Châm 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ng vào 3 que diêm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514600" y="5715000"/>
            <a:ext cx="5334000" cy="523875"/>
          </a:xfrm>
          <a:prstGeom prst="rect">
            <a:avLst/>
          </a:prstGeom>
          <a:solidFill>
            <a:srgbClr val="6600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H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ng cháy thành ngọn lửa</a:t>
            </a:r>
          </a:p>
        </p:txBody>
      </p:sp>
      <p:sp>
        <p:nvSpPr>
          <p:cNvPr id="17414" name="WordArt 10"/>
          <p:cNvSpPr>
            <a:spLocks noChangeArrowheads="1" noChangeShapeType="1" noTextEdit="1"/>
          </p:cNvSpPr>
          <p:nvPr/>
        </p:nvSpPr>
        <p:spPr bwMode="auto">
          <a:xfrm>
            <a:off x="590550" y="457200"/>
            <a:ext cx="2381250" cy="304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7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3505200" y="0"/>
            <a:ext cx="5486400" cy="1066800"/>
          </a:xfrm>
          <a:prstGeom prst="horizontalScroll">
            <a:avLst>
              <a:gd name="adj" fmla="val 15000"/>
            </a:avLst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6" name="WordArt 12"/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5105400" cy="457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 spc="18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HƠN</a:t>
            </a:r>
            <a:endParaRPr lang="en-US" sz="3600" kern="10" spc="180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96" name="AutoShape 136"/>
          <p:cNvSpPr>
            <a:spLocks noChangeArrowheads="1"/>
          </p:cNvSpPr>
          <p:nvPr/>
        </p:nvSpPr>
        <p:spPr bwMode="auto">
          <a:xfrm>
            <a:off x="5029200" y="2362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97" name="AutoShape 137"/>
          <p:cNvSpPr>
            <a:spLocks noChangeArrowheads="1"/>
          </p:cNvSpPr>
          <p:nvPr/>
        </p:nvSpPr>
        <p:spPr bwMode="auto">
          <a:xfrm>
            <a:off x="5029200" y="3657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98" name="AutoShape 138"/>
          <p:cNvSpPr>
            <a:spLocks noChangeArrowheads="1"/>
          </p:cNvSpPr>
          <p:nvPr/>
        </p:nvSpPr>
        <p:spPr bwMode="auto">
          <a:xfrm>
            <a:off x="5029200" y="49530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7420" name="Picture 139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5" descr="mous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"/>
            <a:ext cx="1682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-433388" y="2359025"/>
            <a:ext cx="3200401" cy="175432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Lucky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numbers</a:t>
            </a:r>
          </a:p>
        </p:txBody>
      </p:sp>
      <p:sp>
        <p:nvSpPr>
          <p:cNvPr id="143502" name="Rectangle 1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endParaRPr lang="vi-VN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66" grpId="0" animBg="1"/>
      <p:bldP spid="143496" grpId="0" animBg="1"/>
      <p:bldP spid="143497" grpId="0" animBg="1"/>
      <p:bldP spid="1434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CC00CC"/>
                </a:solidFill>
                <a:latin typeface="Arial"/>
              </a:rPr>
              <a:t>Thứ t</a:t>
            </a:r>
            <a:r>
              <a:rPr lang="vi-VN" sz="2400" smtClean="0">
                <a:solidFill>
                  <a:srgbClr val="CC00CC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CC00CC"/>
                </a:solidFill>
                <a:latin typeface="Arial"/>
              </a:rPr>
              <a:t> ngày 27 tháng 02 n</a:t>
            </a:r>
            <a:r>
              <a:rPr lang="vi-VN" sz="2400" smtClean="0">
                <a:solidFill>
                  <a:srgbClr val="CC00CC"/>
                </a:solidFill>
                <a:latin typeface="Arial"/>
              </a:rPr>
              <a:t>ă</a:t>
            </a:r>
            <a:r>
              <a:rPr lang="en-US" sz="2400" smtClean="0">
                <a:solidFill>
                  <a:srgbClr val="CC00CC"/>
                </a:solidFill>
                <a:latin typeface="Arial"/>
              </a:rPr>
              <a:t>m 2008</a:t>
            </a:r>
            <a:br>
              <a:rPr lang="en-US" sz="2400" smtClean="0">
                <a:solidFill>
                  <a:srgbClr val="CC00CC"/>
                </a:solidFill>
                <a:latin typeface="Arial"/>
              </a:rPr>
            </a:b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thi ở Đồng Vân</a:t>
            </a:r>
            <a:endParaRPr lang="vi-VN" sz="280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4541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990600"/>
            <a:ext cx="46482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8100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8006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590800" y="1905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133600" y="2286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1242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2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smtClean="0">
                <a:solidFill>
                  <a:srgbClr val="FFFF00"/>
                </a:solidFill>
                <a:latin typeface="Arial"/>
              </a:rPr>
              <a:t>Nội dung</a:t>
            </a:r>
            <a:r>
              <a:rPr lang="en-US" sz="2400" smtClean="0">
                <a:latin typeface="Arial"/>
              </a:rPr>
              <a:t>: 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Tác giả thể hiện tình cảm yêu mến và niềm tự hào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ối với một nét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ẹp cổ truyền trong sinh hoạt v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ă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n hoá của dân tộc.</a:t>
            </a:r>
            <a:endParaRPr lang="vi-VN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45425" name="AutoShape 17"/>
          <p:cNvSpPr>
            <a:spLocks noChangeArrowheads="1"/>
          </p:cNvSpPr>
          <p:nvPr/>
        </p:nvSpPr>
        <p:spPr bwMode="auto">
          <a:xfrm>
            <a:off x="304800" y="3962400"/>
            <a:ext cx="8839200" cy="19812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Tìm những chi tiết cho thấy thành viên của mỗi </a:t>
            </a:r>
            <a:r>
              <a:rPr lang="vi-VN" sz="20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ội thổi c</a:t>
            </a:r>
            <a:r>
              <a:rPr lang="vi-VN" sz="20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m thi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0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ều phối hợp nhịp nhàng , </a:t>
            </a:r>
            <a:r>
              <a:rPr lang="vi-VN" sz="200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n ý với nhau .</a:t>
            </a:r>
            <a:endParaRPr lang="vi-VN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>
            <a:off x="1066800" y="3810000"/>
            <a:ext cx="8077200" cy="1219200"/>
          </a:xfrm>
          <a:prstGeom prst="cloudCallout">
            <a:avLst>
              <a:gd name="adj1" fmla="val -34199"/>
              <a:gd name="adj2" fmla="val 185028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hlink"/>
                </a:solidFill>
                <a:latin typeface="Arial" charset="0"/>
              </a:rPr>
              <a:t>Tại sao nói việc giật giải trongcuộc thi là “niềm tự hào khó có gì sánh nổi </a:t>
            </a:r>
            <a:r>
              <a:rPr lang="vi-VN" sz="2000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ối với dân làng”?</a:t>
            </a:r>
            <a:endParaRPr lang="vi-VN" sz="20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8448" name="Picture 20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6553200" y="6858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45435" name="AutoShape 27"/>
          <p:cNvSpPr>
            <a:spLocks noChangeArrowheads="1"/>
          </p:cNvSpPr>
          <p:nvPr/>
        </p:nvSpPr>
        <p:spPr bwMode="auto">
          <a:xfrm>
            <a:off x="762000" y="4114800"/>
            <a:ext cx="7391400" cy="1371600"/>
          </a:xfrm>
          <a:prstGeom prst="wedgeEllipseCallout">
            <a:avLst>
              <a:gd name="adj1" fmla="val 44074"/>
              <a:gd name="adj2" fmla="val 6585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CC00CC"/>
                </a:solidFill>
                <a:latin typeface="Arial" charset="0"/>
              </a:rPr>
              <a:t>Qua bài v</a:t>
            </a:r>
            <a:r>
              <a:rPr lang="vi-VN" sz="2000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CC00CC"/>
                </a:solidFill>
                <a:latin typeface="Arial" charset="0"/>
              </a:rPr>
              <a:t>n , tác giả thể hiện tình cảm gì </a:t>
            </a:r>
            <a:r>
              <a:rPr lang="vi-VN" sz="2000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CC"/>
                </a:solidFill>
                <a:latin typeface="Arial" charset="0"/>
              </a:rPr>
              <a:t>ối với một nét </a:t>
            </a:r>
            <a:r>
              <a:rPr lang="vi-VN" sz="2000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CC"/>
                </a:solidFill>
                <a:latin typeface="Arial" charset="0"/>
              </a:rPr>
              <a:t>ẹp cổ truyền trong v</a:t>
            </a:r>
            <a:r>
              <a:rPr lang="vi-VN" sz="2000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CC00CC"/>
                </a:solidFill>
                <a:latin typeface="Arial" charset="0"/>
              </a:rPr>
              <a:t>n hoá của dân tộc?</a:t>
            </a:r>
            <a:endParaRPr lang="vi-VN" sz="20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45436" name="AutoShape 28"/>
          <p:cNvSpPr>
            <a:spLocks noChangeArrowheads="1"/>
          </p:cNvSpPr>
          <p:nvPr/>
        </p:nvSpPr>
        <p:spPr bwMode="auto">
          <a:xfrm>
            <a:off x="3886200" y="5181600"/>
            <a:ext cx="2819400" cy="1676400"/>
          </a:xfrm>
          <a:prstGeom prst="horizontalScroll">
            <a:avLst>
              <a:gd name="adj" fmla="val 20833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CC00"/>
                </a:solidFill>
                <a:latin typeface="Arial" charset="0"/>
              </a:rPr>
              <a:t>Thảo luận nhóm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ôi !</a:t>
            </a:r>
            <a:endParaRPr lang="vi-VN" b="1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45437" name="Picture 29" descr="nhom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76800"/>
            <a:ext cx="152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Line 30"/>
          <p:cNvSpPr>
            <a:spLocks noChangeShapeType="1"/>
          </p:cNvSpPr>
          <p:nvPr/>
        </p:nvSpPr>
        <p:spPr bwMode="auto">
          <a:xfrm>
            <a:off x="6705600" y="3657600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5439" name="Picture 31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10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5" grpId="0" animBg="1"/>
      <p:bldP spid="145425" grpId="1" animBg="1"/>
      <p:bldP spid="145426" grpId="0" animBg="1"/>
      <p:bldP spid="145435" grpId="0" animBg="1"/>
      <p:bldP spid="145435" grpId="1" animBg="1"/>
      <p:bldP spid="145436" grpId="0" animBg="1"/>
      <p:bldP spid="1454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CC00CC"/>
                </a:solidFill>
                <a:latin typeface="Arial"/>
              </a:rPr>
              <a:t/>
            </a:r>
            <a:br>
              <a:rPr lang="en-US" sz="2400" smtClean="0">
                <a:solidFill>
                  <a:srgbClr val="CC00CC"/>
                </a:solidFill>
                <a:latin typeface="Arial"/>
              </a:rPr>
            </a:b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9459" name="Picture 14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5"/>
          <p:cNvSpPr txBox="1">
            <a:spLocks noChangeArrowheads="1"/>
          </p:cNvSpPr>
          <p:nvPr/>
        </p:nvSpPr>
        <p:spPr bwMode="auto">
          <a:xfrm>
            <a:off x="6553200" y="7620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9461" name="Text Box 20"/>
          <p:cNvSpPr txBox="1">
            <a:spLocks noChangeArrowheads="1"/>
          </p:cNvSpPr>
          <p:nvPr/>
        </p:nvSpPr>
        <p:spPr bwMode="auto">
          <a:xfrm>
            <a:off x="3429000" y="236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9462" name="Text Box 21"/>
          <p:cNvSpPr txBox="1">
            <a:spLocks noChangeArrowheads="1"/>
          </p:cNvSpPr>
          <p:nvPr/>
        </p:nvSpPr>
        <p:spPr bwMode="auto">
          <a:xfrm>
            <a:off x="37179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9463" name="Text Box 22"/>
          <p:cNvSpPr txBox="1">
            <a:spLocks noChangeArrowheads="1"/>
          </p:cNvSpPr>
          <p:nvPr/>
        </p:nvSpPr>
        <p:spPr bwMode="auto">
          <a:xfrm>
            <a:off x="2209800" y="1489075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9464" name="Text Box 23"/>
          <p:cNvSpPr txBox="1">
            <a:spLocks noChangeArrowheads="1"/>
          </p:cNvSpPr>
          <p:nvPr/>
        </p:nvSpPr>
        <p:spPr bwMode="auto">
          <a:xfrm>
            <a:off x="1524000" y="15240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C00"/>
                </a:solidFill>
                <a:latin typeface="Arial" charset="0"/>
              </a:rPr>
              <a:t>Luyện </a:t>
            </a:r>
            <a:r>
              <a:rPr lang="vi-VN" sz="2800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CC00"/>
                </a:solidFill>
                <a:latin typeface="Arial" charset="0"/>
              </a:rPr>
              <a:t>ọc diễn cảm</a:t>
            </a:r>
            <a:endParaRPr lang="vi-VN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0" y="21748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Hội thổi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thi ở làng Đồng Vân bắt nguồn từ các cuộc trẩy quân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ánh giặc của ng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ời Việt cổ bên bờ sông Đáy x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a.</a:t>
            </a:r>
            <a:endParaRPr lang="vi-VN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3497" name="Line 25"/>
          <p:cNvSpPr>
            <a:spLocks noChangeShapeType="1"/>
          </p:cNvSpPr>
          <p:nvPr/>
        </p:nvSpPr>
        <p:spPr bwMode="auto">
          <a:xfrm flipH="1">
            <a:off x="4572000" y="23622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000" smtClean="0">
                <a:solidFill>
                  <a:srgbClr val="6600CC"/>
                </a:solidFill>
                <a:latin typeface="Arial"/>
              </a:rPr>
              <a:t/>
            </a:r>
            <a:br>
              <a:rPr lang="en-US" sz="2000" smtClean="0">
                <a:solidFill>
                  <a:srgbClr val="6600CC"/>
                </a:solidFill>
                <a:latin typeface="Arial"/>
              </a:rPr>
            </a:br>
            <a:r>
              <a:rPr lang="en-US" sz="24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4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4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400" dirty="0" smtClean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0483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8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477000" y="838200"/>
            <a:ext cx="1585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6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6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6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838200" y="434340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304800" y="21336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0" y="4918075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3641725" y="1135063"/>
            <a:ext cx="294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CC00"/>
                </a:solidFill>
                <a:latin typeface="Arial" charset="0"/>
              </a:rPr>
              <a:t>Luyện </a:t>
            </a:r>
            <a:r>
              <a:rPr lang="vi-VN" u="sng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u="sng">
                <a:solidFill>
                  <a:srgbClr val="FFCC00"/>
                </a:solidFill>
                <a:latin typeface="Arial" charset="0"/>
              </a:rPr>
              <a:t>ọc diễn cảm</a:t>
            </a:r>
            <a:endParaRPr lang="vi-VN" u="sng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1660525" y="2022475"/>
            <a:ext cx="908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0" y="16764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1676400" y="28194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4708525" y="2479675"/>
            <a:ext cx="443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0493" name="Text Box 19"/>
          <p:cNvSpPr txBox="1">
            <a:spLocks noChangeArrowheads="1"/>
          </p:cNvSpPr>
          <p:nvPr/>
        </p:nvSpPr>
        <p:spPr bwMode="auto">
          <a:xfrm>
            <a:off x="4175125" y="2860675"/>
            <a:ext cx="336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161925" y="1752600"/>
            <a:ext cx="8982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Hội thi bắt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ầu bằng việc lấy lửa. Khi tiếng trống hiệu vừa dứt, bốn 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thanh niên của bốn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ội nhanh nh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sóc, tho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n thoắt leo lên bốn cây chuối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bôi mỡ bóng nhẫy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ể lấy nén h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ươ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ng cắm ở trên ngọn. Có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leo lên,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tụt xuống, lại leo lên …Khi mang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ợc nén h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ươ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ng xuống,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dự thi </a:t>
            </a:r>
          </a:p>
          <a:p>
            <a:r>
              <a:rPr lang="vi-VN" sz="2000">
                <a:solidFill>
                  <a:srgbClr val="FFFF66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ợc phát ba que diêm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ể châm vào h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ươ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ng cho cháy thành ngọn lửa. 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Trong khi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ó, những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trong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ội, mỗi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một việc.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thì 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ngồi vót những thanh tre già thành những chiếc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ũa bông.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thì 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nhanh tay giã thóc, giần sàng thành gạo, ng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ời thì lấy n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ớc và bắt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ầu </a:t>
            </a:r>
          </a:p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thôỉ c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m.  </a:t>
            </a:r>
            <a:endParaRPr lang="vi-VN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2233" name="Line 25"/>
          <p:cNvSpPr>
            <a:spLocks noChangeShapeType="1"/>
          </p:cNvSpPr>
          <p:nvPr/>
        </p:nvSpPr>
        <p:spPr bwMode="auto">
          <a:xfrm>
            <a:off x="34290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4" name="Line 26"/>
          <p:cNvSpPr>
            <a:spLocks noChangeShapeType="1"/>
          </p:cNvSpPr>
          <p:nvPr/>
        </p:nvSpPr>
        <p:spPr bwMode="auto">
          <a:xfrm>
            <a:off x="3200400" y="23622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5" name="Line 27"/>
          <p:cNvSpPr>
            <a:spLocks noChangeShapeType="1"/>
          </p:cNvSpPr>
          <p:nvPr/>
        </p:nvSpPr>
        <p:spPr bwMode="auto">
          <a:xfrm>
            <a:off x="5029200" y="2362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6" name="Line 28"/>
          <p:cNvSpPr>
            <a:spLocks noChangeShapeType="1"/>
          </p:cNvSpPr>
          <p:nvPr/>
        </p:nvSpPr>
        <p:spPr bwMode="auto">
          <a:xfrm>
            <a:off x="304800" y="27432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7" name="Line 29"/>
          <p:cNvSpPr>
            <a:spLocks noChangeShapeType="1"/>
          </p:cNvSpPr>
          <p:nvPr/>
        </p:nvSpPr>
        <p:spPr bwMode="auto">
          <a:xfrm>
            <a:off x="7239000" y="2743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30"/>
          <p:cNvSpPr>
            <a:spLocks noChangeShapeType="1"/>
          </p:cNvSpPr>
          <p:nvPr/>
        </p:nvSpPr>
        <p:spPr bwMode="auto">
          <a:xfrm>
            <a:off x="3048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9" name="Line 31"/>
          <p:cNvSpPr>
            <a:spLocks noChangeShapeType="1"/>
          </p:cNvSpPr>
          <p:nvPr/>
        </p:nvSpPr>
        <p:spPr bwMode="auto">
          <a:xfrm>
            <a:off x="304800" y="3048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2"/>
          <p:cNvSpPr>
            <a:spLocks noChangeShapeType="1"/>
          </p:cNvSpPr>
          <p:nvPr/>
        </p:nvSpPr>
        <p:spPr bwMode="auto">
          <a:xfrm>
            <a:off x="16002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1" name="Line 33"/>
          <p:cNvSpPr>
            <a:spLocks noChangeShapeType="1"/>
          </p:cNvSpPr>
          <p:nvPr/>
        </p:nvSpPr>
        <p:spPr bwMode="auto">
          <a:xfrm>
            <a:off x="1600200" y="30480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>
            <a:off x="3429000" y="3352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>
            <a:off x="5791200" y="3276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4" name="Line 36"/>
          <p:cNvSpPr>
            <a:spLocks noChangeShapeType="1"/>
          </p:cNvSpPr>
          <p:nvPr/>
        </p:nvSpPr>
        <p:spPr bwMode="auto">
          <a:xfrm>
            <a:off x="4648200" y="35814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>
            <a:off x="838200" y="38862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6" name="Line 38"/>
          <p:cNvSpPr>
            <a:spLocks noChangeShapeType="1"/>
          </p:cNvSpPr>
          <p:nvPr/>
        </p:nvSpPr>
        <p:spPr bwMode="auto">
          <a:xfrm>
            <a:off x="5410200" y="39624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7" name="Line 39"/>
          <p:cNvSpPr>
            <a:spLocks noChangeShapeType="1"/>
          </p:cNvSpPr>
          <p:nvPr/>
        </p:nvSpPr>
        <p:spPr bwMode="auto">
          <a:xfrm>
            <a:off x="1371600" y="4267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8" name="Line 40"/>
          <p:cNvSpPr>
            <a:spLocks noChangeShapeType="1"/>
          </p:cNvSpPr>
          <p:nvPr/>
        </p:nvSpPr>
        <p:spPr bwMode="auto">
          <a:xfrm>
            <a:off x="3429000" y="4267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9" name="Line 41"/>
          <p:cNvSpPr>
            <a:spLocks noChangeShapeType="1"/>
          </p:cNvSpPr>
          <p:nvPr/>
        </p:nvSpPr>
        <p:spPr bwMode="auto">
          <a:xfrm>
            <a:off x="5867400" y="4267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304800" y="4572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53" name="AutoShape 45"/>
          <p:cNvSpPr>
            <a:spLocks noChangeArrowheads="1"/>
          </p:cNvSpPr>
          <p:nvPr/>
        </p:nvSpPr>
        <p:spPr bwMode="auto">
          <a:xfrm>
            <a:off x="0" y="5181600"/>
            <a:ext cx="6858000" cy="838200"/>
          </a:xfrm>
          <a:prstGeom prst="wedgeEllipseCallout">
            <a:avLst>
              <a:gd name="adj1" fmla="val 29722"/>
              <a:gd name="adj2" fmla="val 1123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</a:rPr>
              <a:t>Nêu cách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ọc diễn cảm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oạn v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 trên?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2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2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2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2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22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22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22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500"/>
                                        <p:tgtEl>
                                          <p:spTgt spid="22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5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22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22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500"/>
                                        <p:tgtEl>
                                          <p:spTgt spid="22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"/>
                                        <p:tgtEl>
                                          <p:spTgt spid="2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2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2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2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22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2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2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500"/>
                                        <p:tgtEl>
                                          <p:spTgt spid="2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3" grpId="0" animBg="1"/>
      <p:bldP spid="222234" grpId="0" animBg="1"/>
      <p:bldP spid="222235" grpId="0" animBg="1"/>
      <p:bldP spid="222236" grpId="0" animBg="1"/>
      <p:bldP spid="222237" grpId="0" animBg="1"/>
      <p:bldP spid="222239" grpId="0" animBg="1"/>
      <p:bldP spid="222241" grpId="0" animBg="1"/>
      <p:bldP spid="222242" grpId="0" animBg="1"/>
      <p:bldP spid="222243" grpId="0" animBg="1"/>
      <p:bldP spid="222244" grpId="0" animBg="1"/>
      <p:bldP spid="222245" grpId="0" animBg="1"/>
      <p:bldP spid="222246" grpId="0" animBg="1"/>
      <p:bldP spid="222247" grpId="0" animBg="1"/>
      <p:bldP spid="222248" grpId="0" animBg="1"/>
      <p:bldP spid="222249" grpId="0" animBg="1"/>
      <p:bldP spid="222251" grpId="0" animBg="1"/>
      <p:bldP spid="222253" grpId="0" animBg="1"/>
      <p:bldP spid="2222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1507" name="Picture 3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8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77000" y="8382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4918075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641725" y="1135063"/>
            <a:ext cx="347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CC00"/>
                </a:solidFill>
                <a:latin typeface="Arial" charset="0"/>
              </a:rPr>
              <a:t>Luyện </a:t>
            </a:r>
            <a:r>
              <a:rPr lang="vi-VN" sz="2800" u="sng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sz="2800" u="sng">
                <a:solidFill>
                  <a:srgbClr val="FFCC00"/>
                </a:solidFill>
                <a:latin typeface="Arial" charset="0"/>
              </a:rPr>
              <a:t>ọc diễn cảm</a:t>
            </a:r>
            <a:endParaRPr lang="vi-VN" sz="2800" u="sng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60525" y="2022475"/>
            <a:ext cx="908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1676400" y="2819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4708525" y="2479675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4175125" y="2860675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1518" name="Line 22"/>
          <p:cNvSpPr>
            <a:spLocks noChangeShapeType="1"/>
          </p:cNvSpPr>
          <p:nvPr/>
        </p:nvSpPr>
        <p:spPr bwMode="auto">
          <a:xfrm>
            <a:off x="3048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24"/>
          <p:cNvSpPr>
            <a:spLocks noChangeShapeType="1"/>
          </p:cNvSpPr>
          <p:nvPr/>
        </p:nvSpPr>
        <p:spPr bwMode="auto">
          <a:xfrm>
            <a:off x="16002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7" name="Text Box 35"/>
          <p:cNvSpPr txBox="1">
            <a:spLocks noChangeArrowheads="1"/>
          </p:cNvSpPr>
          <p:nvPr/>
        </p:nvSpPr>
        <p:spPr bwMode="auto">
          <a:xfrm>
            <a:off x="0" y="19050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Mỗi ng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ời nấu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ều mang một cái cần tre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ợc cắm rất khéo vào dây l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ng, uốn cong hình cánh cung từ phía sau ra tr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ớc mặt,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ầu cần treo cái nồi nho nhỏ. Ng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ời nấu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tay giữ cần, tay cầm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uốc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ung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a cho ánh lửa bập bùng. Các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ội vừa thổi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vừa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an xen nhau uốn l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ợn trên sân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ình trong sự cổ vũ nồng nhiệt của ng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ời xem hội.</a:t>
            </a:r>
            <a:endParaRPr lang="vi-VN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3268" name="AutoShape 36"/>
          <p:cNvSpPr>
            <a:spLocks noChangeArrowheads="1"/>
          </p:cNvSpPr>
          <p:nvPr/>
        </p:nvSpPr>
        <p:spPr bwMode="auto">
          <a:xfrm>
            <a:off x="0" y="4267200"/>
            <a:ext cx="7467600" cy="1295400"/>
          </a:xfrm>
          <a:prstGeom prst="cloudCallout">
            <a:avLst>
              <a:gd name="adj1" fmla="val 50764"/>
              <a:gd name="adj2" fmla="val 132968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Nêu cách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ọc diễn cảm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oạn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 trên?</a:t>
            </a:r>
            <a:endParaRPr lang="vi-VN">
              <a:latin typeface="Arial" charset="0"/>
            </a:endParaRPr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>
            <a:off x="7467600" y="2286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>
            <a:off x="1295400" y="26670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>
            <a:off x="990600" y="2971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44"/>
          <p:cNvSpPr>
            <a:spLocks noChangeShapeType="1"/>
          </p:cNvSpPr>
          <p:nvPr/>
        </p:nvSpPr>
        <p:spPr bwMode="auto">
          <a:xfrm>
            <a:off x="74676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7239000" y="29718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>
            <a:off x="1066800" y="33528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>
            <a:off x="7162800" y="33528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80" name="Line 48"/>
          <p:cNvSpPr>
            <a:spLocks noChangeShapeType="1"/>
          </p:cNvSpPr>
          <p:nvPr/>
        </p:nvSpPr>
        <p:spPr bwMode="auto">
          <a:xfrm>
            <a:off x="2971800" y="37338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81" name="Line 49"/>
          <p:cNvSpPr>
            <a:spLocks noChangeShapeType="1"/>
          </p:cNvSpPr>
          <p:nvPr/>
        </p:nvSpPr>
        <p:spPr bwMode="auto">
          <a:xfrm flipH="1">
            <a:off x="2590800" y="2057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82" name="Line 50"/>
          <p:cNvSpPr>
            <a:spLocks noChangeShapeType="1"/>
          </p:cNvSpPr>
          <p:nvPr/>
        </p:nvSpPr>
        <p:spPr bwMode="auto">
          <a:xfrm flipH="1">
            <a:off x="3276600" y="31242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83" name="Line 51"/>
          <p:cNvSpPr>
            <a:spLocks noChangeShapeType="1"/>
          </p:cNvSpPr>
          <p:nvPr/>
        </p:nvSpPr>
        <p:spPr bwMode="auto">
          <a:xfrm flipH="1">
            <a:off x="1066800" y="35052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2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2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2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22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2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2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8" grpId="0" animBg="1"/>
      <p:bldP spid="223268" grpId="1" animBg="1"/>
      <p:bldP spid="223269" grpId="0" animBg="1"/>
      <p:bldP spid="223272" grpId="0" animBg="1"/>
      <p:bldP spid="223273" grpId="0" animBg="1"/>
      <p:bldP spid="223277" grpId="0" animBg="1"/>
      <p:bldP spid="223278" grpId="0" animBg="1"/>
      <p:bldP spid="223279" grpId="0" animBg="1"/>
      <p:bldP spid="223280" grpId="0" animBg="1"/>
      <p:bldP spid="223281" grpId="0" animBg="1"/>
      <p:bldP spid="223282" grpId="0" animBg="1"/>
      <p:bldP spid="2232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FF00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4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4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4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39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4495800" cy="312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2000" y="990600"/>
            <a:ext cx="4572000" cy="3276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None/>
              <a:defRPr/>
            </a:pPr>
            <a:endParaRPr lang="en-US" sz="2400" smtClean="0">
              <a:latin typeface="Arial"/>
            </a:endParaRPr>
          </a:p>
          <a:p>
            <a:pPr lvl="4" eaLnBrk="1" hangingPunct="1">
              <a:buFontTx/>
              <a:buNone/>
              <a:defRPr/>
            </a:pPr>
            <a:endParaRPr lang="en-US" sz="2400" smtClean="0">
              <a:latin typeface="Arial"/>
            </a:endParaRPr>
          </a:p>
          <a:p>
            <a:pPr lvl="4" eaLnBrk="1" hangingPunct="1">
              <a:buFontTx/>
              <a:buNone/>
              <a:defRPr/>
            </a:pPr>
            <a:endParaRPr lang="vi-VN" sz="2400" smtClean="0">
              <a:latin typeface="Arial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990600"/>
            <a:ext cx="9144000" cy="58674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vi-VN" sz="2400" b="1" u="sng" smtClean="0">
              <a:solidFill>
                <a:srgbClr val="CCFF33"/>
              </a:solidFill>
              <a:latin typeface="Arial"/>
            </a:endParaRP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4648200" y="1447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3733800" y="1447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4" name="Picture 9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97438"/>
            <a:ext cx="34290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26" name="Line 22"/>
          <p:cNvSpPr>
            <a:spLocks noChangeShapeType="1"/>
          </p:cNvSpPr>
          <p:nvPr/>
        </p:nvSpPr>
        <p:spPr bwMode="auto">
          <a:xfrm>
            <a:off x="2057400" y="1828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>
            <a:off x="2514600" y="18288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2743200" y="1828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>
            <a:off x="2133600" y="2209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2362200" y="2667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>
            <a:off x="3124200" y="2667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3" name="Line 29"/>
          <p:cNvSpPr>
            <a:spLocks noChangeShapeType="1"/>
          </p:cNvSpPr>
          <p:nvPr/>
        </p:nvSpPr>
        <p:spPr bwMode="auto">
          <a:xfrm>
            <a:off x="2286000" y="3124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Text Box 30"/>
          <p:cNvSpPr txBox="1">
            <a:spLocks noChangeArrowheads="1"/>
          </p:cNvSpPr>
          <p:nvPr/>
        </p:nvSpPr>
        <p:spPr bwMode="auto">
          <a:xfrm>
            <a:off x="6918325" y="4984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>
            <a:off x="6248400" y="6858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4114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6" grpId="0" animBg="1"/>
      <p:bldP spid="123927" grpId="0" animBg="1"/>
      <p:bldP spid="123928" grpId="0" animBg="1"/>
      <p:bldP spid="123929" grpId="0" animBg="1"/>
      <p:bldP spid="123930" grpId="0" animBg="1"/>
      <p:bldP spid="123931" grpId="0" animBg="1"/>
      <p:bldP spid="1239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6600CC"/>
                </a:solidFill>
                <a:latin typeface="Arial"/>
              </a:rPr>
              <a:t/>
            </a:r>
            <a:br>
              <a:rPr lang="en-US" sz="2400" smtClean="0">
                <a:solidFill>
                  <a:srgbClr val="6600CC"/>
                </a:solidFill>
                <a:latin typeface="Arial"/>
              </a:rPr>
            </a:b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2531" name="Picture 3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8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77000" y="8382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4918075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641725" y="1135063"/>
            <a:ext cx="347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CC00"/>
                </a:solidFill>
                <a:latin typeface="Arial" charset="0"/>
              </a:rPr>
              <a:t>Luyện </a:t>
            </a:r>
            <a:r>
              <a:rPr lang="vi-VN" sz="2800" u="sng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sz="2800" u="sng">
                <a:solidFill>
                  <a:srgbClr val="FFCC00"/>
                </a:solidFill>
                <a:latin typeface="Arial" charset="0"/>
              </a:rPr>
              <a:t>ọc diễn cảm</a:t>
            </a:r>
            <a:endParaRPr lang="vi-VN" sz="2800" u="sng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660525" y="2022475"/>
            <a:ext cx="908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676400" y="2819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708525" y="2479675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175125" y="2860675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048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6002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74676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228600" y="2514600"/>
            <a:ext cx="891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Sau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ộ một giờ r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ỡi, các nồi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ợc lần l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ợt trình tr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ớc cửa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ình. Mỗi nồi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ợc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ánh một số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ể giữ bí mật. Ban giám khảo chấm theo ba tiêu chuẩn: c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m trắng, dẻo và không có cháy. Cuộc thi nào cũng hồi hộp và việc giật giải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ã trở thành niềm tự hào khó có gì sánh nổi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ối với dân làng.  </a:t>
            </a:r>
            <a:endParaRPr lang="vi-VN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>
            <a:off x="6172200" y="26670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2" name="Line 28"/>
          <p:cNvSpPr>
            <a:spLocks noChangeShapeType="1"/>
          </p:cNvSpPr>
          <p:nvPr/>
        </p:nvSpPr>
        <p:spPr bwMode="auto">
          <a:xfrm flipH="1">
            <a:off x="685800" y="4114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3" name="Line 29"/>
          <p:cNvSpPr>
            <a:spLocks noChangeShapeType="1"/>
          </p:cNvSpPr>
          <p:nvPr/>
        </p:nvSpPr>
        <p:spPr bwMode="auto">
          <a:xfrm flipH="1">
            <a:off x="1905000" y="3733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4" name="Line 30"/>
          <p:cNvSpPr>
            <a:spLocks noChangeShapeType="1"/>
          </p:cNvSpPr>
          <p:nvPr/>
        </p:nvSpPr>
        <p:spPr bwMode="auto">
          <a:xfrm flipV="1">
            <a:off x="5334000" y="2895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5" name="Line 31"/>
          <p:cNvSpPr>
            <a:spLocks noChangeShapeType="1"/>
          </p:cNvSpPr>
          <p:nvPr/>
        </p:nvSpPr>
        <p:spPr bwMode="auto">
          <a:xfrm>
            <a:off x="3962400" y="3581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6" name="Line 32"/>
          <p:cNvSpPr>
            <a:spLocks noChangeShapeType="1"/>
          </p:cNvSpPr>
          <p:nvPr/>
        </p:nvSpPr>
        <p:spPr bwMode="auto">
          <a:xfrm>
            <a:off x="8229600" y="39624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7" name="Line 33"/>
          <p:cNvSpPr>
            <a:spLocks noChangeShapeType="1"/>
          </p:cNvSpPr>
          <p:nvPr/>
        </p:nvSpPr>
        <p:spPr bwMode="auto">
          <a:xfrm>
            <a:off x="304800" y="4343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8" name="Line 34"/>
          <p:cNvSpPr>
            <a:spLocks noChangeShapeType="1"/>
          </p:cNvSpPr>
          <p:nvPr/>
        </p:nvSpPr>
        <p:spPr bwMode="auto">
          <a:xfrm>
            <a:off x="3276600" y="35814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35"/>
          <p:cNvSpPr>
            <a:spLocks noChangeShapeType="1"/>
          </p:cNvSpPr>
          <p:nvPr/>
        </p:nvSpPr>
        <p:spPr bwMode="auto">
          <a:xfrm flipV="1">
            <a:off x="5029200" y="3581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1" grpId="0" animBg="1"/>
      <p:bldP spid="226332" grpId="0" animBg="1"/>
      <p:bldP spid="226333" grpId="0" animBg="1"/>
      <p:bldP spid="226334" grpId="0" animBg="1"/>
      <p:bldP spid="226335" grpId="0" animBg="1"/>
      <p:bldP spid="226336" grpId="0" animBg="1"/>
      <p:bldP spid="226337" grpId="0" animBg="1"/>
      <p:bldP spid="2263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CC00CC"/>
                </a:solidFill>
                <a:latin typeface="Arial"/>
              </a:rPr>
              <a:t/>
            </a:r>
            <a:br>
              <a:rPr lang="en-US" sz="2400" smtClean="0">
                <a:solidFill>
                  <a:srgbClr val="CC00CC"/>
                </a:solidFill>
                <a:latin typeface="Arial"/>
              </a:rPr>
            </a:b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smtClean="0">
                <a:solidFill>
                  <a:srgbClr val="FFCC00"/>
                </a:solidFill>
                <a:latin typeface="Arial"/>
              </a:rPr>
              <a:t>Đọc diễn cảm :</a:t>
            </a:r>
            <a:r>
              <a:rPr lang="en-US" sz="2400" smtClean="0">
                <a:solidFill>
                  <a:srgbClr val="FFCC00"/>
                </a:solidFill>
                <a:latin typeface="Arial"/>
              </a:rPr>
              <a:t>Đoạn2</a:t>
            </a:r>
            <a:endParaRPr lang="en-US" sz="2400" b="1" u="sng" smtClean="0">
              <a:solidFill>
                <a:srgbClr val="FFCC00"/>
              </a:solidFill>
              <a:latin typeface="Arial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Arial"/>
              </a:rPr>
              <a:t>       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Hội thi bắt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ầu bằng việc lấy lửa . Khi tiếngtrống hiệuvừa dứt , bốn thanh niên củabốn 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ội nhanh nh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 sóc , tho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ă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n thoắt leo lên bốn cây chuối bôi mỡ bóng nhẫy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ể lấy nén h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ươ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ng cắm ở trên ngọn . Có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leo lên , tụt xuống ,lại leo lên …Khi mang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ợc nén h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ươ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ng xuống ,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dự thi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ợc phát ba que diêm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ể châm vào h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ươ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ng cho cháy thành ngọn lửa . Trong khi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ó , những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trong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ội , mỗi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một việc .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thì ngồi vót những thanh tre già thành những cái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ũa bông .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thì nhanh tay giã thóc, giần sàng thành gạo , ng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ời thì lấy n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ớc và bắt 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ầu thổi c</a:t>
            </a:r>
            <a:r>
              <a:rPr lang="vi-VN" sz="2400" smtClean="0">
                <a:solidFill>
                  <a:srgbClr val="FFFF66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m . </a:t>
            </a:r>
            <a:endParaRPr lang="vi-VN" sz="2400" smtClean="0">
              <a:solidFill>
                <a:srgbClr val="FFFF66"/>
              </a:solidFill>
              <a:latin typeface="Arial"/>
            </a:endParaRP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810000" y="1752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3352800" y="20574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1143000" y="23622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1676400" y="23622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>
            <a:off x="457200" y="2743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 flipV="1">
            <a:off x="1524000" y="27432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2819400" y="27432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>
            <a:off x="5181600" y="3048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>
            <a:off x="1219200" y="3352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>
            <a:off x="1828800" y="3352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20"/>
          <p:cNvSpPr>
            <a:spLocks noChangeShapeType="1"/>
          </p:cNvSpPr>
          <p:nvPr/>
        </p:nvSpPr>
        <p:spPr bwMode="auto">
          <a:xfrm>
            <a:off x="7239000" y="33528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21"/>
          <p:cNvSpPr>
            <a:spLocks noChangeShapeType="1"/>
          </p:cNvSpPr>
          <p:nvPr/>
        </p:nvSpPr>
        <p:spPr bwMode="auto">
          <a:xfrm>
            <a:off x="2971800" y="36576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22"/>
          <p:cNvSpPr>
            <a:spLocks noChangeShapeType="1"/>
          </p:cNvSpPr>
          <p:nvPr/>
        </p:nvSpPr>
        <p:spPr bwMode="auto">
          <a:xfrm>
            <a:off x="8001000" y="3733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3"/>
          <p:cNvSpPr>
            <a:spLocks noChangeShapeType="1"/>
          </p:cNvSpPr>
          <p:nvPr/>
        </p:nvSpPr>
        <p:spPr bwMode="auto">
          <a:xfrm>
            <a:off x="2971800" y="4038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24"/>
          <p:cNvSpPr>
            <a:spLocks noChangeShapeType="1"/>
          </p:cNvSpPr>
          <p:nvPr/>
        </p:nvSpPr>
        <p:spPr bwMode="auto">
          <a:xfrm>
            <a:off x="8077200" y="4038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25"/>
          <p:cNvSpPr>
            <a:spLocks noChangeShapeType="1"/>
          </p:cNvSpPr>
          <p:nvPr/>
        </p:nvSpPr>
        <p:spPr bwMode="auto">
          <a:xfrm>
            <a:off x="2438400" y="44196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Text Box 27"/>
          <p:cNvSpPr txBox="1">
            <a:spLocks noChangeArrowheads="1"/>
          </p:cNvSpPr>
          <p:nvPr/>
        </p:nvSpPr>
        <p:spPr bwMode="auto">
          <a:xfrm>
            <a:off x="7375525" y="609600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23573" name="Text Box 28"/>
          <p:cNvSpPr txBox="1">
            <a:spLocks noChangeArrowheads="1"/>
          </p:cNvSpPr>
          <p:nvPr/>
        </p:nvSpPr>
        <p:spPr bwMode="auto">
          <a:xfrm>
            <a:off x="6553200" y="7620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>
            <a:off x="5334000" y="2057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30"/>
          <p:cNvSpPr>
            <a:spLocks noChangeShapeType="1"/>
          </p:cNvSpPr>
          <p:nvPr/>
        </p:nvSpPr>
        <p:spPr bwMode="auto">
          <a:xfrm>
            <a:off x="4267200" y="4038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76" name="Picture 31" descr="POINSET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1800" y="5026025"/>
            <a:ext cx="2362200" cy="1831975"/>
          </a:xfrm>
          <a:noFill/>
        </p:spPr>
      </p:pic>
      <p:sp>
        <p:nvSpPr>
          <p:cNvPr id="135200" name="AutoShape 32"/>
          <p:cNvSpPr>
            <a:spLocks noChangeArrowheads="1"/>
          </p:cNvSpPr>
          <p:nvPr/>
        </p:nvSpPr>
        <p:spPr bwMode="auto">
          <a:xfrm>
            <a:off x="2057400" y="4572000"/>
            <a:ext cx="4038600" cy="2286000"/>
          </a:xfrm>
          <a:prstGeom prst="horizontalScroll">
            <a:avLst>
              <a:gd name="adj" fmla="val 20833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CC00"/>
                </a:solidFill>
                <a:latin typeface="Arial" charset="0"/>
              </a:rPr>
              <a:t>Luyện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ọc nhóm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ôi !</a:t>
            </a:r>
            <a:endParaRPr lang="vi-VN" b="1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35201" name="Picture 33" descr="nhom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267200"/>
            <a:ext cx="198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02" name="AutoShape 34"/>
          <p:cNvSpPr>
            <a:spLocks noChangeArrowheads="1"/>
          </p:cNvSpPr>
          <p:nvPr/>
        </p:nvSpPr>
        <p:spPr bwMode="auto">
          <a:xfrm>
            <a:off x="1371600" y="5105400"/>
            <a:ext cx="5638800" cy="1447800"/>
          </a:xfrm>
          <a:prstGeom prst="ribbon">
            <a:avLst>
              <a:gd name="adj1" fmla="val 31250"/>
              <a:gd name="adj2" fmla="val 50676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CC00"/>
                </a:solidFill>
                <a:latin typeface="Arial" charset="0"/>
              </a:rPr>
              <a:t>Thi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ọc diễn cảm </a:t>
            </a:r>
            <a:r>
              <a:rPr lang="vi-VN" b="1">
                <a:solidFill>
                  <a:srgbClr val="FFCC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oạn 2!</a:t>
            </a:r>
          </a:p>
          <a:p>
            <a:pPr algn="ctr"/>
            <a:endParaRPr lang="vi-VN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3580" name="Line 35"/>
          <p:cNvSpPr>
            <a:spLocks noChangeShapeType="1"/>
          </p:cNvSpPr>
          <p:nvPr/>
        </p:nvSpPr>
        <p:spPr bwMode="auto">
          <a:xfrm>
            <a:off x="533400" y="3733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36"/>
          <p:cNvSpPr>
            <a:spLocks noChangeShapeType="1"/>
          </p:cNvSpPr>
          <p:nvPr/>
        </p:nvSpPr>
        <p:spPr bwMode="auto">
          <a:xfrm>
            <a:off x="457200" y="43434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00" grpId="0" animBg="1"/>
      <p:bldP spid="135200" grpId="1" animBg="1"/>
      <p:bldP spid="1352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  <a:p>
            <a:pPr eaLnBrk="1" hangingPunct="1">
              <a:buSzTx/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990600"/>
            <a:ext cx="46482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8100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8006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590800" y="1905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133600" y="2286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1242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734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smtClean="0">
                <a:solidFill>
                  <a:srgbClr val="FFFF00"/>
                </a:solidFill>
                <a:latin typeface="Arial"/>
              </a:rPr>
              <a:t>Nội dung</a:t>
            </a:r>
            <a:r>
              <a:rPr lang="en-US" sz="2400" smtClean="0">
                <a:latin typeface="Arial"/>
              </a:rPr>
              <a:t>: 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Tác giả thể hiện tình cảm yêu mến và niềm tự hào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ối với một nét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ẹp cổ truyền trong sinh hoạt v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ă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n hoá của dân tộc.</a:t>
            </a:r>
          </a:p>
          <a:p>
            <a:pPr eaLnBrk="1" hangingPunct="1">
              <a:defRPr/>
            </a:pPr>
            <a:r>
              <a:rPr lang="en-US" sz="2400" b="1" u="sng" smtClean="0">
                <a:solidFill>
                  <a:srgbClr val="CCFF33"/>
                </a:solidFill>
                <a:latin typeface="Arial"/>
              </a:rPr>
              <a:t>Đọc diễn cảm:</a:t>
            </a:r>
            <a:endParaRPr lang="vi-VN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pic>
        <p:nvPicPr>
          <p:cNvPr id="24590" name="Picture 1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6477000" y="7620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>
            <a:off x="6705600" y="36576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304800"/>
            <a:ext cx="4495800" cy="5486400"/>
          </a:xfrm>
          <a:noFill/>
          <a:ln w="57150">
            <a:solidFill>
              <a:schemeClr val="hlink"/>
            </a:solidFill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641725" y="6213475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</a:t>
            </a:r>
            <a:endParaRPr lang="vi-VN">
              <a:latin typeface="Arial" charset="0"/>
            </a:endParaRPr>
          </a:p>
        </p:txBody>
      </p:sp>
      <p:sp>
        <p:nvSpPr>
          <p:cNvPr id="189447" name="WordArt 7"/>
          <p:cNvSpPr>
            <a:spLocks noChangeArrowheads="1" noChangeShapeType="1" noTextEdit="1"/>
          </p:cNvSpPr>
          <p:nvPr/>
        </p:nvSpPr>
        <p:spPr bwMode="auto">
          <a:xfrm>
            <a:off x="3429000" y="6172200"/>
            <a:ext cx="3048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Chùa Keo </a:t>
            </a:r>
          </a:p>
        </p:txBody>
      </p:sp>
      <p:sp>
        <p:nvSpPr>
          <p:cNvPr id="189453" name="WordArt 13"/>
          <p:cNvSpPr>
            <a:spLocks noChangeArrowheads="1" noChangeShapeType="1" noTextEdit="1"/>
          </p:cNvSpPr>
          <p:nvPr/>
        </p:nvSpPr>
        <p:spPr bwMode="auto">
          <a:xfrm rot="1531698">
            <a:off x="2971800" y="5000625"/>
            <a:ext cx="2725738" cy="1857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776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8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ĐỀN ĐỒNG XÂM</a:t>
            </a:r>
          </a:p>
        </p:txBody>
      </p:sp>
      <p:pic>
        <p:nvPicPr>
          <p:cNvPr id="25606" name="Picture 1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7" name="Picture 17" descr="Den Dong X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685800"/>
            <a:ext cx="7162800" cy="4876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nimBg="1"/>
      <p:bldP spid="189447" grpId="1" animBg="1"/>
      <p:bldP spid="189453" grpId="0" animBg="1"/>
      <p:bldP spid="18945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 anchor="t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"/>
              </a:rPr>
            </a:br>
            <a:r>
              <a:rPr lang="en-US" sz="2800" b="1" dirty="0" err="1" smtClean="0">
                <a:solidFill>
                  <a:srgbClr val="FFFF66"/>
                </a:solidFill>
                <a:latin typeface="Arial"/>
              </a:rPr>
              <a:t>Tập</a:t>
            </a:r>
            <a:r>
              <a:rPr lang="en-US" sz="2800" b="1" dirty="0" smtClean="0">
                <a:solidFill>
                  <a:srgbClr val="FFFF66"/>
                </a:solidFill>
                <a:latin typeface="Arial"/>
              </a:rPr>
              <a:t> </a:t>
            </a:r>
            <a:r>
              <a:rPr lang="vi-VN" sz="2800" b="1" dirty="0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dirty="0" err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: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</a:rPr>
              <a:t>thổi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c</a:t>
            </a:r>
            <a:r>
              <a:rPr lang="vi-VN" sz="2800" dirty="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</a:rPr>
              <a:t>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SzTx/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  <a:p>
            <a:pPr eaLnBrk="1" hangingPunct="1">
              <a:buSzTx/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990600"/>
            <a:ext cx="46482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8100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8006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667000" y="1905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133600" y="2286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2004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smtClean="0">
                <a:solidFill>
                  <a:srgbClr val="FFFF00"/>
                </a:solidFill>
                <a:latin typeface="Arial"/>
              </a:rPr>
              <a:t>Nội dung</a:t>
            </a:r>
            <a:r>
              <a:rPr lang="en-US" sz="2400" smtClean="0">
                <a:latin typeface="Arial"/>
              </a:rPr>
              <a:t>: 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Tác giả thể hiện tình cảm yêu mến và niềm tự hào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ối với một nét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ẹp cổ truyền trong sinh hoạt v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ă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n hoá của dân tộc.</a:t>
            </a:r>
          </a:p>
          <a:p>
            <a:pPr eaLnBrk="1" hangingPunct="1">
              <a:defRPr/>
            </a:pPr>
            <a:r>
              <a:rPr lang="en-US" sz="2400" b="1" u="sng" smtClean="0">
                <a:solidFill>
                  <a:srgbClr val="CCFF33"/>
                </a:solidFill>
                <a:latin typeface="Arial"/>
              </a:rPr>
              <a:t>Đọc diễn cảm:</a:t>
            </a:r>
            <a:endParaRPr lang="vi-VN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pic>
        <p:nvPicPr>
          <p:cNvPr id="26638" name="Picture 1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6477000" y="696913"/>
            <a:ext cx="174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>
            <a:off x="6629400" y="36576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4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endParaRPr lang="vi-VN" smtClean="0">
              <a:latin typeface="Arial"/>
            </a:endParaRPr>
          </a:p>
        </p:txBody>
      </p:sp>
      <p:pic>
        <p:nvPicPr>
          <p:cNvPr id="137229" name="New - chua huong 3.mpg">
            <a:hlinkClick r:id="" action="ppaction://media"/>
          </p:cNvPr>
          <p:cNvPicPr>
            <a:picLocks noRot="1" noChangeAspect="1" noChangeArrowheads="1"/>
          </p:cNvPicPr>
          <p:nvPr>
            <p:ph sz="half" idx="4294967295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609600"/>
            <a:ext cx="7086600" cy="5238750"/>
          </a:xfrm>
          <a:ln w="38100">
            <a:solidFill>
              <a:srgbClr val="FFCC00"/>
            </a:solidFill>
          </a:ln>
        </p:spPr>
      </p:pic>
      <p:pic>
        <p:nvPicPr>
          <p:cNvPr id="137231" name="mot so hinh anh le hoi.mpg">
            <a:hlinkClick r:id="" action="ppaction://media"/>
          </p:cNvPr>
          <p:cNvPicPr>
            <a:picLocks noRot="1" noChangeAspect="1" noChangeArrowheads="1"/>
          </p:cNvPicPr>
          <p:nvPr>
            <p:ph sz="half" idx="4294967295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914400" y="609600"/>
            <a:ext cx="7048500" cy="5157788"/>
          </a:xfrm>
          <a:ln w="38100">
            <a:solidFill>
              <a:srgbClr val="FF0000"/>
            </a:solidFill>
          </a:ln>
        </p:spPr>
      </p:pic>
      <p:sp>
        <p:nvSpPr>
          <p:cNvPr id="27654" name="WordArt 20"/>
          <p:cNvSpPr>
            <a:spLocks noChangeArrowheads="1" noChangeShapeType="1" noTextEdit="1"/>
          </p:cNvSpPr>
          <p:nvPr/>
        </p:nvSpPr>
        <p:spPr bwMode="auto">
          <a:xfrm>
            <a:off x="2362200" y="5867400"/>
            <a:ext cx="3733800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MỘT SỐ HÌNH ẢNH VỀ LỄ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1" fill="hold"/>
                                        <p:tgtEl>
                                          <p:spTgt spid="137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7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609" fill="hold"/>
                                        <p:tgtEl>
                                          <p:spTgt spid="137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2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7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7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9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3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7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7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3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FF00"/>
          </a:solidFill>
          <a:ln w="57150">
            <a:solidFill>
              <a:srgbClr val="FFFF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solidFill>
                  <a:srgbClr val="CC00CC"/>
                </a:solidFill>
                <a:latin typeface="Arial"/>
              </a:rPr>
              <a:t/>
            </a:r>
            <a:br>
              <a:rPr lang="en-US" sz="2400" smtClean="0">
                <a:solidFill>
                  <a:srgbClr val="CC00CC"/>
                </a:solidFill>
                <a:latin typeface="Arial"/>
              </a:rPr>
            </a:br>
            <a:r>
              <a:rPr lang="en-US" sz="28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8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8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8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8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8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8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1617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990600"/>
            <a:ext cx="46482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8100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8006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590800" y="1905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133600" y="2286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1242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smtClean="0">
                <a:solidFill>
                  <a:srgbClr val="FFFF00"/>
                </a:solidFill>
                <a:latin typeface="Arial"/>
              </a:rPr>
              <a:t>Nội dung</a:t>
            </a:r>
            <a:r>
              <a:rPr lang="en-US" sz="2400" smtClean="0">
                <a:latin typeface="Arial"/>
              </a:rPr>
              <a:t>: 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Tác giả thể hiện tình cảm yêu mến và niềm tự hào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ối với một nét 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ẹp cổ truyền trong sinh hoạt v</a:t>
            </a:r>
            <a:r>
              <a:rPr lang="vi-VN" sz="2400" smtClean="0">
                <a:solidFill>
                  <a:srgbClr val="CCFF33"/>
                </a:solidFill>
                <a:latin typeface="Arial"/>
              </a:rPr>
              <a:t>ă</a:t>
            </a:r>
            <a:r>
              <a:rPr lang="en-US" sz="2400" smtClean="0">
                <a:solidFill>
                  <a:srgbClr val="CCFF33"/>
                </a:solidFill>
                <a:latin typeface="Arial"/>
              </a:rPr>
              <a:t>n hoá của dân tộc.</a:t>
            </a:r>
          </a:p>
          <a:p>
            <a:pPr eaLnBrk="1" hangingPunct="1">
              <a:defRPr/>
            </a:pPr>
            <a:r>
              <a:rPr lang="en-US" sz="2400" b="1" u="sng" smtClean="0">
                <a:solidFill>
                  <a:srgbClr val="CCFF33"/>
                </a:solidFill>
                <a:latin typeface="Arial"/>
              </a:rPr>
              <a:t>Đọc diễn cảm:</a:t>
            </a:r>
            <a:endParaRPr lang="vi-VN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defRPr/>
            </a:pPr>
            <a:endParaRPr lang="vi-VN" sz="2800" smtClean="0">
              <a:latin typeface="Arial"/>
            </a:endParaRPr>
          </a:p>
        </p:txBody>
      </p:sp>
      <p:pic>
        <p:nvPicPr>
          <p:cNvPr id="28686" name="Picture 1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6553200" y="7620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6705600" y="36576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143000"/>
            <a:ext cx="8305800" cy="1708150"/>
          </a:xfrm>
          <a:prstGeom prst="rect">
            <a:avLst/>
          </a:prstGeom>
          <a:solidFill>
            <a:srgbClr val="6600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hlink"/>
                </a:solidFill>
                <a:latin typeface="Arial" charset="0"/>
              </a:rPr>
              <a:t>Tên các lễ hội và trò ch</a:t>
            </a:r>
            <a:r>
              <a:rPr lang="vi-VN" sz="3000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3000" b="1">
                <a:solidFill>
                  <a:schemeClr val="hlink"/>
                </a:solidFill>
                <a:latin typeface="Arial" charset="0"/>
              </a:rPr>
              <a:t>i dân giancó trong lễ hội</a:t>
            </a:r>
            <a:r>
              <a:rPr lang="en-US" sz="300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0" y="2590800"/>
            <a:ext cx="7696200" cy="4424363"/>
          </a:xfrm>
          <a:prstGeom prst="rect">
            <a:avLst/>
          </a:prstGeom>
          <a:noFill/>
          <a:ln w="57150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Arial" charset="0"/>
              </a:rPr>
              <a:t>                      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1 - Hội chùa H</a:t>
            </a:r>
            <a:r>
              <a:rPr lang="vi-VN" sz="2800" b="1">
                <a:solidFill>
                  <a:schemeClr val="hlink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ng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Arial" charset="0"/>
              </a:rPr>
              <a:t>                      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2- Oản tù tì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                      3- Múa lân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                      4-Bịt mắt bắt dê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                      5 - Đánh </a:t>
            </a:r>
            <a:r>
              <a:rPr lang="vi-VN" sz="2800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                      6 -Đua thuyền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Arial" charset="0"/>
              </a:rPr>
              <a:t>                      </a:t>
            </a:r>
          </a:p>
        </p:txBody>
      </p:sp>
      <p:pic>
        <p:nvPicPr>
          <p:cNvPr id="29700" name="Picture 4" descr="Copy of S128x128PDV75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848600" y="3352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90550" y="457200"/>
            <a:ext cx="2381250" cy="304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7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124200" y="0"/>
            <a:ext cx="6019800" cy="1447800"/>
          </a:xfrm>
          <a:prstGeom prst="horizontalScroll">
            <a:avLst>
              <a:gd name="adj" fmla="val 15000"/>
            </a:avLst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5105400" cy="457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spc="18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ĐUỔI HÌNH BẮT CHỮ</a:t>
            </a:r>
          </a:p>
        </p:txBody>
      </p:sp>
      <p:pic>
        <p:nvPicPr>
          <p:cNvPr id="29704" name="Picture 8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-272973" y="2673598"/>
            <a:ext cx="1183468" cy="590931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Lucky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0" y="1447800"/>
            <a:ext cx="8305800" cy="1370013"/>
          </a:xfrm>
          <a:prstGeom prst="rect">
            <a:avLst/>
          </a:prstGeom>
          <a:solidFill>
            <a:srgbClr val="6600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Câu hỏi :Kể tên các lễ hội và trò ch</a:t>
            </a:r>
            <a:r>
              <a:rPr lang="vi-VN" sz="2800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chemeClr val="hlink"/>
                </a:solidFill>
                <a:latin typeface="Arial" charset="0"/>
              </a:rPr>
              <a:t>i có trong lễ hội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0" y="2447925"/>
            <a:ext cx="7696200" cy="4400550"/>
          </a:xfrm>
          <a:prstGeom prst="rect">
            <a:avLst/>
          </a:prstGeom>
          <a:noFill/>
          <a:ln w="57150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800" b="1" u="sng">
                <a:solidFill>
                  <a:schemeClr val="hlink"/>
                </a:solidFill>
                <a:latin typeface="Arial" charset="0"/>
              </a:rPr>
              <a:t>luật ch</a:t>
            </a:r>
            <a:r>
              <a:rPr lang="vi-VN" sz="2800" b="1" u="sng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800" b="1" u="sng">
                <a:solidFill>
                  <a:schemeClr val="hlink"/>
                </a:solidFill>
                <a:latin typeface="Arial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-Lớp chia làm 4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, mỗi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cử 1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ại diện 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-Các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ợcxem các hình ảnhlễ hội và trao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ổi .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-Sau khi xem xong mỗi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ợc trả lời theo thứ tự : mỗi lầnphải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ọc tên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ợc 1 trò ch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i hoặc 1 lễ hội.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Sau 5 giây nếu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nào không có câu trả lời thì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ó bị loại.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-Nếu hết giờ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nào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ọc tên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ợc nhiều lễ hội ,thì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ội </a:t>
            </a:r>
            <a:r>
              <a:rPr lang="vi-VN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ó giành phần thắng</a:t>
            </a:r>
          </a:p>
        </p:txBody>
      </p:sp>
      <p:pic>
        <p:nvPicPr>
          <p:cNvPr id="30724" name="Picture 4" descr="Copy of S128x128PDV75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7848600" y="3352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590550" y="457200"/>
            <a:ext cx="2381250" cy="304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7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124200" y="0"/>
            <a:ext cx="6019800" cy="1447800"/>
          </a:xfrm>
          <a:prstGeom prst="horizontalScroll">
            <a:avLst>
              <a:gd name="adj" fmla="val 15000"/>
            </a:avLst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657600" y="304800"/>
            <a:ext cx="5105400" cy="457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spc="18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ĐUỔI HÌNH BẮT CHỮ</a:t>
            </a:r>
          </a:p>
        </p:txBody>
      </p:sp>
      <p:pic>
        <p:nvPicPr>
          <p:cNvPr id="30728" name="Picture 130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14400"/>
            <a:ext cx="6096000" cy="518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 rot="-4826093">
            <a:off x="6824663" y="2743200"/>
            <a:ext cx="1133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Hà Nội</a:t>
            </a:r>
            <a:endParaRPr lang="vi-V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 rot="3025249">
            <a:off x="2269331" y="5503069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Ninh Bình</a:t>
            </a:r>
            <a:endParaRPr lang="vi-V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-3477660">
            <a:off x="6654007" y="5249069"/>
            <a:ext cx="1322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Hà Nam</a:t>
            </a:r>
            <a:endParaRPr lang="vi-V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8358" name="Freeform 6"/>
          <p:cNvSpPr>
            <a:spLocks/>
          </p:cNvSpPr>
          <p:nvPr/>
        </p:nvSpPr>
        <p:spPr bwMode="auto">
          <a:xfrm>
            <a:off x="2819400" y="3581400"/>
            <a:ext cx="4419600" cy="2286000"/>
          </a:xfrm>
          <a:custGeom>
            <a:avLst/>
            <a:gdLst>
              <a:gd name="T0" fmla="*/ 0 w 3671"/>
              <a:gd name="T1" fmla="*/ 0 h 2489"/>
              <a:gd name="T2" fmla="*/ 2147483647 w 3671"/>
              <a:gd name="T3" fmla="*/ 2147483647 h 2489"/>
              <a:gd name="T4" fmla="*/ 2147483647 w 3671"/>
              <a:gd name="T5" fmla="*/ 2147483647 h 2489"/>
              <a:gd name="T6" fmla="*/ 2147483647 w 3671"/>
              <a:gd name="T7" fmla="*/ 2147483647 h 2489"/>
              <a:gd name="T8" fmla="*/ 2147483647 w 3671"/>
              <a:gd name="T9" fmla="*/ 2147483647 h 2489"/>
              <a:gd name="T10" fmla="*/ 2147483647 w 3671"/>
              <a:gd name="T11" fmla="*/ 2147483647 h 2489"/>
              <a:gd name="T12" fmla="*/ 2147483647 w 3671"/>
              <a:gd name="T13" fmla="*/ 2147483647 h 2489"/>
              <a:gd name="T14" fmla="*/ 2147483647 w 3671"/>
              <a:gd name="T15" fmla="*/ 2147483647 h 2489"/>
              <a:gd name="T16" fmla="*/ 2147483647 w 3671"/>
              <a:gd name="T17" fmla="*/ 2147483647 h 2489"/>
              <a:gd name="T18" fmla="*/ 2147483647 w 3671"/>
              <a:gd name="T19" fmla="*/ 2147483647 h 2489"/>
              <a:gd name="T20" fmla="*/ 2147483647 w 3671"/>
              <a:gd name="T21" fmla="*/ 2147483647 h 2489"/>
              <a:gd name="T22" fmla="*/ 2147483647 w 3671"/>
              <a:gd name="T23" fmla="*/ 2147483647 h 2489"/>
              <a:gd name="T24" fmla="*/ 2147483647 w 3671"/>
              <a:gd name="T25" fmla="*/ 2147483647 h 2489"/>
              <a:gd name="T26" fmla="*/ 2147483647 w 3671"/>
              <a:gd name="T27" fmla="*/ 2147483647 h 2489"/>
              <a:gd name="T28" fmla="*/ 2147483647 w 3671"/>
              <a:gd name="T29" fmla="*/ 2147483647 h 2489"/>
              <a:gd name="T30" fmla="*/ 2147483647 w 3671"/>
              <a:gd name="T31" fmla="*/ 2147483647 h 2489"/>
              <a:gd name="T32" fmla="*/ 2147483647 w 3671"/>
              <a:gd name="T33" fmla="*/ 2147483647 h 2489"/>
              <a:gd name="T34" fmla="*/ 2147483647 w 3671"/>
              <a:gd name="T35" fmla="*/ 2147483647 h 2489"/>
              <a:gd name="T36" fmla="*/ 2147483647 w 3671"/>
              <a:gd name="T37" fmla="*/ 2147483647 h 2489"/>
              <a:gd name="T38" fmla="*/ 2147483647 w 3671"/>
              <a:gd name="T39" fmla="*/ 2147483647 h 2489"/>
              <a:gd name="T40" fmla="*/ 2147483647 w 3671"/>
              <a:gd name="T41" fmla="*/ 2147483647 h 2489"/>
              <a:gd name="T42" fmla="*/ 2147483647 w 3671"/>
              <a:gd name="T43" fmla="*/ 2147483647 h 2489"/>
              <a:gd name="T44" fmla="*/ 2147483647 w 3671"/>
              <a:gd name="T45" fmla="*/ 2147483647 h 2489"/>
              <a:gd name="T46" fmla="*/ 2147483647 w 3671"/>
              <a:gd name="T47" fmla="*/ 2147483647 h 2489"/>
              <a:gd name="T48" fmla="*/ 2147483647 w 3671"/>
              <a:gd name="T49" fmla="*/ 2147483647 h 2489"/>
              <a:gd name="T50" fmla="*/ 2147483647 w 3671"/>
              <a:gd name="T51" fmla="*/ 2147483647 h 2489"/>
              <a:gd name="T52" fmla="*/ 2147483647 w 3671"/>
              <a:gd name="T53" fmla="*/ 2147483647 h 2489"/>
              <a:gd name="T54" fmla="*/ 2147483647 w 3671"/>
              <a:gd name="T55" fmla="*/ 2147483647 h 2489"/>
              <a:gd name="T56" fmla="*/ 2147483647 w 3671"/>
              <a:gd name="T57" fmla="*/ 2147483647 h 2489"/>
              <a:gd name="T58" fmla="*/ 2147483647 w 3671"/>
              <a:gd name="T59" fmla="*/ 2147483647 h 2489"/>
              <a:gd name="T60" fmla="*/ 2147483647 w 3671"/>
              <a:gd name="T61" fmla="*/ 2147483647 h 2489"/>
              <a:gd name="T62" fmla="*/ 2147483647 w 3671"/>
              <a:gd name="T63" fmla="*/ 2147483647 h 2489"/>
              <a:gd name="T64" fmla="*/ 2147483647 w 3671"/>
              <a:gd name="T65" fmla="*/ 2147483647 h 2489"/>
              <a:gd name="T66" fmla="*/ 2147483647 w 3671"/>
              <a:gd name="T67" fmla="*/ 2147483647 h 2489"/>
              <a:gd name="T68" fmla="*/ 2147483647 w 3671"/>
              <a:gd name="T69" fmla="*/ 2147483647 h 2489"/>
              <a:gd name="T70" fmla="*/ 2147483647 w 3671"/>
              <a:gd name="T71" fmla="*/ 2147483647 h 24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671"/>
              <a:gd name="T109" fmla="*/ 0 h 2489"/>
              <a:gd name="T110" fmla="*/ 3671 w 3671"/>
              <a:gd name="T111" fmla="*/ 2489 h 24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671" h="2489">
                <a:moveTo>
                  <a:pt x="0" y="0"/>
                </a:moveTo>
                <a:cubicBezTo>
                  <a:pt x="20" y="21"/>
                  <a:pt x="30" y="54"/>
                  <a:pt x="55" y="69"/>
                </a:cubicBezTo>
                <a:cubicBezTo>
                  <a:pt x="107" y="101"/>
                  <a:pt x="208" y="104"/>
                  <a:pt x="260" y="110"/>
                </a:cubicBezTo>
                <a:cubicBezTo>
                  <a:pt x="288" y="119"/>
                  <a:pt x="315" y="129"/>
                  <a:pt x="343" y="138"/>
                </a:cubicBezTo>
                <a:cubicBezTo>
                  <a:pt x="357" y="143"/>
                  <a:pt x="370" y="147"/>
                  <a:pt x="384" y="151"/>
                </a:cubicBezTo>
                <a:cubicBezTo>
                  <a:pt x="398" y="156"/>
                  <a:pt x="425" y="165"/>
                  <a:pt x="425" y="165"/>
                </a:cubicBezTo>
                <a:cubicBezTo>
                  <a:pt x="464" y="225"/>
                  <a:pt x="477" y="209"/>
                  <a:pt x="535" y="247"/>
                </a:cubicBezTo>
                <a:cubicBezTo>
                  <a:pt x="537" y="270"/>
                  <a:pt x="555" y="479"/>
                  <a:pt x="576" y="522"/>
                </a:cubicBezTo>
                <a:cubicBezTo>
                  <a:pt x="600" y="569"/>
                  <a:pt x="803" y="574"/>
                  <a:pt x="823" y="576"/>
                </a:cubicBezTo>
                <a:cubicBezTo>
                  <a:pt x="837" y="581"/>
                  <a:pt x="854" y="580"/>
                  <a:pt x="864" y="590"/>
                </a:cubicBezTo>
                <a:cubicBezTo>
                  <a:pt x="909" y="635"/>
                  <a:pt x="844" y="628"/>
                  <a:pt x="905" y="659"/>
                </a:cubicBezTo>
                <a:cubicBezTo>
                  <a:pt x="931" y="672"/>
                  <a:pt x="987" y="686"/>
                  <a:pt x="987" y="686"/>
                </a:cubicBezTo>
                <a:cubicBezTo>
                  <a:pt x="1014" y="766"/>
                  <a:pt x="1011" y="790"/>
                  <a:pt x="1083" y="837"/>
                </a:cubicBezTo>
                <a:cubicBezTo>
                  <a:pt x="1088" y="851"/>
                  <a:pt x="1087" y="868"/>
                  <a:pt x="1097" y="878"/>
                </a:cubicBezTo>
                <a:cubicBezTo>
                  <a:pt x="1107" y="888"/>
                  <a:pt x="1125" y="886"/>
                  <a:pt x="1138" y="892"/>
                </a:cubicBezTo>
                <a:cubicBezTo>
                  <a:pt x="1244" y="945"/>
                  <a:pt x="1117" y="898"/>
                  <a:pt x="1220" y="933"/>
                </a:cubicBezTo>
                <a:cubicBezTo>
                  <a:pt x="1238" y="986"/>
                  <a:pt x="1250" y="998"/>
                  <a:pt x="1303" y="1015"/>
                </a:cubicBezTo>
                <a:cubicBezTo>
                  <a:pt x="1406" y="1086"/>
                  <a:pt x="1564" y="1108"/>
                  <a:pt x="1687" y="1125"/>
                </a:cubicBezTo>
                <a:cubicBezTo>
                  <a:pt x="1784" y="1138"/>
                  <a:pt x="1878" y="1171"/>
                  <a:pt x="1975" y="1180"/>
                </a:cubicBezTo>
                <a:cubicBezTo>
                  <a:pt x="2043" y="1187"/>
                  <a:pt x="2112" y="1189"/>
                  <a:pt x="2180" y="1194"/>
                </a:cubicBezTo>
                <a:cubicBezTo>
                  <a:pt x="2221" y="1203"/>
                  <a:pt x="2266" y="1203"/>
                  <a:pt x="2304" y="1221"/>
                </a:cubicBezTo>
                <a:cubicBezTo>
                  <a:pt x="2328" y="1232"/>
                  <a:pt x="2340" y="1259"/>
                  <a:pt x="2359" y="1276"/>
                </a:cubicBezTo>
                <a:cubicBezTo>
                  <a:pt x="2385" y="1300"/>
                  <a:pt x="2416" y="1319"/>
                  <a:pt x="2441" y="1344"/>
                </a:cubicBezTo>
                <a:cubicBezTo>
                  <a:pt x="2482" y="1385"/>
                  <a:pt x="2451" y="1383"/>
                  <a:pt x="2496" y="1413"/>
                </a:cubicBezTo>
                <a:cubicBezTo>
                  <a:pt x="2591" y="1475"/>
                  <a:pt x="2674" y="1537"/>
                  <a:pt x="2756" y="1619"/>
                </a:cubicBezTo>
                <a:cubicBezTo>
                  <a:pt x="2781" y="1691"/>
                  <a:pt x="2834" y="1723"/>
                  <a:pt x="2907" y="1742"/>
                </a:cubicBezTo>
                <a:cubicBezTo>
                  <a:pt x="3021" y="1827"/>
                  <a:pt x="2898" y="1747"/>
                  <a:pt x="3031" y="1797"/>
                </a:cubicBezTo>
                <a:cubicBezTo>
                  <a:pt x="3046" y="1803"/>
                  <a:pt x="3057" y="1818"/>
                  <a:pt x="3072" y="1824"/>
                </a:cubicBezTo>
                <a:cubicBezTo>
                  <a:pt x="3147" y="1856"/>
                  <a:pt x="3252" y="1886"/>
                  <a:pt x="3332" y="1907"/>
                </a:cubicBezTo>
                <a:cubicBezTo>
                  <a:pt x="3378" y="2043"/>
                  <a:pt x="3356" y="1957"/>
                  <a:pt x="3374" y="2154"/>
                </a:cubicBezTo>
                <a:cubicBezTo>
                  <a:pt x="3378" y="2200"/>
                  <a:pt x="3375" y="2281"/>
                  <a:pt x="3401" y="2332"/>
                </a:cubicBezTo>
                <a:cubicBezTo>
                  <a:pt x="3416" y="2363"/>
                  <a:pt x="3481" y="2445"/>
                  <a:pt x="3511" y="2455"/>
                </a:cubicBezTo>
                <a:cubicBezTo>
                  <a:pt x="3538" y="2464"/>
                  <a:pt x="3593" y="2483"/>
                  <a:pt x="3593" y="2483"/>
                </a:cubicBezTo>
                <a:cubicBezTo>
                  <a:pt x="3616" y="2478"/>
                  <a:pt x="3649" y="2489"/>
                  <a:pt x="3662" y="2469"/>
                </a:cubicBezTo>
                <a:cubicBezTo>
                  <a:pt x="3671" y="2455"/>
                  <a:pt x="3636" y="2447"/>
                  <a:pt x="3620" y="2442"/>
                </a:cubicBezTo>
                <a:cubicBezTo>
                  <a:pt x="3607" y="2438"/>
                  <a:pt x="3593" y="2442"/>
                  <a:pt x="3579" y="2442"/>
                </a:cubicBezTo>
              </a:path>
            </a:pathLst>
          </a:cu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694110">
            <a:off x="4283075" y="41894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Sông Đáy</a:t>
            </a:r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86400" y="281940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CC"/>
                </a:solidFill>
                <a:latin typeface="Arial" charset="0"/>
              </a:rPr>
              <a:t>Hà Đông</a:t>
            </a:r>
            <a:endParaRPr lang="vi-VN" sz="18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 rot="2283269">
            <a:off x="4332288" y="1979613"/>
            <a:ext cx="110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CC"/>
                </a:solidFill>
                <a:latin typeface="Arial" charset="0"/>
              </a:rPr>
              <a:t>S</a:t>
            </a:r>
            <a:r>
              <a:rPr lang="vi-VN" sz="1800">
                <a:solidFill>
                  <a:srgbClr val="CC00CC"/>
                </a:solidFill>
                <a:latin typeface="Arial" charset="0"/>
              </a:rPr>
              <a:t>ơ</a:t>
            </a:r>
            <a:r>
              <a:rPr lang="en-US" sz="1800">
                <a:solidFill>
                  <a:srgbClr val="CC00CC"/>
                </a:solidFill>
                <a:latin typeface="Arial" charset="0"/>
              </a:rPr>
              <a:t>n Tây</a:t>
            </a:r>
            <a:endParaRPr lang="vi-VN" sz="18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1560893">
            <a:off x="3252788" y="4341813"/>
            <a:ext cx="151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CC"/>
                </a:solidFill>
                <a:latin typeface="Arial" charset="0"/>
              </a:rPr>
              <a:t>Đan Ph</a:t>
            </a:r>
            <a:r>
              <a:rPr lang="vi-VN" sz="1800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1800">
                <a:solidFill>
                  <a:srgbClr val="CC00CC"/>
                </a:solidFill>
                <a:latin typeface="Arial" charset="0"/>
              </a:rPr>
              <a:t>ợng</a:t>
            </a:r>
            <a:endParaRPr lang="vi-VN" sz="18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572000" y="46482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057400" y="6086475"/>
            <a:ext cx="51054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BẢN ĐỒ HÀNH CHÍNH TỈNH HÀ TÂY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 rot="1549605">
            <a:off x="5340350" y="1217613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H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ng Yên</a:t>
            </a:r>
            <a:endParaRPr lang="vi-V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 rot="220182">
            <a:off x="3875088" y="4722813"/>
            <a:ext cx="183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Làng Đồng Vân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495800" y="4419600"/>
            <a:ext cx="152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8369" name="Picture 17" descr="Fireworks-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038600"/>
            <a:ext cx="16811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8" descr="POINSET3"/>
          <p:cNvPicPr>
            <a:picLocks noChangeAspect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7010400" y="4572000"/>
            <a:ext cx="2133600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nimBg="1"/>
      <p:bldP spid="228358" grpId="1" animBg="1"/>
      <p:bldP spid="2283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0"/>
          <p:cNvSpPr>
            <a:spLocks noChangeArrowheads="1" noChangeShapeType="1" noTextEdit="1"/>
          </p:cNvSpPr>
          <p:nvPr/>
        </p:nvSpPr>
        <p:spPr bwMode="auto">
          <a:xfrm rot="408970">
            <a:off x="3284538" y="5486400"/>
            <a:ext cx="241617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SÔNG ĐÁY</a:t>
            </a:r>
          </a:p>
        </p:txBody>
      </p:sp>
      <p:pic>
        <p:nvPicPr>
          <p:cNvPr id="6147" name="Picture 15" descr="POINSET3"/>
          <p:cNvPicPr>
            <a:picLocks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580313" y="5426075"/>
            <a:ext cx="1563687" cy="1431925"/>
          </a:xfrm>
          <a:noFill/>
        </p:spPr>
      </p:pic>
      <p:pic>
        <p:nvPicPr>
          <p:cNvPr id="171028" name="èng day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00200"/>
            <a:ext cx="5410200" cy="396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01" fill="hold"/>
                                        <p:tgtEl>
                                          <p:spTgt spid="17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FF00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4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4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4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4495800" cy="312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</p:txBody>
      </p:sp>
      <p:sp>
        <p:nvSpPr>
          <p:cNvPr id="2191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990600"/>
            <a:ext cx="4572000" cy="3276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None/>
              <a:defRPr/>
            </a:pPr>
            <a:endParaRPr lang="en-US" sz="2400" smtClean="0">
              <a:latin typeface="Arial"/>
            </a:endParaRPr>
          </a:p>
          <a:p>
            <a:pPr lvl="4" eaLnBrk="1" hangingPunct="1">
              <a:buFontTx/>
              <a:buNone/>
              <a:defRPr/>
            </a:pPr>
            <a:endParaRPr lang="vi-VN" sz="2400" smtClean="0">
              <a:latin typeface="Arial"/>
            </a:endParaRP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990600"/>
            <a:ext cx="9144000" cy="58674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vi-VN" sz="2400" b="1" u="sng" smtClean="0">
              <a:solidFill>
                <a:srgbClr val="CCFF33"/>
              </a:solidFill>
              <a:latin typeface="Arial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648200" y="1447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733800" y="1447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6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97438"/>
            <a:ext cx="34290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133600" y="18288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590800" y="1828800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743200" y="1828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133600" y="22098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362200" y="2667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200400" y="2667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286000" y="3124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918325" y="4984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248400" y="6858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inh l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823913"/>
            <a:ext cx="7899400" cy="5211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5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6600CC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 </a:t>
            </a:r>
            <a:endParaRPr lang="vi-VN" smtClean="0">
              <a:latin typeface="Arial"/>
            </a:endParaRPr>
          </a:p>
        </p:txBody>
      </p: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3352800" y="5638800"/>
            <a:ext cx="2819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Đình làng</a:t>
            </a:r>
          </a:p>
        </p:txBody>
      </p:sp>
      <p:pic>
        <p:nvPicPr>
          <p:cNvPr id="9220" name="Picture 1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4" name="dinh lang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1371600"/>
            <a:ext cx="5334000" cy="4038600"/>
          </a:xfrm>
          <a:ln w="3810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1" fill="hold"/>
                                        <p:tgtEl>
                                          <p:spTgt spid="1679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79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7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79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FF00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solidFill>
                  <a:srgbClr val="FFFF66"/>
                </a:solidFill>
                <a:latin typeface="Arial"/>
              </a:rPr>
              <a:t>Tập </a:t>
            </a:r>
            <a:r>
              <a:rPr lang="vi-VN" sz="2400" b="1" smtClean="0">
                <a:solidFill>
                  <a:srgbClr val="FFFF66"/>
                </a:solidFill>
                <a:latin typeface="Arial"/>
              </a:rPr>
              <a:t>đ</a:t>
            </a:r>
            <a:r>
              <a:rPr lang="en-US" sz="2400" b="1" smtClean="0">
                <a:solidFill>
                  <a:srgbClr val="FFFF66"/>
                </a:solidFill>
                <a:latin typeface="Arial"/>
              </a:rPr>
              <a:t>ọc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:Hội thổi c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ơ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400" err="1" smtClean="0">
                <a:solidFill>
                  <a:srgbClr val="FF0000"/>
                </a:solidFill>
                <a:latin typeface="Arial"/>
              </a:rPr>
              <a:t>thi</a:t>
            </a:r>
            <a:r>
              <a:rPr lang="en-US" sz="2400" smtClean="0">
                <a:solidFill>
                  <a:srgbClr val="FF0000"/>
                </a:solidFill>
                <a:latin typeface="Arial"/>
              </a:rPr>
              <a:t> ở Đồng Vân</a:t>
            </a:r>
            <a:endParaRPr lang="vi-VN" sz="24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4495800" cy="312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Luyện </a:t>
            </a:r>
            <a:r>
              <a:rPr lang="vi-VN" sz="2800" u="sng" smtClean="0">
                <a:latin typeface="Arial"/>
              </a:rPr>
              <a:t>đ</a:t>
            </a:r>
            <a:r>
              <a:rPr lang="en-US" sz="2800" u="sng" smtClean="0">
                <a:latin typeface="Arial"/>
              </a:rPr>
              <a:t>ọc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lấy lửa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tho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 thoắt</a:t>
            </a:r>
          </a:p>
          <a:p>
            <a:pPr lvl="4" eaLnBrk="1" hangingPunct="1">
              <a:buFontTx/>
              <a:buChar char="•"/>
              <a:defRPr/>
            </a:pP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ũa bông</a:t>
            </a:r>
            <a:endParaRPr lang="vi-VN" sz="2400" smtClean="0">
              <a:latin typeface="Arial"/>
            </a:endParaRPr>
          </a:p>
        </p:txBody>
      </p:sp>
      <p:sp>
        <p:nvSpPr>
          <p:cNvPr id="1873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990600"/>
            <a:ext cx="4572000" cy="3276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latin typeface="Arial"/>
              </a:rPr>
              <a:t>Tìm hiểu bài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Làng Đồng Vân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Sông Đáy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Đình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Trình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sz="2400" smtClean="0">
                <a:latin typeface="Arial"/>
              </a:rPr>
              <a:t>Trẩy quân</a:t>
            </a:r>
            <a:endParaRPr lang="vi-VN" sz="2400" smtClean="0">
              <a:latin typeface="Arial"/>
            </a:endParaRP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990600"/>
            <a:ext cx="9144000" cy="5867400"/>
          </a:xfrm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z="2400" b="1" u="sng" smtClean="0">
              <a:solidFill>
                <a:srgbClr val="CCFF33"/>
              </a:solidFill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u="sng" smtClean="0">
                <a:solidFill>
                  <a:srgbClr val="CCFF33"/>
                </a:solidFill>
                <a:latin typeface="Arial"/>
              </a:rPr>
              <a:t>                              </a:t>
            </a:r>
            <a:endParaRPr lang="vi-VN" sz="2400" b="1" u="sng" smtClean="0">
              <a:solidFill>
                <a:srgbClr val="CCFF33"/>
              </a:solidFill>
              <a:latin typeface="Arial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48200" y="1447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33800" y="1447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8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1054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514600" y="1905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743200" y="1905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133600" y="2362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124200" y="2743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286000" y="3200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6918325" y="4984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6248400" y="685800"/>
            <a:ext cx="174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CC"/>
                </a:solidFill>
                <a:latin typeface="Arial" charset="0"/>
              </a:rPr>
              <a:t>(Minh Nh</a:t>
            </a:r>
            <a:r>
              <a:rPr lang="vi-VN" sz="1800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6600CC"/>
                </a:solidFill>
                <a:latin typeface="Arial" charset="0"/>
              </a:rPr>
              <a:t>ng)</a:t>
            </a:r>
            <a:endParaRPr lang="vi-VN" sz="180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>
            <a:off x="6705600" y="3657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World%20War%20II%20soldiers%20trai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935788" cy="5014913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3810000" y="5943600"/>
            <a:ext cx="210502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7B4BD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TRẨY QUÂN</a:t>
            </a:r>
          </a:p>
        </p:txBody>
      </p:sp>
      <p:pic>
        <p:nvPicPr>
          <p:cNvPr id="11268" name="Picture 7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2737</TotalTime>
  <Words>2020</Words>
  <Application>Microsoft Office PowerPoint</Application>
  <PresentationFormat>On-screen Show (4:3)</PresentationFormat>
  <Paragraphs>345</Paragraphs>
  <Slides>28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.VnTime</vt:lpstr>
      <vt:lpstr>Arial</vt:lpstr>
      <vt:lpstr>Tahoma</vt:lpstr>
      <vt:lpstr>Wingdings</vt:lpstr>
      <vt:lpstr>Ocean</vt:lpstr>
      <vt:lpstr>Thứ tư ngày 27 tháng 02 năm 2008</vt:lpstr>
      <vt:lpstr>Tập đọc :Hội thổi cơm thi ở Đồng Vân</vt:lpstr>
      <vt:lpstr>Slide 3</vt:lpstr>
      <vt:lpstr>Slide 4</vt:lpstr>
      <vt:lpstr>Tập đọc :Hội thổi cơm thi ở Đồng Vân</vt:lpstr>
      <vt:lpstr>Slide 6</vt:lpstr>
      <vt:lpstr> </vt:lpstr>
      <vt:lpstr>Tập đọc :Hội thổi cơm thi ở Đồng Vân</vt:lpstr>
      <vt:lpstr>Slide 9</vt:lpstr>
      <vt:lpstr>Tập đọc :Hội thổi cơm thi ở Đồng Vân</vt:lpstr>
      <vt:lpstr>Tập đọc :Hội thổi cơm thi ở Đồng Vân</vt:lpstr>
      <vt:lpstr> Tập đọc :Hội thổi cơm thi ở Đồng Vân</vt:lpstr>
      <vt:lpstr>Slide 13</vt:lpstr>
      <vt:lpstr>Slide 14</vt:lpstr>
      <vt:lpstr>Slide 15</vt:lpstr>
      <vt:lpstr>Thứ tư ngày 27 tháng 02 năm 2008 Tập đọc :Hội thổi cơm thi ở Đồng Vân</vt:lpstr>
      <vt:lpstr> Tập đọc :Hội thổi cơm thi ở Đồng Vân</vt:lpstr>
      <vt:lpstr> Tập đọc :Hội thổi cơm thi ở Đồng Vân</vt:lpstr>
      <vt:lpstr>Tập đọc :Hội thổi cơm thi ở Đồng Vân</vt:lpstr>
      <vt:lpstr> Tập đọc :Hội thổi cơm thi ở Đồng Vân</vt:lpstr>
      <vt:lpstr> Tập đọc :Hội thổi cơm thi ở Đồng Vân</vt:lpstr>
      <vt:lpstr>Tập đọc :Hội thổi cơm thi ở Đồng Vân</vt:lpstr>
      <vt:lpstr>Slide 23</vt:lpstr>
      <vt:lpstr> Tập đọc :Hội thổi cơm thi ở Đồng Vân</vt:lpstr>
      <vt:lpstr>Slide 25</vt:lpstr>
      <vt:lpstr> Tập đọc :Hội thổi cơm thi ở Đồng Vân</vt:lpstr>
      <vt:lpstr>Slide 27</vt:lpstr>
      <vt:lpstr>Slide 28</vt:lpstr>
    </vt:vector>
  </TitlesOfParts>
  <Company>Cau Lai - Thi Tran - Hung Nhan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Anh Tuan</dc:creator>
  <cp:lastModifiedBy>CSTeam</cp:lastModifiedBy>
  <cp:revision>179</cp:revision>
  <dcterms:created xsi:type="dcterms:W3CDTF">2007-02-26T13:19:22Z</dcterms:created>
  <dcterms:modified xsi:type="dcterms:W3CDTF">2016-06-30T03:22:09Z</dcterms:modified>
</cp:coreProperties>
</file>