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70" r:id="rId3"/>
    <p:sldId id="305" r:id="rId4"/>
    <p:sldId id="286" r:id="rId5"/>
    <p:sldId id="292" r:id="rId6"/>
    <p:sldId id="288" r:id="rId7"/>
    <p:sldId id="290" r:id="rId8"/>
    <p:sldId id="311" r:id="rId9"/>
    <p:sldId id="296" r:id="rId10"/>
    <p:sldId id="297" r:id="rId11"/>
    <p:sldId id="298" r:id="rId12"/>
    <p:sldId id="300" r:id="rId13"/>
    <p:sldId id="31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FFFFFF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3287" autoAdjust="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EE7435-CBB5-4B96-BCF3-2222DC650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3B2C75-5450-4EA4-84BB-73D9E079E9D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D055A-87C1-4186-97C7-4F7FC28D7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9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1F648-BB27-4C71-B578-85CCDB9F7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4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F5C2-B20D-4B76-B74E-DA3E7C5A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1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D16D-2BED-4EE8-B20E-4206EC32C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69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4657-3DE1-4031-827A-B2EB1D642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91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DFBC-5E13-4C31-BFD7-647DD246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74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0696-66A4-4AE1-BD45-490BF9B1E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8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592D-88BF-4BC7-A99C-AED6C721E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2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AC03-CFE4-4CB1-BA16-3E73F081D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6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69CB-BD3D-4F01-8258-14AF9016F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49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EDEC-DC70-458E-9CF1-97EADB62D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41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A186-4719-4DA4-AF87-D85EB8483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64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5CC351-D4D7-4253-A56B-182C0E76A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wmf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66700" y="685800"/>
            <a:ext cx="4495800" cy="1752600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cs typeface="Times New Roman" panose="02020603050405020304" pitchFamily="18" charset="0"/>
              </a:rPr>
              <a:t>Quan sát hình ảnh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2667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276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019800" y="5562600"/>
            <a:ext cx="2316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Quả bóng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514600" y="5943600"/>
            <a:ext cx="1817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Hộp sữa</a:t>
            </a:r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460375" y="152400"/>
            <a:ext cx="8302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9" dur="1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2" dur="1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52" grpId="0"/>
      <p:bldP spid="14352" grpId="1"/>
      <p:bldP spid="14353" grpId="0"/>
      <p:bldP spid="1435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524125" cy="24288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1" name="Group 15"/>
          <p:cNvGrpSpPr>
            <a:grpSpLocks/>
          </p:cNvGrpSpPr>
          <p:nvPr/>
        </p:nvGrpSpPr>
        <p:grpSpPr bwMode="auto">
          <a:xfrm>
            <a:off x="-14288" y="-42863"/>
            <a:ext cx="9158288" cy="6900863"/>
            <a:chOff x="-9" y="-18"/>
            <a:chExt cx="5769" cy="4347"/>
          </a:xfrm>
        </p:grpSpPr>
        <p:pic>
          <p:nvPicPr>
            <p:cNvPr id="12300" name="Picture 16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7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8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9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4" name="Group 2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2332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33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34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35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36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37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38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39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40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41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42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43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2305" name="Group 3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2320" name="AutoShape 3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21" name="AutoShape 3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22" name="AutoShape 3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23" name="AutoShape 3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24" name="AutoShape 3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25" name="AutoShape 3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26" name="AutoShape 4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27" name="AutoShape 4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28" name="AutoShape 4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29" name="AutoShape 4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30" name="AutoShape 4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31" name="AutoShape 4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2306" name="Group 4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2314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15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16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17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18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19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2307" name="Group 5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2308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0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10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11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12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2313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</p:grpSp>
      <p:sp>
        <p:nvSpPr>
          <p:cNvPr id="12292" name="Text Box 60"/>
          <p:cNvSpPr txBox="1">
            <a:spLocks noChangeArrowheads="1"/>
          </p:cNvSpPr>
          <p:nvPr/>
        </p:nvSpPr>
        <p:spPr bwMode="auto">
          <a:xfrm>
            <a:off x="1371600" y="304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3" name="Rectangle 61"/>
          <p:cNvSpPr>
            <a:spLocks noChangeArrowheads="1"/>
          </p:cNvSpPr>
          <p:nvPr/>
        </p:nvSpPr>
        <p:spPr bwMode="auto">
          <a:xfrm>
            <a:off x="311150" y="398463"/>
            <a:ext cx="8451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Bài 1. Trong các hình dưới đây có hình nào là </a:t>
            </a:r>
            <a:r>
              <a:rPr lang="en-US" altLang="en-US" sz="2800" b="1" u="sng">
                <a:solidFill>
                  <a:srgbClr val="0000FF"/>
                </a:solidFill>
              </a:rPr>
              <a:t>hình trụ</a:t>
            </a:r>
          </a:p>
        </p:txBody>
      </p:sp>
      <p:pic>
        <p:nvPicPr>
          <p:cNvPr id="56384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590800" cy="21050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85" name="Picture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00125"/>
            <a:ext cx="2182813" cy="26574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86" name="Picture 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2514600" cy="27908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6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990600"/>
            <a:ext cx="2165350" cy="2667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88" name="Picture 6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00125"/>
            <a:ext cx="2374900" cy="28098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408" name="AutoShape 88"/>
          <p:cNvSpPr>
            <a:spLocks noChangeArrowheads="1"/>
          </p:cNvSpPr>
          <p:nvPr/>
        </p:nvSpPr>
        <p:spPr bwMode="auto">
          <a:xfrm>
            <a:off x="533400" y="3962400"/>
            <a:ext cx="8229600" cy="2438400"/>
          </a:xfrm>
          <a:prstGeom prst="horizontalScroll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en-US" sz="2800" b="1" dirty="0">
              <a:solidFill>
                <a:srgbClr val="FF0066"/>
              </a:solidFill>
            </a:endParaRPr>
          </a:p>
          <a:p>
            <a:pPr algn="ctr">
              <a:defRPr/>
            </a:pPr>
            <a:endParaRPr lang="en-US" altLang="en-US" sz="2800" b="1" dirty="0">
              <a:solidFill>
                <a:srgbClr val="FF0066"/>
              </a:solidFill>
            </a:endParaRPr>
          </a:p>
          <a:p>
            <a:pPr algn="ctr">
              <a:defRPr/>
            </a:pPr>
            <a:r>
              <a:rPr lang="en-US" altLang="en-US" sz="2800" b="1" dirty="0">
                <a:solidFill>
                  <a:srgbClr val="FF0066"/>
                </a:solidFill>
              </a:rPr>
              <a:t>Hình có dạng hình trụ là hình </a:t>
            </a:r>
            <a:r>
              <a:rPr lang="en-US" altLang="en-US" sz="2800" b="1" dirty="0">
                <a:solidFill>
                  <a:srgbClr val="FF0066"/>
                </a:solidFill>
                <a:latin typeface="HP001 5 hàng 1 ô ly" pitchFamily="34" charset="0"/>
              </a:rPr>
              <a:t>A </a:t>
            </a:r>
            <a:r>
              <a:rPr lang="en-US" altLang="en-US" sz="2800" b="1" dirty="0">
                <a:solidFill>
                  <a:srgbClr val="FF0066"/>
                </a:solidFill>
              </a:rPr>
              <a:t>và hình </a:t>
            </a:r>
            <a:r>
              <a:rPr lang="en-US" altLang="en-US" sz="2800" b="1" dirty="0">
                <a:solidFill>
                  <a:srgbClr val="FF0066"/>
                </a:solidFill>
                <a:latin typeface="HP001 5 hàng 1 ô ly" pitchFamily="34" charset="0"/>
              </a:rPr>
              <a:t>E</a:t>
            </a:r>
          </a:p>
          <a:p>
            <a:pPr algn="ctr" eaLnBrk="1" hangingPunct="1">
              <a:defRPr/>
            </a:pPr>
            <a:endParaRPr lang="en-US" alt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P001 5 hàng 1 ô ly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1553E-6 L 0.00833 -0.430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15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08" grpId="0" animBg="1"/>
      <p:bldP spid="56408" grpId="1" animBg="1"/>
      <p:bldP spid="5640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045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Bài 2. Đồ vật nào dưới đây có dạng hình cầu?</a:t>
            </a:r>
          </a:p>
        </p:txBody>
      </p:sp>
      <p:grpSp>
        <p:nvGrpSpPr>
          <p:cNvPr id="13315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3331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3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4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5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5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3363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64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65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66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67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68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69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70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71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72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73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74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3336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3351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52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53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54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55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56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57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58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59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60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61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62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3337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334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4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4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4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4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5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3338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3339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40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4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4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4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334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</p:grp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598488" y="1049338"/>
            <a:ext cx="2087562" cy="2209800"/>
            <a:chOff x="598188" y="1049980"/>
            <a:chExt cx="2087219" cy="2209657"/>
          </a:xfrm>
        </p:grpSpPr>
        <p:pic>
          <p:nvPicPr>
            <p:cNvPr id="1332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88" y="1049980"/>
              <a:ext cx="1642420" cy="164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TextBox 7"/>
            <p:cNvSpPr txBox="1">
              <a:spLocks noChangeArrowheads="1"/>
            </p:cNvSpPr>
            <p:nvPr/>
          </p:nvSpPr>
          <p:spPr bwMode="auto">
            <a:xfrm>
              <a:off x="718494" y="2890305"/>
              <a:ext cx="1966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b="1"/>
                <a:t>Quả bóng bàn</a:t>
              </a:r>
              <a:endParaRPr lang="vi-VN" altLang="vi-VN" b="1"/>
            </a:p>
          </p:txBody>
        </p:sp>
      </p:grp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2824163" y="611188"/>
            <a:ext cx="2463800" cy="2633662"/>
            <a:chOff x="2824914" y="611556"/>
            <a:chExt cx="2463415" cy="2633177"/>
          </a:xfrm>
        </p:grpSpPr>
        <p:pic>
          <p:nvPicPr>
            <p:cNvPr id="13327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914" y="611556"/>
              <a:ext cx="2463415" cy="246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TextBox 59"/>
            <p:cNvSpPr txBox="1">
              <a:spLocks noChangeArrowheads="1"/>
            </p:cNvSpPr>
            <p:nvPr/>
          </p:nvSpPr>
          <p:spPr bwMode="auto">
            <a:xfrm>
              <a:off x="3581413" y="2875401"/>
              <a:ext cx="1100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b="1"/>
                <a:t>Hộp chè</a:t>
              </a:r>
              <a:endParaRPr lang="vi-VN" altLang="vi-VN" b="1"/>
            </a:p>
          </p:txBody>
        </p:sp>
      </p:grpSp>
      <p:grpSp>
        <p:nvGrpSpPr>
          <p:cNvPr id="13318" name="Group 10"/>
          <p:cNvGrpSpPr>
            <a:grpSpLocks/>
          </p:cNvGrpSpPr>
          <p:nvPr/>
        </p:nvGrpSpPr>
        <p:grpSpPr bwMode="auto">
          <a:xfrm>
            <a:off x="5965825" y="1077913"/>
            <a:ext cx="2546350" cy="2160587"/>
            <a:chOff x="5966123" y="1077566"/>
            <a:chExt cx="2545755" cy="2160248"/>
          </a:xfrm>
        </p:grpSpPr>
        <p:pic>
          <p:nvPicPr>
            <p:cNvPr id="13325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123" y="1077566"/>
              <a:ext cx="2545755" cy="172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Box 60"/>
            <p:cNvSpPr txBox="1">
              <a:spLocks noChangeArrowheads="1"/>
            </p:cNvSpPr>
            <p:nvPr/>
          </p:nvSpPr>
          <p:spPr bwMode="auto">
            <a:xfrm>
              <a:off x="6835318" y="2868482"/>
              <a:ext cx="1100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b="1"/>
                <a:t>Viên bi</a:t>
              </a:r>
              <a:endParaRPr lang="vi-VN" altLang="vi-VN" b="1"/>
            </a:p>
          </p:txBody>
        </p:sp>
      </p:grpSp>
      <p:grpSp>
        <p:nvGrpSpPr>
          <p:cNvPr id="13319" name="Group 11"/>
          <p:cNvGrpSpPr>
            <a:grpSpLocks/>
          </p:cNvGrpSpPr>
          <p:nvPr/>
        </p:nvGrpSpPr>
        <p:grpSpPr bwMode="auto">
          <a:xfrm>
            <a:off x="838200" y="3835400"/>
            <a:ext cx="2286000" cy="2559050"/>
            <a:chOff x="838200" y="3835845"/>
            <a:chExt cx="2286000" cy="2558006"/>
          </a:xfrm>
        </p:grpSpPr>
        <p:pic>
          <p:nvPicPr>
            <p:cNvPr id="13323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0" r="12111"/>
            <a:stretch>
              <a:fillRect/>
            </a:stretch>
          </p:blipFill>
          <p:spPr bwMode="auto">
            <a:xfrm>
              <a:off x="838200" y="3835845"/>
              <a:ext cx="2286000" cy="209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TextBox 61"/>
            <p:cNvSpPr txBox="1">
              <a:spLocks noChangeArrowheads="1"/>
            </p:cNvSpPr>
            <p:nvPr/>
          </p:nvSpPr>
          <p:spPr bwMode="auto">
            <a:xfrm>
              <a:off x="1214999" y="6024519"/>
              <a:ext cx="16181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b="1"/>
                <a:t>Quả trứng gà</a:t>
              </a:r>
              <a:endParaRPr lang="vi-VN" altLang="vi-VN" b="1"/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6005513" y="3797300"/>
            <a:ext cx="2347912" cy="2501900"/>
            <a:chOff x="6004870" y="3796546"/>
            <a:chExt cx="2347913" cy="2503224"/>
          </a:xfrm>
        </p:grpSpPr>
        <p:pic>
          <p:nvPicPr>
            <p:cNvPr id="13321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9" r="15437"/>
            <a:stretch>
              <a:fillRect/>
            </a:stretch>
          </p:blipFill>
          <p:spPr bwMode="auto">
            <a:xfrm>
              <a:off x="6004870" y="3796546"/>
              <a:ext cx="2347913" cy="213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Box 62"/>
            <p:cNvSpPr txBox="1">
              <a:spLocks noChangeArrowheads="1"/>
            </p:cNvSpPr>
            <p:nvPr/>
          </p:nvSpPr>
          <p:spPr bwMode="auto">
            <a:xfrm>
              <a:off x="6594740" y="5930438"/>
              <a:ext cx="16181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b="1"/>
                <a:t>Bánh xe đạp</a:t>
              </a:r>
              <a:endParaRPr lang="vi-VN" altLang="vi-VN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52400" y="228600"/>
            <a:ext cx="6391275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00FF"/>
                </a:solidFill>
              </a:rPr>
              <a:t>Bài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3.Hãy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kể tên một vài đồ vật có dạng:</a:t>
            </a:r>
          </a:p>
          <a:p>
            <a:pPr>
              <a:spcBef>
                <a:spcPct val="0"/>
              </a:spcBef>
              <a:buFontTx/>
              <a:buAutoNum type="alphaLcParenR"/>
              <a:defRPr/>
            </a:pPr>
            <a:r>
              <a:rPr lang="en-US" altLang="en-US" sz="2800" b="1" dirty="0" smtClean="0">
                <a:solidFill>
                  <a:srgbClr val="0000FF"/>
                </a:solidFill>
              </a:rPr>
              <a:t>Hình trụ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36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00FF"/>
                </a:solidFill>
              </a:rPr>
              <a:t>b) Hình cầu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525" y="1065213"/>
            <a:ext cx="2165350" cy="2154237"/>
            <a:chOff x="9025" y="1065412"/>
            <a:chExt cx="2165344" cy="2153632"/>
          </a:xfrm>
        </p:grpSpPr>
        <p:pic>
          <p:nvPicPr>
            <p:cNvPr id="1436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5" y="1065412"/>
              <a:ext cx="2165344" cy="1948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2" name="TextBox 59"/>
            <p:cNvSpPr txBox="1">
              <a:spLocks noChangeArrowheads="1"/>
            </p:cNvSpPr>
            <p:nvPr/>
          </p:nvSpPr>
          <p:spPr bwMode="auto">
            <a:xfrm>
              <a:off x="218606" y="2852718"/>
              <a:ext cx="1937203" cy="36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b="1"/>
                <a:t>Lon n</a:t>
              </a:r>
              <a:r>
                <a:rPr lang="vi-VN" altLang="vi-VN" b="1"/>
                <a:t>ước ngọt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163763" y="1562100"/>
            <a:ext cx="1965325" cy="1660525"/>
            <a:chOff x="2163526" y="1561645"/>
            <a:chExt cx="1965076" cy="1660405"/>
          </a:xfrm>
        </p:grpSpPr>
        <p:pic>
          <p:nvPicPr>
            <p:cNvPr id="14359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526" y="1561645"/>
              <a:ext cx="1965076" cy="110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0" name="TextBox 60"/>
            <p:cNvSpPr txBox="1">
              <a:spLocks noChangeArrowheads="1"/>
            </p:cNvSpPr>
            <p:nvPr/>
          </p:nvSpPr>
          <p:spPr bwMode="auto">
            <a:xfrm>
              <a:off x="2677921" y="2852718"/>
              <a:ext cx="1003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vi-VN" altLang="vi-VN" b="1"/>
                <a:t>Lõi giấy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65600" y="1268413"/>
            <a:ext cx="2155825" cy="1916112"/>
            <a:chOff x="4166241" y="1268565"/>
            <a:chExt cx="2155669" cy="1915358"/>
          </a:xfrm>
        </p:grpSpPr>
        <p:pic>
          <p:nvPicPr>
            <p:cNvPr id="14357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241" y="1268565"/>
              <a:ext cx="2155669" cy="170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TextBox 61"/>
            <p:cNvSpPr txBox="1">
              <a:spLocks noChangeArrowheads="1"/>
            </p:cNvSpPr>
            <p:nvPr/>
          </p:nvSpPr>
          <p:spPr bwMode="auto">
            <a:xfrm>
              <a:off x="4844315" y="2814591"/>
              <a:ext cx="1003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vi-VN" altLang="vi-VN" b="1"/>
                <a:t>Pin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499225" y="711200"/>
            <a:ext cx="2414588" cy="2511425"/>
            <a:chOff x="6499172" y="710475"/>
            <a:chExt cx="2415092" cy="2511575"/>
          </a:xfrm>
        </p:grpSpPr>
        <p:pic>
          <p:nvPicPr>
            <p:cNvPr id="14355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172" y="710475"/>
              <a:ext cx="2415092" cy="210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TextBox 62"/>
            <p:cNvSpPr txBox="1">
              <a:spLocks noChangeArrowheads="1"/>
            </p:cNvSpPr>
            <p:nvPr/>
          </p:nvSpPr>
          <p:spPr bwMode="auto">
            <a:xfrm>
              <a:off x="7117182" y="2852718"/>
              <a:ext cx="1797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vi-VN" altLang="vi-VN" b="1"/>
                <a:t>Ống cắm bút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-61913" y="4295775"/>
            <a:ext cx="2268538" cy="2398713"/>
            <a:chOff x="-62672" y="4295598"/>
            <a:chExt cx="2268867" cy="2398334"/>
          </a:xfrm>
        </p:grpSpPr>
        <p:pic>
          <p:nvPicPr>
            <p:cNvPr id="14353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672" y="4295598"/>
              <a:ext cx="2268867" cy="180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xtBox 67"/>
            <p:cNvSpPr txBox="1">
              <a:spLocks noChangeArrowheads="1"/>
            </p:cNvSpPr>
            <p:nvPr/>
          </p:nvSpPr>
          <p:spPr bwMode="auto">
            <a:xfrm>
              <a:off x="678971" y="6324600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vi-VN" altLang="vi-VN" b="1"/>
                <a:t>Trái đất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408238" y="4529138"/>
            <a:ext cx="1879600" cy="2143125"/>
            <a:chOff x="2408631" y="4529176"/>
            <a:chExt cx="1879029" cy="2143163"/>
          </a:xfrm>
        </p:grpSpPr>
        <p:pic>
          <p:nvPicPr>
            <p:cNvPr id="1435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0" r="9480"/>
            <a:stretch>
              <a:fillRect/>
            </a:stretch>
          </p:blipFill>
          <p:spPr bwMode="auto">
            <a:xfrm>
              <a:off x="2408631" y="4529176"/>
              <a:ext cx="1879029" cy="15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Box 68"/>
            <p:cNvSpPr txBox="1">
              <a:spLocks noChangeArrowheads="1"/>
            </p:cNvSpPr>
            <p:nvPr/>
          </p:nvSpPr>
          <p:spPr bwMode="auto">
            <a:xfrm>
              <a:off x="2839860" y="6303007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vi-VN" altLang="vi-VN" b="1"/>
                <a:t>Mặt trời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724400" y="4557713"/>
            <a:ext cx="2054225" cy="2149475"/>
            <a:chOff x="4724400" y="4557944"/>
            <a:chExt cx="2054708" cy="2148542"/>
          </a:xfrm>
        </p:grpSpPr>
        <p:pic>
          <p:nvPicPr>
            <p:cNvPr id="14349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492" y="4557944"/>
              <a:ext cx="1528014" cy="154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Box 69"/>
            <p:cNvSpPr txBox="1">
              <a:spLocks noChangeArrowheads="1"/>
            </p:cNvSpPr>
            <p:nvPr/>
          </p:nvSpPr>
          <p:spPr bwMode="auto">
            <a:xfrm>
              <a:off x="4724400" y="6337154"/>
              <a:ext cx="20547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vi-VN" altLang="vi-VN" b="1"/>
                <a:t>Quả bóng chuyền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999288" y="4665663"/>
            <a:ext cx="1914525" cy="2028825"/>
            <a:chOff x="6999338" y="4666252"/>
            <a:chExt cx="1914926" cy="2027680"/>
          </a:xfrm>
        </p:grpSpPr>
        <p:pic>
          <p:nvPicPr>
            <p:cNvPr id="14347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338" y="4666252"/>
              <a:ext cx="1768904" cy="132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Box 70"/>
            <p:cNvSpPr txBox="1">
              <a:spLocks noChangeArrowheads="1"/>
            </p:cNvSpPr>
            <p:nvPr/>
          </p:nvSpPr>
          <p:spPr bwMode="auto">
            <a:xfrm>
              <a:off x="7303002" y="6324600"/>
              <a:ext cx="1611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vi-VN" altLang="vi-VN" b="1"/>
                <a:t>Quả nhãn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2209800"/>
            <a:ext cx="5867400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Về nhà: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Tìm thêm các vật có dạng hình trụ, hình cầu</a:t>
            </a:r>
          </a:p>
          <a:p>
            <a:pPr>
              <a:buFontTx/>
              <a:buChar char="-"/>
              <a:defRPr/>
            </a:pPr>
            <a:r>
              <a:rPr lang="en-US" dirty="0" smtClean="0"/>
              <a:t>Chuẩn bị bài sau: </a:t>
            </a:r>
          </a:p>
          <a:p>
            <a:pPr marL="0" indent="0">
              <a:buFontTx/>
              <a:buNone/>
              <a:defRPr/>
            </a:pPr>
            <a:r>
              <a:rPr lang="en-US" b="1" i="1" dirty="0" smtClean="0"/>
              <a:t>Luyện tập chung </a:t>
            </a:r>
            <a:r>
              <a:rPr lang="en-US" dirty="0" smtClean="0"/>
              <a:t>(</a:t>
            </a:r>
            <a:r>
              <a:rPr lang="en-US" dirty="0" err="1" smtClean="0"/>
              <a:t>SGK</a:t>
            </a:r>
            <a:r>
              <a:rPr lang="en-US" dirty="0" smtClean="0"/>
              <a:t> – </a:t>
            </a:r>
            <a:r>
              <a:rPr lang="en-US" dirty="0" err="1" smtClean="0"/>
              <a:t>tr.127</a:t>
            </a:r>
            <a:r>
              <a:rPr lang="en-US" dirty="0" smtClean="0"/>
              <a:t>)</a:t>
            </a:r>
            <a:endParaRPr lang="vi-VN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>
              <a:solidFill>
                <a:srgbClr val="0000FF"/>
              </a:solidFill>
            </a:endParaRPr>
          </a:p>
        </p:txBody>
      </p:sp>
      <p:pic>
        <p:nvPicPr>
          <p:cNvPr id="4099" name="Picture 3" descr="Frames PPT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28600" y="2514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20574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a)</a:t>
            </a:r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555625" y="257175"/>
            <a:ext cx="8259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66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GIỚI THIỆU HÌNH TRỤ. GIỚI THIỆU HÌNH CẦU</a:t>
            </a: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1736725" y="3771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0" y="762000"/>
            <a:ext cx="5486400" cy="2438400"/>
          </a:xfrm>
          <a:prstGeom prst="cloudCallout">
            <a:avLst>
              <a:gd name="adj1" fmla="val 56338"/>
              <a:gd name="adj2" fmla="val 105144"/>
            </a:avLst>
          </a:prstGeom>
          <a:solidFill>
            <a:srgbClr val="FFCCFF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Quan sát hình và cho biết:Hộp sữa có dạng hình gì?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4593" name="Picture 18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sữa Simi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198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hộp sữa hình trụ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92" grpId="0" animBg="1"/>
      <p:bldP spid="2459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7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             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050925" y="2400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1238"/>
            <a:ext cx="2724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4114800" y="4648200"/>
            <a:ext cx="1905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Mặt đáy</a:t>
            </a: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4038600" y="2667000"/>
            <a:ext cx="189071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Mặt đáy</a:t>
            </a:r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01900"/>
            <a:ext cx="2714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419600" y="2971800"/>
            <a:ext cx="1535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Mặt đáy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419600" y="4800600"/>
            <a:ext cx="1357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Mặt đáy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>
            <a:off x="6400800" y="3124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H="1">
            <a:off x="8305800" y="3048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477000" y="3810000"/>
            <a:ext cx="1852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Mặt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xung quanh</a:t>
            </a:r>
          </a:p>
        </p:txBody>
      </p:sp>
      <p:pic>
        <p:nvPicPr>
          <p:cNvPr id="6862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714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6858000" y="3786188"/>
            <a:ext cx="1852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Mặt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xung quanh</a:t>
            </a:r>
          </a:p>
        </p:txBody>
      </p:sp>
      <p:sp>
        <p:nvSpPr>
          <p:cNvPr id="68625" name="AutoShape 17"/>
          <p:cNvSpPr>
            <a:spLocks noChangeArrowheads="1"/>
          </p:cNvSpPr>
          <p:nvPr/>
        </p:nvSpPr>
        <p:spPr bwMode="auto">
          <a:xfrm>
            <a:off x="709613" y="1411288"/>
            <a:ext cx="5029200" cy="2209800"/>
          </a:xfrm>
          <a:prstGeom prst="cloudCallout">
            <a:avLst>
              <a:gd name="adj1" fmla="val 41097"/>
              <a:gd name="adj2" fmla="val 153231"/>
            </a:avLst>
          </a:prstGeom>
          <a:gradFill rotWithShape="1">
            <a:gsLst>
              <a:gs pos="0">
                <a:srgbClr val="FFFF99"/>
              </a:gs>
              <a:gs pos="100000">
                <a:srgbClr val="CACA7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CC"/>
                </a:solidFill>
                <a:cs typeface="Times New Roman" panose="02020603050405020304" pitchFamily="18" charset="0"/>
              </a:rPr>
              <a:t>Hộp sữa có đặc điểm gì ?</a:t>
            </a:r>
            <a:endParaRPr lang="en-US" altLang="en-US" sz="2800" b="1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>
            <a:off x="603250" y="1301750"/>
            <a:ext cx="5486400" cy="2438400"/>
          </a:xfrm>
          <a:prstGeom prst="cloudCallout">
            <a:avLst>
              <a:gd name="adj1" fmla="val 38282"/>
              <a:gd name="adj2" fmla="val 158269"/>
            </a:avLst>
          </a:prstGeom>
          <a:solidFill>
            <a:srgbClr val="FFCCFF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Vậy hộp sữa có dạng hình gì?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8627" name="AutoShape 19"/>
          <p:cNvSpPr>
            <a:spLocks noChangeArrowheads="1"/>
          </p:cNvSpPr>
          <p:nvPr/>
        </p:nvSpPr>
        <p:spPr bwMode="auto">
          <a:xfrm>
            <a:off x="1600200" y="5334000"/>
            <a:ext cx="6477000" cy="12954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209800" y="57912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                 Hộp sữa có dạng hình trụ</a:t>
            </a: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6357938" y="57912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hình trụ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984250" y="882650"/>
            <a:ext cx="306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Giới thiệu hình trụ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7162800" y="2819400"/>
            <a:ext cx="1357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Mặt đáy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7162800" y="4953000"/>
            <a:ext cx="1357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Mặt đáy</a:t>
            </a:r>
          </a:p>
        </p:txBody>
      </p:sp>
      <p:sp>
        <p:nvSpPr>
          <p:cNvPr id="68636" name="AutoShape 28"/>
          <p:cNvSpPr>
            <a:spLocks noChangeArrowheads="1"/>
          </p:cNvSpPr>
          <p:nvPr/>
        </p:nvSpPr>
        <p:spPr bwMode="auto">
          <a:xfrm>
            <a:off x="604838" y="1073150"/>
            <a:ext cx="6115050" cy="3189288"/>
          </a:xfrm>
          <a:prstGeom prst="cloudCallout">
            <a:avLst>
              <a:gd name="adj1" fmla="val 38282"/>
              <a:gd name="adj2" fmla="val 158269"/>
            </a:avLst>
          </a:prstGeom>
          <a:solidFill>
            <a:srgbClr val="FFCCFF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Hình có hai mặt đáy là hình tròn bằng nhau và một mặt xung quanh gọi là hình gì?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625 L 0.25625 -0.00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833 L 0.24809 0.008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-0.00625 L 0.25729 0.293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0.29583 L 0.25782 -0.01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6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6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6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6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6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6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nimBg="1"/>
      <p:bldP spid="68615" grpId="1" animBg="1"/>
      <p:bldP spid="68616" grpId="0" animBg="1"/>
      <p:bldP spid="68616" grpId="1" animBg="1"/>
      <p:bldP spid="68616" grpId="2" animBg="1"/>
      <p:bldP spid="68616" grpId="3" animBg="1"/>
      <p:bldP spid="68622" grpId="0"/>
      <p:bldP spid="68624" grpId="0"/>
      <p:bldP spid="68625" grpId="0" animBg="1"/>
      <p:bldP spid="68625" grpId="1" animBg="1"/>
      <p:bldP spid="68626" grpId="0" animBg="1"/>
      <p:bldP spid="68626" grpId="1" animBg="1"/>
      <p:bldP spid="68627" grpId="0" animBg="1"/>
      <p:bldP spid="68627" grpId="1" animBg="1"/>
      <p:bldP spid="68628" grpId="0"/>
      <p:bldP spid="68628" grpId="1"/>
      <p:bldP spid="68633" grpId="0"/>
      <p:bldP spid="68634" grpId="0"/>
      <p:bldP spid="68636" grpId="0" animBg="1"/>
      <p:bldP spid="686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>
              <a:solidFill>
                <a:srgbClr val="0000FF"/>
              </a:solidFill>
            </a:endParaRPr>
          </a:p>
        </p:txBody>
      </p:sp>
      <p:pic>
        <p:nvPicPr>
          <p:cNvPr id="6147" name="Picture 3" descr="Frames PPT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04800" y="20574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a)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427038" y="411163"/>
            <a:ext cx="82597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66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GIỚI THIỆU HÌNH TRỤ, GIỚI THIỆU HÌNH CẦU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6613525" y="262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3" name="Text Box 21"/>
          <p:cNvSpPr txBox="1">
            <a:spLocks noChangeArrowheads="1"/>
          </p:cNvSpPr>
          <p:nvPr/>
        </p:nvSpPr>
        <p:spPr bwMode="auto">
          <a:xfrm>
            <a:off x="5813425" y="3352800"/>
            <a:ext cx="51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4" name="Text Box 28"/>
          <p:cNvSpPr txBox="1">
            <a:spLocks noChangeArrowheads="1"/>
          </p:cNvSpPr>
          <p:nvPr/>
        </p:nvSpPr>
        <p:spPr bwMode="auto">
          <a:xfrm>
            <a:off x="762000" y="2133600"/>
            <a:ext cx="306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Giới thiệu hình trụ</a:t>
            </a:r>
          </a:p>
        </p:txBody>
      </p:sp>
      <p:pic>
        <p:nvPicPr>
          <p:cNvPr id="615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181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32"/>
          <p:cNvSpPr txBox="1">
            <a:spLocks noChangeArrowheads="1"/>
          </p:cNvSpPr>
          <p:nvPr/>
        </p:nvSpPr>
        <p:spPr bwMode="auto">
          <a:xfrm>
            <a:off x="6461125" y="5248275"/>
            <a:ext cx="151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Hình trụ</a:t>
            </a:r>
          </a:p>
        </p:txBody>
      </p:sp>
      <p:sp>
        <p:nvSpPr>
          <p:cNvPr id="42018" name="AutoShape 34"/>
          <p:cNvSpPr>
            <a:spLocks noChangeArrowheads="1"/>
          </p:cNvSpPr>
          <p:nvPr/>
        </p:nvSpPr>
        <p:spPr bwMode="auto">
          <a:xfrm>
            <a:off x="0" y="2667000"/>
            <a:ext cx="2057400" cy="40386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Hình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 trụ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có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những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 đặc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điểm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gì?</a:t>
            </a:r>
          </a:p>
        </p:txBody>
      </p:sp>
      <p:sp>
        <p:nvSpPr>
          <p:cNvPr id="42019" name="AutoShape 35"/>
          <p:cNvSpPr>
            <a:spLocks noChangeArrowheads="1"/>
          </p:cNvSpPr>
          <p:nvPr/>
        </p:nvSpPr>
        <p:spPr bwMode="auto">
          <a:xfrm>
            <a:off x="1676400" y="4038600"/>
            <a:ext cx="7162800" cy="2819400"/>
          </a:xfrm>
          <a:prstGeom prst="horizontalScrol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Hình trụ là hình có hai mặt đáy là hai hình tròn bằng nhau và một mặt xung quanh..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endParaRPr lang="en-US" altLang="en-US" b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en-US" altLang="en-US" sz="3600" b="1">
              <a:solidFill>
                <a:srgbClr val="FFFF00"/>
              </a:solidFill>
            </a:endParaRP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2286000" y="4495800"/>
            <a:ext cx="2098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Đặc điểm:</a:t>
            </a:r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2438400" y="5029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8" grpId="0" animBg="1"/>
      <p:bldP spid="420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406400" y="7162800"/>
            <a:ext cx="8686800" cy="2743200"/>
            <a:chOff x="128" y="96"/>
            <a:chExt cx="5472" cy="3984"/>
          </a:xfrm>
        </p:grpSpPr>
        <p:sp>
          <p:nvSpPr>
            <p:cNvPr id="7175" name="AutoShape 5"/>
            <p:cNvSpPr>
              <a:spLocks noChangeArrowheads="1"/>
            </p:cNvSpPr>
            <p:nvPr/>
          </p:nvSpPr>
          <p:spPr bwMode="auto">
            <a:xfrm>
              <a:off x="128" y="96"/>
              <a:ext cx="5472" cy="3984"/>
            </a:xfrm>
            <a:prstGeom prst="horizontalScroll">
              <a:avLst>
                <a:gd name="adj" fmla="val 12500"/>
              </a:avLst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176" name="Text Box 6"/>
            <p:cNvSpPr txBox="1">
              <a:spLocks noChangeArrowheads="1"/>
            </p:cNvSpPr>
            <p:nvPr/>
          </p:nvSpPr>
          <p:spPr bwMode="auto">
            <a:xfrm>
              <a:off x="720" y="721"/>
              <a:ext cx="4752" cy="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800100" indent="-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2573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>
                  <a:solidFill>
                    <a:srgbClr val="3E35F7"/>
                  </a:solidFill>
                </a:rPr>
                <a:t>Một số hình ảnh về đồ chơi </a:t>
              </a:r>
              <a:r>
                <a:rPr lang="en-US" altLang="en-US" sz="4800">
                  <a:solidFill>
                    <a:srgbClr val="3E35F7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</p:grp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-4763" y="180975"/>
            <a:ext cx="9753601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</a:rPr>
              <a:t>Những hình bên có phải là hình trụ không?</a:t>
            </a:r>
          </a:p>
        </p:txBody>
      </p:sp>
      <p:pic>
        <p:nvPicPr>
          <p:cNvPr id="49180" name="Picture 28" descr="DSC_0330,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501775"/>
            <a:ext cx="2146300" cy="3276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81" name="Picture 29" descr="DSC_0330,,,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1509713"/>
            <a:ext cx="2209800" cy="3276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8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4950"/>
            <a:ext cx="2159000" cy="3276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22275" y="990600"/>
            <a:ext cx="1012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b)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4152900" y="114300"/>
            <a:ext cx="4724400" cy="1752600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cs typeface="Times New Roman" panose="02020603050405020304" pitchFamily="18" charset="0"/>
              </a:rPr>
              <a:t>Quan sát hình ảnh</a:t>
            </a:r>
          </a:p>
        </p:txBody>
      </p:sp>
      <p:sp>
        <p:nvSpPr>
          <p:cNvPr id="8196" name="Text Box 19"/>
          <p:cNvSpPr txBox="1">
            <a:spLocks noChangeArrowheads="1"/>
          </p:cNvSpPr>
          <p:nvPr/>
        </p:nvSpPr>
        <p:spPr bwMode="auto">
          <a:xfrm>
            <a:off x="422275" y="381000"/>
            <a:ext cx="3446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a) Giới thiệu hình trụ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858963"/>
            <a:ext cx="9144000" cy="4883150"/>
            <a:chOff x="0" y="1858465"/>
            <a:chExt cx="9144000" cy="4883198"/>
          </a:xfrm>
        </p:grpSpPr>
        <p:sp>
          <p:nvSpPr>
            <p:cNvPr id="8199" name="Text Box 10"/>
            <p:cNvSpPr txBox="1">
              <a:spLocks noChangeArrowheads="1"/>
            </p:cNvSpPr>
            <p:nvPr/>
          </p:nvSpPr>
          <p:spPr bwMode="auto">
            <a:xfrm>
              <a:off x="7466013" y="5668465"/>
              <a:ext cx="167798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</a:rPr>
                <a:t>Quả bóng</a:t>
              </a:r>
            </a:p>
          </p:txBody>
        </p:sp>
        <p:pic>
          <p:nvPicPr>
            <p:cNvPr id="820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858465"/>
              <a:ext cx="29718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4" descr="ET3CAHJ85GSCAFZ7FH8CAYUFJ71CAS quả địa cầu M36MACA010YY8CANBFZGQCAYESHHLCAO1504NCA743O4SCADL02O9CAC1452RCAHBYQJGCALVK0RUCAI6J4FSCAMFMN3NCA1JZMWKCAQ66PRKCAWFF6Q2CA8QT86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34865"/>
              <a:ext cx="1905000" cy="224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18"/>
            <p:cNvSpPr txBox="1">
              <a:spLocks noChangeArrowheads="1"/>
            </p:cNvSpPr>
            <p:nvPr/>
          </p:nvSpPr>
          <p:spPr bwMode="auto">
            <a:xfrm>
              <a:off x="2438400" y="5744665"/>
              <a:ext cx="14382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</a:rPr>
                <a:t>Trái đất</a:t>
              </a:r>
            </a:p>
          </p:txBody>
        </p:sp>
        <p:sp>
          <p:nvSpPr>
            <p:cNvPr id="8203" name="Text Box 24"/>
            <p:cNvSpPr txBox="1">
              <a:spLocks noChangeArrowheads="1"/>
            </p:cNvSpPr>
            <p:nvPr/>
          </p:nvSpPr>
          <p:spPr bwMode="auto">
            <a:xfrm>
              <a:off x="381000" y="5744665"/>
              <a:ext cx="20224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</a:rPr>
                <a:t>Quả địa cầu</a:t>
              </a:r>
            </a:p>
          </p:txBody>
        </p:sp>
        <p:pic>
          <p:nvPicPr>
            <p:cNvPr id="820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270" y="3687157"/>
              <a:ext cx="2268867" cy="180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3" descr="quả bóng1278330897922048128_574_574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227063"/>
              <a:ext cx="2667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20"/>
          <p:cNvSpPr>
            <a:spLocks noChangeArrowheads="1"/>
          </p:cNvSpPr>
          <p:nvPr/>
        </p:nvSpPr>
        <p:spPr bwMode="auto">
          <a:xfrm rot="-1205034">
            <a:off x="0" y="1249363"/>
            <a:ext cx="5486400" cy="2438400"/>
          </a:xfrm>
          <a:prstGeom prst="cloudCallout">
            <a:avLst>
              <a:gd name="adj1" fmla="val 24935"/>
              <a:gd name="adj2" fmla="val 139157"/>
            </a:avLst>
          </a:prstGeom>
          <a:solidFill>
            <a:srgbClr val="FFCCFF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Quả bóng đá, quả bóng chuyền, trái đất, có dạng hình gì?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/>
      <p:bldP spid="44048" grpId="0" animBg="1"/>
      <p:bldP spid="44048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>
              <a:solidFill>
                <a:srgbClr val="0000FF"/>
              </a:solidFill>
            </a:endParaRPr>
          </a:p>
        </p:txBody>
      </p:sp>
      <p:pic>
        <p:nvPicPr>
          <p:cNvPr id="9219" name="Picture 3" descr="Frames PPT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28650" y="946150"/>
            <a:ext cx="86106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b="1">
                <a:solidFill>
                  <a:srgbClr val="0000FF"/>
                </a:solidFill>
              </a:rPr>
              <a:t>Giới thiệu hình trụ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1736725" y="3771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6613525" y="262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5813425" y="3352800"/>
            <a:ext cx="51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7127" name="Picture 23" descr="quả bóng1278330897922048128_574_57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352425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6757988" y="5519738"/>
            <a:ext cx="1577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Hình cầu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628650" y="1470025"/>
            <a:ext cx="4244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b) Giới thiệu hình cầu</a:t>
            </a:r>
          </a:p>
        </p:txBody>
      </p:sp>
      <p:pic>
        <p:nvPicPr>
          <p:cNvPr id="4713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863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127" r="20313" b="32813"/>
          <a:stretch>
            <a:fillRect/>
          </a:stretch>
        </p:blipFill>
        <p:spPr bwMode="auto">
          <a:xfrm>
            <a:off x="382588" y="3200400"/>
            <a:ext cx="228282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Callout 19"/>
          <p:cNvSpPr>
            <a:spLocks noChangeArrowheads="1"/>
          </p:cNvSpPr>
          <p:nvPr/>
        </p:nvSpPr>
        <p:spPr bwMode="auto">
          <a:xfrm>
            <a:off x="1736725" y="946150"/>
            <a:ext cx="5959475" cy="339725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FFFF"/>
          </a:solidFill>
          <a:ln w="28575" algn="ctr">
            <a:solidFill>
              <a:srgbClr val="FF0066"/>
            </a:solidFill>
            <a:round/>
            <a:headEnd/>
            <a:tailEnd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5400" b="1"/>
              <a:t>Trái đất, quả bóng có dạng hình cầu</a:t>
            </a:r>
            <a:endParaRPr lang="vi-VN" altLang="vi-VN" sz="5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838200" y="0"/>
            <a:ext cx="5486400" cy="2438400"/>
          </a:xfrm>
          <a:prstGeom prst="cloudCallout">
            <a:avLst>
              <a:gd name="adj1" fmla="val 38282"/>
              <a:gd name="adj2" fmla="val 242644"/>
            </a:avLst>
          </a:prstGeom>
          <a:solidFill>
            <a:srgbClr val="FFCCFF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Những đồ vật sau có phải là hình cầu không?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r="12674"/>
          <a:stretch>
            <a:fillRect/>
          </a:stretch>
        </p:blipFill>
        <p:spPr bwMode="auto">
          <a:xfrm>
            <a:off x="590550" y="2708275"/>
            <a:ext cx="41148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601913"/>
            <a:ext cx="3475038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,,,,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65200"/>
            <a:ext cx="787717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9" y="-18"/>
            <a:chExt cx="5769" cy="4347"/>
          </a:xfrm>
        </p:grpSpPr>
        <p:pic>
          <p:nvPicPr>
            <p:cNvPr id="11270" name="Picture 7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8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9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0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4" name="Group 11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1302" name="AutoShape 1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03" name="AutoShape 1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04" name="AutoShape 1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05" name="AutoShape 1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06" name="AutoShape 1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07" name="AutoShape 1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08" name="AutoShape 1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09" name="AutoShape 1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10" name="AutoShape 2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11" name="AutoShape 2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12" name="AutoShape 2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13" name="AutoShape 2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1275" name="Group 24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1290" name="AutoShape 25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91" name="AutoShape 26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92" name="AutoShape 27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93" name="AutoShape 28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94" name="AutoShape 29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95" name="AutoShape 30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96" name="AutoShape 31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97" name="AutoShape 32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98" name="AutoShape 33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99" name="AutoShape 34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00" name="AutoShape 35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301" name="AutoShape 36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1276" name="Group 37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1284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85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86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87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88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8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11277" name="Group 44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278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79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80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81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82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11283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</p:grpSp>
      <p:sp>
        <p:nvSpPr>
          <p:cNvPr id="11268" name="Text Box 51"/>
          <p:cNvSpPr txBox="1">
            <a:spLocks noChangeArrowheads="1"/>
          </p:cNvSpPr>
          <p:nvPr/>
        </p:nvSpPr>
        <p:spPr bwMode="auto">
          <a:xfrm>
            <a:off x="274638" y="439738"/>
            <a:ext cx="8451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Bài 1. Trong các hình dưới đây có hình nào là hình trụ</a:t>
            </a:r>
          </a:p>
        </p:txBody>
      </p:sp>
      <p:sp>
        <p:nvSpPr>
          <p:cNvPr id="55350" name="Line 54"/>
          <p:cNvSpPr>
            <a:spLocks noChangeShapeType="1"/>
          </p:cNvSpPr>
          <p:nvPr/>
        </p:nvSpPr>
        <p:spPr bwMode="auto">
          <a:xfrm>
            <a:off x="7391400" y="914400"/>
            <a:ext cx="1219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95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70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284&quot;/&gt;&lt;/object&gt;&lt;object type=&quot;3&quot; unique_id=&quot;10013&quot;&gt;&lt;property id=&quot;20148&quot; value=&quot;5&quot;/&gt;&lt;property id=&quot;20300&quot; value=&quot;Slide 10&quot;/&gt;&lt;property id=&quot;20307&quot; value=&quot;292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object type=&quot;3&quot; unique_id=&quot;10015&quot;&gt;&lt;property id=&quot;20148&quot; value=&quot;5&quot;/&gt;&lt;property id=&quot;20300&quot; value=&quot;Slide 12&quot;/&gt;&lt;property id=&quot;20307&quot; value=&quot;290&quot;/&gt;&lt;/object&gt;&lt;object type=&quot;3&quot; unique_id=&quot;10016&quot;&gt;&lt;property id=&quot;20148&quot; value=&quot;5&quot;/&gt;&lt;property id=&quot;20300&quot; value=&quot;Slide 13&quot;/&gt;&lt;property id=&quot;20307&quot; value=&quot;294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7&quot;/&gt;&lt;/object&gt;&lt;object type=&quot;3&quot; unique_id=&quot;10019&quot;&gt;&lt;property id=&quot;20148&quot; value=&quot;5&quot;/&gt;&lt;property id=&quot;20300&quot; value=&quot;Slide 17&quot;/&gt;&lt;property id=&quot;20307&quot; value=&quot;298&quot;/&gt;&lt;/object&gt;&lt;object type=&quot;3&quot; unique_id=&quot;10020&quot;&gt;&lt;property id=&quot;20148&quot; value=&quot;5&quot;/&gt;&lt;property id=&quot;20300&quot; value=&quot;Slide 18&quot;/&gt;&lt;property id=&quot;20307&quot; value=&quot;266&quot;/&gt;&lt;/object&gt;&lt;object type=&quot;3&quot; unique_id=&quot;10021&quot;&gt;&lt;property id=&quot;20148&quot; value=&quot;5&quot;/&gt;&lt;property id=&quot;20300&quot; value=&quot;Slide 22&quot;/&gt;&lt;property id=&quot;20307&quot; value=&quot;271&quot;/&gt;&lt;/object&gt;&lt;object type=&quot;3&quot; unique_id=&quot;10022&quot;&gt;&lt;property id=&quot;20148&quot; value=&quot;5&quot;/&gt;&lt;property id=&quot;20300&quot; value=&quot;Slide 19&quot;/&gt;&lt;property id=&quot;20307&quot; value=&quot;300&quot;/&gt;&lt;/object&gt;&lt;object type=&quot;3&quot; unique_id=&quot;10023&quot;&gt;&lt;property id=&quot;20148&quot; value=&quot;5&quot;/&gt;&lt;property id=&quot;20300&quot; value=&quot;Slide 20&quot;/&gt;&lt;property id=&quot;20307&quot; value=&quot;265&quot;/&gt;&lt;/object&gt;&lt;object type=&quot;3&quot; unique_id=&quot;10024&quot;&gt;&lt;property id=&quot;20148&quot; value=&quot;5&quot;/&gt;&lt;property id=&quot;20300&quot; value=&quot;Slide 21&quot;/&gt;&lt;property id=&quot;20307&quot; value=&quot;267&quot;/&gt;&lt;/object&gt;&lt;object type=&quot;3&quot; unique_id=&quot;10163&quot;&gt;&lt;property id=&quot;20148&quot; value=&quot;5&quot;/&gt;&lt;property id=&quot;20300&quot; value=&quot;Slide 16&quot;/&gt;&lt;property id=&quot;20307&quot; value=&quot;301&quot;/&gt;&lt;/object&gt;&lt;/object&gt;&lt;/object&gt;&lt;/database&gt;"/>
  <p:tag name="SECTOMILLISECCONVERTED" val="1"/>
  <p:tag name="ISPRING_RESOURCE_PATHS_HASH_PRESENTER" val="71a54940a645b6afc645b62ac38b6dfd3e2fc1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2857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2857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365</Words>
  <Application>Microsoft Office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.VnTime</vt:lpstr>
      <vt:lpstr>HP001 5 hàng 1 ô ly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MyPC</cp:lastModifiedBy>
  <cp:revision>169</cp:revision>
  <cp:lastPrinted>1601-01-01T00:00:00Z</cp:lastPrinted>
  <dcterms:created xsi:type="dcterms:W3CDTF">1601-01-01T00:00:00Z</dcterms:created>
  <dcterms:modified xsi:type="dcterms:W3CDTF">2020-04-25T05:25:38Z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