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4431" r:id="rId3"/>
  </p:sldMasterIdLst>
  <p:sldIdLst>
    <p:sldId id="307" r:id="rId4"/>
    <p:sldId id="300" r:id="rId5"/>
    <p:sldId id="283" r:id="rId6"/>
    <p:sldId id="306" r:id="rId7"/>
    <p:sldId id="308" r:id="rId8"/>
    <p:sldId id="301" r:id="rId9"/>
    <p:sldId id="303" r:id="rId10"/>
    <p:sldId id="304" r:id="rId11"/>
    <p:sldId id="309" r:id="rId12"/>
    <p:sldId id="305" r:id="rId13"/>
    <p:sldId id="256" r:id="rId14"/>
    <p:sldId id="288" r:id="rId15"/>
    <p:sldId id="267" r:id="rId16"/>
    <p:sldId id="277" r:id="rId17"/>
    <p:sldId id="289" r:id="rId18"/>
    <p:sldId id="291" r:id="rId19"/>
    <p:sldId id="292" r:id="rId20"/>
    <p:sldId id="293" r:id="rId21"/>
    <p:sldId id="294" r:id="rId22"/>
    <p:sldId id="296" r:id="rId23"/>
    <p:sldId id="298" r:id="rId24"/>
    <p:sldId id="299" r:id="rId25"/>
    <p:sldId id="297" r:id="rId26"/>
    <p:sldId id="285" r:id="rId27"/>
    <p:sldId id="28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4D2411"/>
    <a:srgbClr val="FFFF99"/>
    <a:srgbClr val="FF6600"/>
    <a:srgbClr val="FFFFCC"/>
    <a:srgbClr val="FF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p:cViewPr>
        <p:scale>
          <a:sx n="64" d="100"/>
          <a:sy n="64" d="100"/>
        </p:scale>
        <p:origin x="312" y="27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EEFA1265-E1F3-4CD0-BADD-38A72403F5C9}"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265FB87-F866-4A1F-AD5A-16813FB114D7}" type="slidenum">
              <a:rPr lang="en-US" altLang="vi-VN"/>
              <a:pPr/>
              <a:t>‹#›</a:t>
            </a:fld>
            <a:endParaRPr lang="en-US" altLang="vi-VN"/>
          </a:p>
        </p:txBody>
      </p:sp>
    </p:spTree>
    <p:extLst>
      <p:ext uri="{BB962C8B-B14F-4D97-AF65-F5344CB8AC3E}">
        <p14:creationId xmlns:p14="http://schemas.microsoft.com/office/powerpoint/2010/main" val="180135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4EFF1035-8363-45EE-A28F-05CA165C2046}"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8ACE19B-3BC9-41C5-A8EB-C02CDE3C4E06}" type="slidenum">
              <a:rPr lang="en-US" altLang="vi-VN"/>
              <a:pPr/>
              <a:t>‹#›</a:t>
            </a:fld>
            <a:endParaRPr lang="en-US" altLang="vi-VN"/>
          </a:p>
        </p:txBody>
      </p:sp>
    </p:spTree>
    <p:extLst>
      <p:ext uri="{BB962C8B-B14F-4D97-AF65-F5344CB8AC3E}">
        <p14:creationId xmlns:p14="http://schemas.microsoft.com/office/powerpoint/2010/main" val="78757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0E13ADB7-0A1D-4078-8FC8-18D94BD8040E}"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2F1AE90-FA82-47B8-A001-D6B13DD16731}" type="slidenum">
              <a:rPr lang="en-US" altLang="vi-VN"/>
              <a:pPr/>
              <a:t>‹#›</a:t>
            </a:fld>
            <a:endParaRPr lang="en-US" altLang="vi-VN"/>
          </a:p>
        </p:txBody>
      </p:sp>
    </p:spTree>
    <p:extLst>
      <p:ext uri="{BB962C8B-B14F-4D97-AF65-F5344CB8AC3E}">
        <p14:creationId xmlns:p14="http://schemas.microsoft.com/office/powerpoint/2010/main" val="206234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E00FA3AE-2B42-48D9-A15F-8D812BBAC99B}"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7336FC5-6215-42F7-8B97-62565622F01C}" type="slidenum">
              <a:rPr lang="en-US" altLang="vi-VN"/>
              <a:pPr/>
              <a:t>‹#›</a:t>
            </a:fld>
            <a:endParaRPr lang="en-US" altLang="vi-VN"/>
          </a:p>
        </p:txBody>
      </p:sp>
    </p:spTree>
    <p:extLst>
      <p:ext uri="{BB962C8B-B14F-4D97-AF65-F5344CB8AC3E}">
        <p14:creationId xmlns:p14="http://schemas.microsoft.com/office/powerpoint/2010/main" val="80197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B4FFCF1A-B444-43F5-846F-28A1CB122D57}"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DB22653-B267-4278-9510-7E7376CEEE0C}" type="slidenum">
              <a:rPr lang="en-US" altLang="vi-VN"/>
              <a:pPr/>
              <a:t>‹#›</a:t>
            </a:fld>
            <a:endParaRPr lang="en-US" altLang="vi-VN"/>
          </a:p>
        </p:txBody>
      </p:sp>
    </p:spTree>
    <p:extLst>
      <p:ext uri="{BB962C8B-B14F-4D97-AF65-F5344CB8AC3E}">
        <p14:creationId xmlns:p14="http://schemas.microsoft.com/office/powerpoint/2010/main" val="311175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A86A7159-A2EF-45BD-8226-3BAF28CBCF32}"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4F0B67B-7789-44E7-8621-E196B4A33D64}" type="slidenum">
              <a:rPr lang="en-US" altLang="vi-VN"/>
              <a:pPr/>
              <a:t>‹#›</a:t>
            </a:fld>
            <a:endParaRPr lang="en-US" altLang="vi-VN"/>
          </a:p>
        </p:txBody>
      </p:sp>
    </p:spTree>
    <p:extLst>
      <p:ext uri="{BB962C8B-B14F-4D97-AF65-F5344CB8AC3E}">
        <p14:creationId xmlns:p14="http://schemas.microsoft.com/office/powerpoint/2010/main" val="3839508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F5F0D2D6-49F5-42F0-A71F-26FE22FD661D}"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10A5C4D6-84BE-4DAC-84DC-46C9E6638A9D}" type="slidenum">
              <a:rPr lang="en-US" altLang="vi-VN"/>
              <a:pPr/>
              <a:t>‹#›</a:t>
            </a:fld>
            <a:endParaRPr lang="en-US" altLang="vi-VN"/>
          </a:p>
        </p:txBody>
      </p:sp>
    </p:spTree>
    <p:extLst>
      <p:ext uri="{BB962C8B-B14F-4D97-AF65-F5344CB8AC3E}">
        <p14:creationId xmlns:p14="http://schemas.microsoft.com/office/powerpoint/2010/main" val="93357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FF3FDBAD-FE8B-4A74-8ADC-BE42BD1194B0}" type="datetimeFigureOut">
              <a:rPr lang="en-US"/>
              <a:pPr>
                <a:defRPr/>
              </a:pPr>
              <a:t>4/27/2020</a:t>
            </a:fld>
            <a:endParaRPr lang="en-US"/>
          </a:p>
        </p:txBody>
      </p:sp>
      <p:sp>
        <p:nvSpPr>
          <p:cNvPr id="8" name="Footer Placeholder 7"/>
          <p:cNvSpPr>
            <a:spLocks noGrp="1"/>
          </p:cNvSpPr>
          <p:nvPr>
            <p:ph type="ftr" sz="quarter" idx="11"/>
          </p:nvPr>
        </p:nvSpPr>
        <p:spPr/>
        <p:txBody>
          <a:bodyPr/>
          <a:lstStyle>
            <a:lvl1pPr>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7F8A4E9-F286-405A-A015-AB64DE1F6023}" type="slidenum">
              <a:rPr lang="en-US" altLang="vi-VN"/>
              <a:pPr/>
              <a:t>‹#›</a:t>
            </a:fld>
            <a:endParaRPr lang="en-US" altLang="vi-VN"/>
          </a:p>
        </p:txBody>
      </p:sp>
    </p:spTree>
    <p:extLst>
      <p:ext uri="{BB962C8B-B14F-4D97-AF65-F5344CB8AC3E}">
        <p14:creationId xmlns:p14="http://schemas.microsoft.com/office/powerpoint/2010/main" val="248083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defRPr>
            </a:lvl1pPr>
          </a:lstStyle>
          <a:p>
            <a:pPr>
              <a:defRPr/>
            </a:pPr>
            <a:fld id="{D90CD446-A2A5-4EB3-B3F0-D186AED59B86}" type="datetimeFigureOut">
              <a:rPr lang="en-US"/>
              <a:pPr>
                <a:defRPr/>
              </a:pPr>
              <a:t>4/27/2020</a:t>
            </a:fld>
            <a:endParaRPr lang="en-US"/>
          </a:p>
        </p:txBody>
      </p:sp>
      <p:sp>
        <p:nvSpPr>
          <p:cNvPr id="4" name="Footer Placeholder 3"/>
          <p:cNvSpPr>
            <a:spLocks noGrp="1"/>
          </p:cNvSpPr>
          <p:nvPr>
            <p:ph type="ftr" sz="quarter" idx="11"/>
          </p:nvPr>
        </p:nvSpPr>
        <p:spPr/>
        <p:txBody>
          <a:bodyPr/>
          <a:lstStyle>
            <a:lvl1pPr>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3D089FC-3218-40A7-A65B-8DB64574087A}" type="slidenum">
              <a:rPr lang="en-US" altLang="vi-VN"/>
              <a:pPr/>
              <a:t>‹#›</a:t>
            </a:fld>
            <a:endParaRPr lang="en-US" altLang="vi-VN"/>
          </a:p>
        </p:txBody>
      </p:sp>
    </p:spTree>
    <p:extLst>
      <p:ext uri="{BB962C8B-B14F-4D97-AF65-F5344CB8AC3E}">
        <p14:creationId xmlns:p14="http://schemas.microsoft.com/office/powerpoint/2010/main" val="478007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fld id="{FE725025-D2A2-41ED-8101-8F47B5D24D01}" type="datetimeFigureOut">
              <a:rPr lang="en-US"/>
              <a:pPr>
                <a:defRPr/>
              </a:pPr>
              <a:t>4/27/2020</a:t>
            </a:fld>
            <a:endParaRPr lang="en-US"/>
          </a:p>
        </p:txBody>
      </p:sp>
      <p:sp>
        <p:nvSpPr>
          <p:cNvPr id="3" name="Footer Placeholder 2"/>
          <p:cNvSpPr>
            <a:spLocks noGrp="1"/>
          </p:cNvSpPr>
          <p:nvPr>
            <p:ph type="ftr" sz="quarter" idx="11"/>
          </p:nvPr>
        </p:nvSpPr>
        <p:spPr/>
        <p:txBody>
          <a:bodyPr/>
          <a:lstStyle>
            <a:lvl1pPr>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11F6219-34D6-4E1E-9508-1C2C0C536475}" type="slidenum">
              <a:rPr lang="en-US" altLang="vi-VN"/>
              <a:pPr/>
              <a:t>‹#›</a:t>
            </a:fld>
            <a:endParaRPr lang="en-US" altLang="vi-VN"/>
          </a:p>
        </p:txBody>
      </p:sp>
    </p:spTree>
    <p:extLst>
      <p:ext uri="{BB962C8B-B14F-4D97-AF65-F5344CB8AC3E}">
        <p14:creationId xmlns:p14="http://schemas.microsoft.com/office/powerpoint/2010/main" val="1051191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F37A6A07-C74D-42F4-861D-5985A3E7F732}"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15D5731-F618-46CD-BBA9-38DE8B90A0C8}" type="slidenum">
              <a:rPr lang="en-US" altLang="vi-VN"/>
              <a:pPr/>
              <a:t>‹#›</a:t>
            </a:fld>
            <a:endParaRPr lang="en-US" altLang="vi-VN"/>
          </a:p>
        </p:txBody>
      </p:sp>
    </p:spTree>
    <p:extLst>
      <p:ext uri="{BB962C8B-B14F-4D97-AF65-F5344CB8AC3E}">
        <p14:creationId xmlns:p14="http://schemas.microsoft.com/office/powerpoint/2010/main" val="294054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DF57345D-35EF-418F-825C-6BC017B89033}"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1C5ACA7-7622-4C0C-A471-85971CBD00FB}" type="slidenum">
              <a:rPr lang="en-US" altLang="vi-VN"/>
              <a:pPr/>
              <a:t>‹#›</a:t>
            </a:fld>
            <a:endParaRPr lang="en-US" altLang="vi-VN"/>
          </a:p>
        </p:txBody>
      </p:sp>
    </p:spTree>
    <p:extLst>
      <p:ext uri="{BB962C8B-B14F-4D97-AF65-F5344CB8AC3E}">
        <p14:creationId xmlns:p14="http://schemas.microsoft.com/office/powerpoint/2010/main" val="2596456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C342C3B2-06F2-4165-9ED9-A22768903A3A}"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22B0F91-E81F-48C3-A15A-1FF68756F178}" type="slidenum">
              <a:rPr lang="en-US" altLang="vi-VN"/>
              <a:pPr/>
              <a:t>‹#›</a:t>
            </a:fld>
            <a:endParaRPr lang="en-US" altLang="vi-VN"/>
          </a:p>
        </p:txBody>
      </p:sp>
    </p:spTree>
    <p:extLst>
      <p:ext uri="{BB962C8B-B14F-4D97-AF65-F5344CB8AC3E}">
        <p14:creationId xmlns:p14="http://schemas.microsoft.com/office/powerpoint/2010/main" val="1466817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789B288B-9A45-44C2-8B46-642BB9439359}"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960DFEB-6E4B-4BA7-ACE3-1822176DCC33}" type="slidenum">
              <a:rPr lang="en-US" altLang="vi-VN"/>
              <a:pPr/>
              <a:t>‹#›</a:t>
            </a:fld>
            <a:endParaRPr lang="en-US" altLang="vi-VN"/>
          </a:p>
        </p:txBody>
      </p:sp>
    </p:spTree>
    <p:extLst>
      <p:ext uri="{BB962C8B-B14F-4D97-AF65-F5344CB8AC3E}">
        <p14:creationId xmlns:p14="http://schemas.microsoft.com/office/powerpoint/2010/main" val="111825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A19487DD-1A03-4091-97F6-4C76CFC2AE69}"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170FC42-8EC5-4192-A21D-C537A0ACBA66}" type="slidenum">
              <a:rPr lang="en-US" altLang="vi-VN"/>
              <a:pPr/>
              <a:t>‹#›</a:t>
            </a:fld>
            <a:endParaRPr lang="en-US" altLang="vi-VN"/>
          </a:p>
        </p:txBody>
      </p:sp>
    </p:spTree>
    <p:extLst>
      <p:ext uri="{BB962C8B-B14F-4D97-AF65-F5344CB8AC3E}">
        <p14:creationId xmlns:p14="http://schemas.microsoft.com/office/powerpoint/2010/main" val="2903189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406400" y="328613"/>
            <a:ext cx="11376025"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963168" y="3685032"/>
            <a:ext cx="103632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10"/>
          <p:cNvSpPr>
            <a:spLocks noGrp="1"/>
          </p:cNvSpPr>
          <p:nvPr>
            <p:ph type="sldNum" sz="quarter" idx="12"/>
          </p:nvPr>
        </p:nvSpPr>
        <p:spPr/>
        <p:txBody>
          <a:bodyPr/>
          <a:lstStyle>
            <a:lvl1pPr>
              <a:defRPr/>
            </a:lvl1pPr>
          </a:lstStyle>
          <a:p>
            <a:fld id="{B6A1E8FF-1CF6-4350-8546-73B293351D35}" type="slidenum">
              <a:rPr lang="en-US" altLang="en-US"/>
              <a:pPr/>
              <a:t>‹#›</a:t>
            </a:fld>
            <a:endParaRPr lang="en-US" altLang="en-US"/>
          </a:p>
        </p:txBody>
      </p:sp>
    </p:spTree>
    <p:extLst>
      <p:ext uri="{BB962C8B-B14F-4D97-AF65-F5344CB8AC3E}">
        <p14:creationId xmlns:p14="http://schemas.microsoft.com/office/powerpoint/2010/main" val="3305865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670560" y="530352"/>
            <a:ext cx="1091184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A0F23684-9135-4BE0-9DCD-A5D7E07F0104}" type="slidenum">
              <a:rPr lang="en-US" altLang="en-US"/>
              <a:pPr/>
              <a:t>‹#›</a:t>
            </a:fld>
            <a:endParaRPr lang="en-US" altLang="en-US"/>
          </a:p>
        </p:txBody>
      </p:sp>
    </p:spTree>
    <p:extLst>
      <p:ext uri="{BB962C8B-B14F-4D97-AF65-F5344CB8AC3E}">
        <p14:creationId xmlns:p14="http://schemas.microsoft.com/office/powerpoint/2010/main" val="415975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406400" y="328613"/>
            <a:ext cx="11376025"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24459" y="4928616"/>
            <a:ext cx="1091184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624459" y="5624484"/>
            <a:ext cx="1091184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fld id="{DD8B9954-FFBC-4E25-8E45-6487F056CA83}" type="slidenum">
              <a:rPr lang="en-US" altLang="en-US"/>
              <a:pPr/>
              <a:t>‹#›</a:t>
            </a:fld>
            <a:endParaRPr lang="en-US" altLang="en-US"/>
          </a:p>
        </p:txBody>
      </p:sp>
    </p:spTree>
    <p:extLst>
      <p:ext uri="{BB962C8B-B14F-4D97-AF65-F5344CB8AC3E}">
        <p14:creationId xmlns:p14="http://schemas.microsoft.com/office/powerpoint/2010/main" val="355977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A8AE2385-86E4-4CDA-9142-43892A5118DB}" type="slidenum">
              <a:rPr lang="en-US" altLang="en-US"/>
              <a:pPr/>
              <a:t>‹#›</a:t>
            </a:fld>
            <a:endParaRPr lang="en-US" altLang="en-US"/>
          </a:p>
        </p:txBody>
      </p:sp>
    </p:spTree>
    <p:extLst>
      <p:ext uri="{BB962C8B-B14F-4D97-AF65-F5344CB8AC3E}">
        <p14:creationId xmlns:p14="http://schemas.microsoft.com/office/powerpoint/2010/main" val="259628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809632" y="1447800"/>
            <a:ext cx="524256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202892" y="1447800"/>
            <a:ext cx="524256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fld id="{ED88A87E-4C26-42D5-BBB7-DD46296A7F49}" type="slidenum">
              <a:rPr lang="en-US" altLang="en-US"/>
              <a:pPr/>
              <a:t>‹#›</a:t>
            </a:fld>
            <a:endParaRPr lang="en-US" altLang="en-US"/>
          </a:p>
        </p:txBody>
      </p:sp>
    </p:spTree>
    <p:extLst>
      <p:ext uri="{BB962C8B-B14F-4D97-AF65-F5344CB8AC3E}">
        <p14:creationId xmlns:p14="http://schemas.microsoft.com/office/powerpoint/2010/main" val="3318463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14E67589-6C68-44D0-8D2B-174CC269B1A0}" type="slidenum">
              <a:rPr lang="en-US" altLang="en-US"/>
              <a:pPr/>
              <a:t>‹#›</a:t>
            </a:fld>
            <a:endParaRPr lang="en-US" altLang="en-US"/>
          </a:p>
        </p:txBody>
      </p:sp>
    </p:spTree>
    <p:extLst>
      <p:ext uri="{BB962C8B-B14F-4D97-AF65-F5344CB8AC3E}">
        <p14:creationId xmlns:p14="http://schemas.microsoft.com/office/powerpoint/2010/main" val="47601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406400" y="328613"/>
            <a:ext cx="11376025"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Date Placeholder 1"/>
          <p:cNvSpPr>
            <a:spLocks noGrp="1"/>
          </p:cNvSpPr>
          <p:nvPr>
            <p:ph type="dt" sz="half" idx="10"/>
          </p:nvPr>
        </p:nvSpPr>
        <p:spPr/>
        <p:txBody>
          <a:bodyPr/>
          <a:lstStyle>
            <a:lvl1pPr>
              <a:defRPr/>
            </a:lvl1pPr>
          </a:lstStyle>
          <a:p>
            <a:pPr>
              <a:defRPr/>
            </a:pPr>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ltLang="en-US"/>
          </a:p>
        </p:txBody>
      </p:sp>
      <p:sp>
        <p:nvSpPr>
          <p:cNvPr id="5" name="Slide Number Placeholder 3"/>
          <p:cNvSpPr>
            <a:spLocks noGrp="1"/>
          </p:cNvSpPr>
          <p:nvPr>
            <p:ph type="sldNum" sz="quarter" idx="12"/>
          </p:nvPr>
        </p:nvSpPr>
        <p:spPr/>
        <p:txBody>
          <a:bodyPr/>
          <a:lstStyle>
            <a:lvl1pPr>
              <a:defRPr/>
            </a:lvl1pPr>
          </a:lstStyle>
          <a:p>
            <a:fld id="{676C0465-54C5-44BF-9E23-B850457D34A1}" type="slidenum">
              <a:rPr lang="en-US" altLang="en-US"/>
              <a:pPr/>
              <a:t>‹#›</a:t>
            </a:fld>
            <a:endParaRPr lang="en-US" altLang="en-US"/>
          </a:p>
        </p:txBody>
      </p:sp>
    </p:spTree>
    <p:extLst>
      <p:ext uri="{BB962C8B-B14F-4D97-AF65-F5344CB8AC3E}">
        <p14:creationId xmlns:p14="http://schemas.microsoft.com/office/powerpoint/2010/main" val="388645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08213178-A5F7-4CA2-AF1A-C8A99FA3BFCE}" type="datetimeFigureOut">
              <a:rPr lang="en-US"/>
              <a:pPr>
                <a:defRPr/>
              </a:pPr>
              <a:t>4/27/2020</a:t>
            </a:fld>
            <a:endParaRPr lang="en-US"/>
          </a:p>
        </p:txBody>
      </p:sp>
      <p:sp>
        <p:nvSpPr>
          <p:cNvPr id="5" name="Footer Placeholder 4"/>
          <p:cNvSpPr>
            <a:spLocks noGrp="1"/>
          </p:cNvSpPr>
          <p:nvPr>
            <p:ph type="ftr" sz="quarter" idx="11"/>
          </p:nvPr>
        </p:nvSpPr>
        <p:spPr/>
        <p:txBody>
          <a:bodyPr/>
          <a:lstStyle>
            <a:lvl1pPr>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E6AA50C-88A5-4A57-BA72-D9E170BE4780}" type="slidenum">
              <a:rPr lang="en-US" altLang="vi-VN"/>
              <a:pPr/>
              <a:t>‹#›</a:t>
            </a:fld>
            <a:endParaRPr lang="en-US" altLang="vi-VN"/>
          </a:p>
        </p:txBody>
      </p:sp>
    </p:spTree>
    <p:extLst>
      <p:ext uri="{BB962C8B-B14F-4D97-AF65-F5344CB8AC3E}">
        <p14:creationId xmlns:p14="http://schemas.microsoft.com/office/powerpoint/2010/main" val="3203337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D3778555-A599-4FD6-8A57-695F89F121C3}" type="slidenum">
              <a:rPr lang="en-US" altLang="en-US"/>
              <a:pPr/>
              <a:t>‹#›</a:t>
            </a:fld>
            <a:endParaRPr lang="en-US" altLang="en-US"/>
          </a:p>
        </p:txBody>
      </p:sp>
    </p:spTree>
    <p:extLst>
      <p:ext uri="{BB962C8B-B14F-4D97-AF65-F5344CB8AC3E}">
        <p14:creationId xmlns:p14="http://schemas.microsoft.com/office/powerpoint/2010/main" val="3738217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406400" y="328613"/>
            <a:ext cx="11376025"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ound Single Corner Rectangle 5"/>
          <p:cNvSpPr/>
          <p:nvPr/>
        </p:nvSpPr>
        <p:spPr>
          <a:xfrm>
            <a:off x="8534400" y="433388"/>
            <a:ext cx="30988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lstStyle>
          <a:p>
            <a:pPr>
              <a:defRPr/>
            </a:pPr>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ltLang="en-US"/>
          </a:p>
        </p:txBody>
      </p:sp>
      <p:sp>
        <p:nvSpPr>
          <p:cNvPr id="9" name="Slide Number Placeholder 6"/>
          <p:cNvSpPr>
            <a:spLocks noGrp="1"/>
          </p:cNvSpPr>
          <p:nvPr>
            <p:ph type="sldNum" sz="quarter" idx="12"/>
          </p:nvPr>
        </p:nvSpPr>
        <p:spPr/>
        <p:txBody>
          <a:bodyPr/>
          <a:lstStyle>
            <a:lvl1pPr>
              <a:defRPr/>
            </a:lvl1pPr>
          </a:lstStyle>
          <a:p>
            <a:fld id="{4B85AD37-B2BC-46C5-9A37-76800163C199}" type="slidenum">
              <a:rPr lang="en-US" altLang="en-US"/>
              <a:pPr/>
              <a:t>‹#›</a:t>
            </a:fld>
            <a:endParaRPr lang="en-US" altLang="en-US"/>
          </a:p>
        </p:txBody>
      </p:sp>
    </p:spTree>
    <p:extLst>
      <p:ext uri="{BB962C8B-B14F-4D97-AF65-F5344CB8AC3E}">
        <p14:creationId xmlns:p14="http://schemas.microsoft.com/office/powerpoint/2010/main" val="918352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70560" y="530352"/>
            <a:ext cx="1091184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E939419-6BE3-4E4E-9AD1-2F4C937C5388}" type="slidenum">
              <a:rPr lang="en-US" altLang="en-US"/>
              <a:pPr/>
              <a:t>‹#›</a:t>
            </a:fld>
            <a:endParaRPr lang="en-US" altLang="en-US"/>
          </a:p>
        </p:txBody>
      </p:sp>
    </p:spTree>
    <p:extLst>
      <p:ext uri="{BB962C8B-B14F-4D97-AF65-F5344CB8AC3E}">
        <p14:creationId xmlns:p14="http://schemas.microsoft.com/office/powerpoint/2010/main" val="195500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1200" y="533403"/>
            <a:ext cx="79248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3CAEDEF-5587-44D0-A132-512E1AAEE2BB}" type="slidenum">
              <a:rPr lang="en-US" altLang="en-US"/>
              <a:pPr/>
              <a:t>‹#›</a:t>
            </a:fld>
            <a:endParaRPr lang="en-US" altLang="en-US"/>
          </a:p>
        </p:txBody>
      </p:sp>
    </p:spTree>
    <p:extLst>
      <p:ext uri="{BB962C8B-B14F-4D97-AF65-F5344CB8AC3E}">
        <p14:creationId xmlns:p14="http://schemas.microsoft.com/office/powerpoint/2010/main" val="359178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92BEB6E5-3149-44CA-9DE5-9D3828592F70}"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1A0E9580-3466-4FA4-A077-8409D9FA5934}" type="slidenum">
              <a:rPr lang="en-US" altLang="vi-VN"/>
              <a:pPr/>
              <a:t>‹#›</a:t>
            </a:fld>
            <a:endParaRPr lang="en-US" altLang="vi-VN"/>
          </a:p>
        </p:txBody>
      </p:sp>
    </p:spTree>
    <p:extLst>
      <p:ext uri="{BB962C8B-B14F-4D97-AF65-F5344CB8AC3E}">
        <p14:creationId xmlns:p14="http://schemas.microsoft.com/office/powerpoint/2010/main" val="35223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7BB7995E-C8A7-4DCB-8EEB-09CF4EC14F1C}" type="datetimeFigureOut">
              <a:rPr lang="en-US"/>
              <a:pPr>
                <a:defRPr/>
              </a:pPr>
              <a:t>4/27/2020</a:t>
            </a:fld>
            <a:endParaRPr lang="en-US"/>
          </a:p>
        </p:txBody>
      </p:sp>
      <p:sp>
        <p:nvSpPr>
          <p:cNvPr id="8" name="Footer Placeholder 7"/>
          <p:cNvSpPr>
            <a:spLocks noGrp="1"/>
          </p:cNvSpPr>
          <p:nvPr>
            <p:ph type="ftr" sz="quarter" idx="11"/>
          </p:nvPr>
        </p:nvSpPr>
        <p:spPr/>
        <p:txBody>
          <a:bodyPr/>
          <a:lstStyle>
            <a:lvl1pPr>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2A3DAC8-F5D0-4FA0-AD65-B56DB4F127ED}" type="slidenum">
              <a:rPr lang="en-US" altLang="vi-VN"/>
              <a:pPr/>
              <a:t>‹#›</a:t>
            </a:fld>
            <a:endParaRPr lang="en-US" altLang="vi-VN"/>
          </a:p>
        </p:txBody>
      </p:sp>
    </p:spTree>
    <p:extLst>
      <p:ext uri="{BB962C8B-B14F-4D97-AF65-F5344CB8AC3E}">
        <p14:creationId xmlns:p14="http://schemas.microsoft.com/office/powerpoint/2010/main" val="1331795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defRPr>
            </a:lvl1pPr>
          </a:lstStyle>
          <a:p>
            <a:pPr>
              <a:defRPr/>
            </a:pPr>
            <a:fld id="{30669510-440F-4899-BFC3-1A92E9C39A21}" type="datetimeFigureOut">
              <a:rPr lang="en-US"/>
              <a:pPr>
                <a:defRPr/>
              </a:pPr>
              <a:t>4/27/2020</a:t>
            </a:fld>
            <a:endParaRPr lang="en-US"/>
          </a:p>
        </p:txBody>
      </p:sp>
      <p:sp>
        <p:nvSpPr>
          <p:cNvPr id="4" name="Footer Placeholder 3"/>
          <p:cNvSpPr>
            <a:spLocks noGrp="1"/>
          </p:cNvSpPr>
          <p:nvPr>
            <p:ph type="ftr" sz="quarter" idx="11"/>
          </p:nvPr>
        </p:nvSpPr>
        <p:spPr/>
        <p:txBody>
          <a:bodyPr/>
          <a:lstStyle>
            <a:lvl1pPr>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5810CCD7-757C-485B-8ACB-99D60A8D93AC}" type="slidenum">
              <a:rPr lang="en-US" altLang="vi-VN"/>
              <a:pPr/>
              <a:t>‹#›</a:t>
            </a:fld>
            <a:endParaRPr lang="en-US" altLang="vi-VN"/>
          </a:p>
        </p:txBody>
      </p:sp>
    </p:spTree>
    <p:extLst>
      <p:ext uri="{BB962C8B-B14F-4D97-AF65-F5344CB8AC3E}">
        <p14:creationId xmlns:p14="http://schemas.microsoft.com/office/powerpoint/2010/main" val="229727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fld id="{9380FD23-40F4-4846-9F04-A56F50347C67}" type="datetimeFigureOut">
              <a:rPr lang="en-US"/>
              <a:pPr>
                <a:defRPr/>
              </a:pPr>
              <a:t>4/27/2020</a:t>
            </a:fld>
            <a:endParaRPr lang="en-US"/>
          </a:p>
        </p:txBody>
      </p:sp>
      <p:sp>
        <p:nvSpPr>
          <p:cNvPr id="3" name="Footer Placeholder 2"/>
          <p:cNvSpPr>
            <a:spLocks noGrp="1"/>
          </p:cNvSpPr>
          <p:nvPr>
            <p:ph type="ftr" sz="quarter" idx="11"/>
          </p:nvPr>
        </p:nvSpPr>
        <p:spPr/>
        <p:txBody>
          <a:bodyPr/>
          <a:lstStyle>
            <a:lvl1pPr>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407F364-E056-498B-BA6B-ADB89BD15374}" type="slidenum">
              <a:rPr lang="en-US" altLang="vi-VN"/>
              <a:pPr/>
              <a:t>‹#›</a:t>
            </a:fld>
            <a:endParaRPr lang="en-US" altLang="vi-VN"/>
          </a:p>
        </p:txBody>
      </p:sp>
    </p:spTree>
    <p:extLst>
      <p:ext uri="{BB962C8B-B14F-4D97-AF65-F5344CB8AC3E}">
        <p14:creationId xmlns:p14="http://schemas.microsoft.com/office/powerpoint/2010/main" val="93122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B9EF74CC-9775-4E9B-BC56-387CAE9C15C2}"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6BAA018-C215-48BE-909C-1596678832A8}" type="slidenum">
              <a:rPr lang="en-US" altLang="vi-VN"/>
              <a:pPr/>
              <a:t>‹#›</a:t>
            </a:fld>
            <a:endParaRPr lang="en-US" altLang="vi-VN"/>
          </a:p>
        </p:txBody>
      </p:sp>
    </p:spTree>
    <p:extLst>
      <p:ext uri="{BB962C8B-B14F-4D97-AF65-F5344CB8AC3E}">
        <p14:creationId xmlns:p14="http://schemas.microsoft.com/office/powerpoint/2010/main" val="135647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7C6BFBEE-BD81-45E4-B6F2-BEC13F172E7F}" type="datetimeFigureOut">
              <a:rPr lang="en-US"/>
              <a:pPr>
                <a:defRPr/>
              </a:pPr>
              <a:t>4/27/2020</a:t>
            </a:fld>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25B40F3D-1EEE-476F-93BA-685A6C47E2AE}" type="slidenum">
              <a:rPr lang="en-US" altLang="vi-VN"/>
              <a:pPr/>
              <a:t>‹#›</a:t>
            </a:fld>
            <a:endParaRPr lang="en-US" altLang="vi-VN"/>
          </a:p>
        </p:txBody>
      </p:sp>
    </p:spTree>
    <p:extLst>
      <p:ext uri="{BB962C8B-B14F-4D97-AF65-F5344CB8AC3E}">
        <p14:creationId xmlns:p14="http://schemas.microsoft.com/office/powerpoint/2010/main" val="115890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4695ACE2-3BDB-425E-B60F-4B4F4061A9FB}" type="datetimeFigureOut">
              <a:rPr lang="en-US"/>
              <a:pPr>
                <a:defRPr/>
              </a:pPr>
              <a:t>4/27/2020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29417C0-5FF5-4861-BC4A-5A3D842294BD}"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ABC9440D-615D-4C1E-8A90-640DC02935AA}" type="datetimeFigureOut">
              <a:rPr lang="en-US"/>
              <a:pPr>
                <a:defRPr/>
              </a:pPr>
              <a:t>4/27/2020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320F014-DB09-45C5-A71B-48B0F5AC9FED}"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ounded Rectangle 6"/>
          <p:cNvSpPr/>
          <p:nvPr/>
        </p:nvSpPr>
        <p:spPr>
          <a:xfrm>
            <a:off x="406400" y="328613"/>
            <a:ext cx="11376025"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3" name="Title Placeholder 12"/>
          <p:cNvSpPr>
            <a:spLocks noGrp="1"/>
          </p:cNvSpPr>
          <p:nvPr>
            <p:ph type="title"/>
          </p:nvPr>
        </p:nvSpPr>
        <p:spPr>
          <a:xfrm>
            <a:off x="669925" y="4986338"/>
            <a:ext cx="10912475" cy="1050925"/>
          </a:xfrm>
          <a:prstGeom prst="rect">
            <a:avLst/>
          </a:prstGeom>
        </p:spPr>
        <p:txBody>
          <a:bodyPr vert="horz" anchor="b">
            <a:normAutofit/>
          </a:bodyPr>
          <a:lstStyle/>
          <a:p>
            <a:r>
              <a:rPr lang="en-US" smtClean="0"/>
              <a:t>Click to edit Master title style</a:t>
            </a:r>
            <a:endParaRPr lang="en-US"/>
          </a:p>
        </p:txBody>
      </p:sp>
      <p:sp>
        <p:nvSpPr>
          <p:cNvPr id="3079" name="Text Placeholder 3"/>
          <p:cNvSpPr>
            <a:spLocks noGrp="1"/>
          </p:cNvSpPr>
          <p:nvPr>
            <p:ph type="body" idx="1"/>
          </p:nvPr>
        </p:nvSpPr>
        <p:spPr bwMode="auto">
          <a:xfrm>
            <a:off x="669925" y="530225"/>
            <a:ext cx="109124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5" name="Date Placeholder 24"/>
          <p:cNvSpPr>
            <a:spLocks noGrp="1"/>
          </p:cNvSpPr>
          <p:nvPr>
            <p:ph type="dt" sz="half" idx="2"/>
          </p:nvPr>
        </p:nvSpPr>
        <p:spPr>
          <a:xfrm>
            <a:off x="5035550" y="6111875"/>
            <a:ext cx="3048000" cy="365125"/>
          </a:xfrm>
          <a:prstGeom prst="rect">
            <a:avLst/>
          </a:prstGeom>
        </p:spPr>
        <p:txBody>
          <a:bodyPr vert="horz" anchor="b"/>
          <a:lstStyle>
            <a:lvl1pPr algn="r" eaLnBrk="1" latinLnBrk="0" hangingPunct="1">
              <a:defRPr kumimoji="0" sz="1000" smtClean="0">
                <a:solidFill>
                  <a:schemeClr val="bg2">
                    <a:shade val="50000"/>
                  </a:schemeClr>
                </a:solidFill>
                <a:latin typeface="Arial" charset="0"/>
              </a:defRPr>
            </a:lvl1pPr>
            <a:extLst/>
          </a:lstStyle>
          <a:p>
            <a:pPr>
              <a:defRPr/>
            </a:pPr>
            <a:fld id="{BBC72F00-0772-4F7C-B70D-8F295615B059}" type="datetimeFigureOut">
              <a:rPr lang="en-US"/>
              <a:pPr>
                <a:defRPr/>
              </a:pPr>
              <a:t>4/27/2020</a:t>
            </a:fld>
            <a:endParaRPr lang="en-US"/>
          </a:p>
        </p:txBody>
      </p:sp>
      <p:sp>
        <p:nvSpPr>
          <p:cNvPr id="18" name="Footer Placeholder 17"/>
          <p:cNvSpPr>
            <a:spLocks noGrp="1"/>
          </p:cNvSpPr>
          <p:nvPr>
            <p:ph type="ftr" sz="quarter" idx="3"/>
          </p:nvPr>
        </p:nvSpPr>
        <p:spPr>
          <a:xfrm>
            <a:off x="8083550" y="6111875"/>
            <a:ext cx="3048000" cy="365125"/>
          </a:xfrm>
          <a:prstGeom prst="rect">
            <a:avLst/>
          </a:prstGeom>
        </p:spPr>
        <p:txBody>
          <a:bodyPr vert="horz" anchor="b"/>
          <a:lstStyle>
            <a:lvl1pPr algn="l" eaLnBrk="1" latinLnBrk="0" hangingPunct="1">
              <a:defRPr kumimoji="0" sz="1000">
                <a:solidFill>
                  <a:schemeClr val="bg2">
                    <a:shade val="50000"/>
                  </a:schemeClr>
                </a:solidFill>
                <a:latin typeface="Arial" charset="0"/>
              </a:defRPr>
            </a:lvl1pPr>
            <a:extLst/>
          </a:lstStyle>
          <a:p>
            <a:pPr>
              <a:defRPr/>
            </a:pPr>
            <a:endParaRPr lang="en-US"/>
          </a:p>
        </p:txBody>
      </p:sp>
      <p:sp>
        <p:nvSpPr>
          <p:cNvPr id="5" name="Slide Number Placeholder 4"/>
          <p:cNvSpPr>
            <a:spLocks noGrp="1"/>
          </p:cNvSpPr>
          <p:nvPr>
            <p:ph type="sldNum" sz="quarter" idx="4"/>
          </p:nvPr>
        </p:nvSpPr>
        <p:spPr>
          <a:xfrm>
            <a:off x="11131550" y="6111875"/>
            <a:ext cx="609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solidFill>
                  <a:srgbClr val="A7A399"/>
                </a:solidFill>
              </a:defRPr>
            </a:lvl1pPr>
          </a:lstStyle>
          <a:p>
            <a:fld id="{C042AE1A-6273-40A2-A960-98BFA45238F7}"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anose="020B0604030504040204" pitchFamily="34" charset="0"/>
        </a:defRPr>
      </a:lvl2pPr>
      <a:lvl3pPr algn="l" rtl="0" fontAlgn="base">
        <a:spcBef>
          <a:spcPct val="0"/>
        </a:spcBef>
        <a:spcAft>
          <a:spcPct val="0"/>
        </a:spcAft>
        <a:defRPr sz="3600" b="1">
          <a:solidFill>
            <a:srgbClr val="FF8D3E"/>
          </a:solidFill>
          <a:latin typeface="Verdana" panose="020B0604030504040204" pitchFamily="34" charset="0"/>
        </a:defRPr>
      </a:lvl3pPr>
      <a:lvl4pPr algn="l" rtl="0" fontAlgn="base">
        <a:spcBef>
          <a:spcPct val="0"/>
        </a:spcBef>
        <a:spcAft>
          <a:spcPct val="0"/>
        </a:spcAft>
        <a:defRPr sz="3600" b="1">
          <a:solidFill>
            <a:srgbClr val="FF8D3E"/>
          </a:solidFill>
          <a:latin typeface="Verdana" panose="020B0604030504040204" pitchFamily="34" charset="0"/>
        </a:defRPr>
      </a:lvl4pPr>
      <a:lvl5pPr algn="l" rtl="0" fontAlgn="base">
        <a:spcBef>
          <a:spcPct val="0"/>
        </a:spcBef>
        <a:spcAft>
          <a:spcPct val="0"/>
        </a:spcAft>
        <a:defRPr sz="3600" b="1">
          <a:solidFill>
            <a:srgbClr val="FF8D3E"/>
          </a:solidFill>
          <a:latin typeface="Verdana" panose="020B0604030504040204" pitchFamily="34" charset="0"/>
        </a:defRPr>
      </a:lvl5pPr>
      <a:lvl6pPr marL="457200" algn="l" rtl="0" fontAlgn="base">
        <a:spcBef>
          <a:spcPct val="0"/>
        </a:spcBef>
        <a:spcAft>
          <a:spcPct val="0"/>
        </a:spcAft>
        <a:defRPr sz="3600" b="1">
          <a:solidFill>
            <a:srgbClr val="FF8D3E"/>
          </a:solidFill>
          <a:latin typeface="Verdana" panose="020B0604030504040204" pitchFamily="34" charset="0"/>
        </a:defRPr>
      </a:lvl6pPr>
      <a:lvl7pPr marL="914400" algn="l" rtl="0" fontAlgn="base">
        <a:spcBef>
          <a:spcPct val="0"/>
        </a:spcBef>
        <a:spcAft>
          <a:spcPct val="0"/>
        </a:spcAft>
        <a:defRPr sz="3600" b="1">
          <a:solidFill>
            <a:srgbClr val="FF8D3E"/>
          </a:solidFill>
          <a:latin typeface="Verdana" panose="020B0604030504040204" pitchFamily="34" charset="0"/>
        </a:defRPr>
      </a:lvl7pPr>
      <a:lvl8pPr marL="1371600" algn="l" rtl="0" fontAlgn="base">
        <a:spcBef>
          <a:spcPct val="0"/>
        </a:spcBef>
        <a:spcAft>
          <a:spcPct val="0"/>
        </a:spcAft>
        <a:defRPr sz="3600" b="1">
          <a:solidFill>
            <a:srgbClr val="FF8D3E"/>
          </a:solidFill>
          <a:latin typeface="Verdana" panose="020B0604030504040204" pitchFamily="34" charset="0"/>
        </a:defRPr>
      </a:lvl8pPr>
      <a:lvl9pPr marL="1828800" algn="l" rtl="0" fontAlgn="base">
        <a:spcBef>
          <a:spcPct val="0"/>
        </a:spcBef>
        <a:spcAft>
          <a:spcPct val="0"/>
        </a:spcAft>
        <a:defRPr sz="3600" b="1">
          <a:solidFill>
            <a:srgbClr val="FF8D3E"/>
          </a:solidFill>
          <a:latin typeface="Verdana" panose="020B0604030504040204" pitchFamily="34" charset="0"/>
        </a:defRPr>
      </a:lvl9pPr>
      <a:extLst/>
    </p:titleStyle>
    <p:bodyStyle>
      <a:lvl1pPr marL="265113" indent="-265113" algn="l" rtl="0" fontAlgn="base">
        <a:spcBef>
          <a:spcPts val="25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anose="020B0604030504040204"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anose="05020102010507070707"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anose="020B0604030504040204"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anose="05020102010507070707"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4.png"/><Relationship Id="rId18" Type="http://schemas.openxmlformats.org/officeDocument/2006/relationships/slide" Target="slide22.xml"/><Relationship Id="rId3" Type="http://schemas.openxmlformats.org/officeDocument/2006/relationships/audio" Target="../media/audio2.wav"/><Relationship Id="rId21" Type="http://schemas.openxmlformats.org/officeDocument/2006/relationships/image" Target="../media/image18.png"/><Relationship Id="rId7" Type="http://schemas.openxmlformats.org/officeDocument/2006/relationships/image" Target="../media/image11.gif"/><Relationship Id="rId12" Type="http://schemas.openxmlformats.org/officeDocument/2006/relationships/slide" Target="slide18.xml"/><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slide" Target="slide23.xml"/><Relationship Id="rId20"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jpeg"/><Relationship Id="rId15" Type="http://schemas.openxmlformats.org/officeDocument/2006/relationships/image" Target="../media/image15.png"/><Relationship Id="rId10" Type="http://schemas.openxmlformats.org/officeDocument/2006/relationships/slide" Target="slide17.xml"/><Relationship Id="rId19"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1.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3.jpeg"/><Relationship Id="rId7" Type="http://schemas.openxmlformats.org/officeDocument/2006/relationships/slide" Target="slide16.xml"/><Relationship Id="rId2" Type="http://schemas.openxmlformats.org/officeDocument/2006/relationships/audio" Target="../media/audio5.wav"/><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4.jpeg"/><Relationship Id="rId7" Type="http://schemas.openxmlformats.org/officeDocument/2006/relationships/slide" Target="slide16.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4.jpeg"/><Relationship Id="rId7" Type="http://schemas.openxmlformats.org/officeDocument/2006/relationships/slide" Target="slide16.xml"/><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4.jpeg"/><Relationship Id="rId7" Type="http://schemas.openxmlformats.org/officeDocument/2006/relationships/slide" Target="slide16.xml"/><Relationship Id="rId2"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4.jpeg"/><Relationship Id="rId7" Type="http://schemas.openxmlformats.org/officeDocument/2006/relationships/slide" Target="slide16.xml"/><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3" y="-7938"/>
            <a:ext cx="11430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0"/>
          <p:cNvSpPr>
            <a:spLocks noChangeArrowheads="1"/>
          </p:cNvSpPr>
          <p:nvPr/>
        </p:nvSpPr>
        <p:spPr bwMode="auto">
          <a:xfrm>
            <a:off x="2514600" y="3124200"/>
            <a:ext cx="6553200" cy="15240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lstStyle/>
          <a:p>
            <a:pPr algn="ctr" eaLnBrk="1" hangingPunct="1">
              <a:defRPr/>
            </a:pPr>
            <a:endParaRPr lang="en-US">
              <a:solidFill>
                <a:srgbClr val="000000"/>
              </a:solidFill>
              <a:latin typeface="Times New Roman" pitchFamily="18" charset="0"/>
              <a:cs typeface="Times New Roman" pitchFamily="18" charset="0"/>
            </a:endParaRPr>
          </a:p>
        </p:txBody>
      </p:sp>
      <p:sp>
        <p:nvSpPr>
          <p:cNvPr id="4101" name="WordArt 38"/>
          <p:cNvSpPr>
            <a:spLocks noChangeArrowheads="1" noChangeShapeType="1" noTextEdit="1"/>
          </p:cNvSpPr>
          <p:nvPr/>
        </p:nvSpPr>
        <p:spPr bwMode="auto">
          <a:xfrm>
            <a:off x="2819400" y="688092"/>
            <a:ext cx="6867525" cy="523875"/>
          </a:xfrm>
          <a:prstGeom prst="rect">
            <a:avLst/>
          </a:prstGeom>
        </p:spPr>
        <p:txBody>
          <a:bodyPr wrap="none" fromWordArt="1">
            <a:prstTxWarp prst="textPlain">
              <a:avLst>
                <a:gd name="adj" fmla="val 50000"/>
              </a:avLst>
            </a:prstTxWarp>
          </a:bodyPr>
          <a:lstStyle/>
          <a:p>
            <a:pPr algn="ctr" eaLnBrk="1" hangingPunct="1">
              <a:buFont typeface="Arial" panose="020B0604020202020204" pitchFamily="34" charset="0"/>
              <a:buNone/>
              <a:defRPr/>
            </a:pPr>
            <a:r>
              <a:rPr lang="vi-VN" sz="3600" b="1" kern="10" dirty="0">
                <a:ln w="9525">
                  <a:solidFill>
                    <a:srgbClr val="0000FF"/>
                  </a:solidFill>
                  <a:round/>
                  <a:headEnd/>
                  <a:tailEnd/>
                </a:ln>
                <a:solidFill>
                  <a:srgbClr val="DAEDEF">
                    <a:lumMod val="25000"/>
                  </a:srgb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NGỌC THỤY</a:t>
            </a:r>
            <a:endParaRPr lang="en-US" sz="3600" b="1" kern="10" dirty="0">
              <a:ln w="9525">
                <a:solidFill>
                  <a:srgbClr val="0000FF"/>
                </a:solidFill>
                <a:round/>
                <a:headEnd/>
                <a:tailEnd/>
              </a:ln>
              <a:solidFill>
                <a:srgbClr val="7030A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7893" name="WordArt 121"/>
          <p:cNvSpPr>
            <a:spLocks noChangeArrowheads="1" noChangeShapeType="1" noTextEdit="1"/>
          </p:cNvSpPr>
          <p:nvPr/>
        </p:nvSpPr>
        <p:spPr bwMode="auto">
          <a:xfrm>
            <a:off x="6151563" y="1398588"/>
            <a:ext cx="4038600" cy="1524000"/>
          </a:xfrm>
          <a:prstGeom prst="rect">
            <a:avLst/>
          </a:prstGeom>
        </p:spPr>
        <p:txBody>
          <a:bodyPr wrap="none" fromWordArt="1">
            <a:prstTxWarp prst="textPlain">
              <a:avLst>
                <a:gd name="adj" fmla="val 50222"/>
              </a:avLst>
            </a:prstTxWarp>
          </a:bodyPr>
          <a:lstStyle/>
          <a:p>
            <a:pPr algn="ctr"/>
            <a:r>
              <a:rPr lang="vi-VN" sz="3600" b="1" kern="1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từ và câu</a:t>
            </a:r>
          </a:p>
          <a:p>
            <a:pPr algn="ctr"/>
            <a:r>
              <a:rPr lang="vi-VN" sz="3600" b="1" kern="1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sp>
        <p:nvSpPr>
          <p:cNvPr id="37894" name="WordArt 122"/>
          <p:cNvSpPr>
            <a:spLocks noChangeArrowheads="1" noChangeShapeType="1" noTextEdit="1"/>
          </p:cNvSpPr>
          <p:nvPr/>
        </p:nvSpPr>
        <p:spPr bwMode="auto">
          <a:xfrm>
            <a:off x="2057400" y="2933700"/>
            <a:ext cx="6477000" cy="1905000"/>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Nối các vế câu ghép </a:t>
            </a:r>
          </a:p>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bằng cặp từ hô ứng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2082800" y="2014538"/>
            <a:ext cx="8181975" cy="3686175"/>
          </a:xfrm>
          <a:prstGeom prst="roundRect">
            <a:avLst>
              <a:gd name="adj" fmla="val 16667"/>
            </a:avLst>
          </a:prstGeom>
          <a:solidFill>
            <a:schemeClr val="bg1">
              <a:lumMod val="95000"/>
            </a:schemeClr>
          </a:solidFill>
          <a:ln w="9525" algn="ctr">
            <a:solidFill>
              <a:srgbClr val="800000"/>
            </a:solidFill>
            <a:round/>
            <a:headEnd/>
            <a:tailEnd/>
          </a:ln>
        </p:spPr>
        <p:txBody>
          <a:bodyPr anchor="ctr"/>
          <a:lstStyle/>
          <a:p>
            <a:pPr>
              <a:spcBef>
                <a:spcPct val="20000"/>
              </a:spcBef>
              <a:defRPr/>
            </a:pPr>
            <a:r>
              <a:rPr lang="en-US" altLang="en-US" sz="3200" i="1">
                <a:latin typeface="Times New Roman" pitchFamily="18" charset="0"/>
                <a:cs typeface="Times New Roman" pitchFamily="18" charset="0"/>
              </a:rPr>
              <a:t>Để thể hiện quan hệ về nghĩa giữa các vế câu, ngoài quan hệ từ, ta còn có thể nối các vế câu ghép bằng một số cặp từ hô ứng sau: </a:t>
            </a:r>
            <a:r>
              <a:rPr lang="en-US" altLang="en-US" sz="3200" i="1">
                <a:solidFill>
                  <a:srgbClr val="7030A0"/>
                </a:solidFill>
                <a:latin typeface="Times New Roman" pitchFamily="18" charset="0"/>
                <a:cs typeface="Times New Roman" pitchFamily="18" charset="0"/>
              </a:rPr>
              <a:t>vừa… đã…; chưa… đã…; mới… đã….; vừa… vừa…; càng… càng…; đâu… đấy…; nào… ấy; sao… vậy…; bao nhiêu… bấy nhiêu…</a:t>
            </a:r>
          </a:p>
        </p:txBody>
      </p:sp>
      <p:sp>
        <p:nvSpPr>
          <p:cNvPr id="47107" name="Text Box 5"/>
          <p:cNvSpPr txBox="1">
            <a:spLocks noChangeArrowheads="1"/>
          </p:cNvSpPr>
          <p:nvPr/>
        </p:nvSpPr>
        <p:spPr bwMode="auto">
          <a:xfrm>
            <a:off x="2082800" y="1447800"/>
            <a:ext cx="2438400" cy="584200"/>
          </a:xfrm>
          <a:prstGeom prst="rect">
            <a:avLst/>
          </a:prstGeom>
          <a:solidFill>
            <a:srgbClr val="00FF00"/>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latin typeface="Times New Roman" panose="02020603050405020304" pitchFamily="18" charset="0"/>
                <a:cs typeface="Times New Roman" panose="02020603050405020304" pitchFamily="18" charset="0"/>
              </a:rPr>
              <a:t>II. Ghi nhớ</a:t>
            </a:r>
          </a:p>
        </p:txBody>
      </p:sp>
      <p:sp>
        <p:nvSpPr>
          <p:cNvPr id="47108" name="Title 1"/>
          <p:cNvSpPr txBox="1">
            <a:spLocks/>
          </p:cNvSpPr>
          <p:nvPr/>
        </p:nvSpPr>
        <p:spPr bwMode="auto">
          <a:xfrm>
            <a:off x="2143125" y="185738"/>
            <a:ext cx="8229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heckerboard(across)">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1816100" y="1874838"/>
            <a:ext cx="9220200" cy="563562"/>
          </a:xfrm>
        </p:spPr>
        <p:txBody>
          <a:bodyPr/>
          <a:lstStyle/>
          <a:p>
            <a:pPr fontAlgn="auto">
              <a:spcAft>
                <a:spcPts val="0"/>
              </a:spcAft>
              <a:defRPr/>
            </a:pPr>
            <a:r>
              <a:rPr lang="en-US" altLang="en-US" sz="2400" b="0" dirty="0" smtClean="0">
                <a:solidFill>
                  <a:schemeClr val="accent2"/>
                </a:solidFill>
              </a:rPr>
              <a:t>a) </a:t>
            </a:r>
            <a:r>
              <a:rPr lang="en-US" altLang="en-US" sz="2400" b="0" dirty="0" err="1" smtClean="0">
                <a:solidFill>
                  <a:schemeClr val="accent2"/>
                </a:solidFill>
              </a:rPr>
              <a:t>Ngày</a:t>
            </a:r>
            <a:r>
              <a:rPr lang="en-US" altLang="en-US" sz="2400" b="0" dirty="0" smtClean="0">
                <a:solidFill>
                  <a:schemeClr val="accent2"/>
                </a:solidFill>
              </a:rPr>
              <a:t> </a:t>
            </a:r>
            <a:r>
              <a:rPr lang="en-US" altLang="en-US" sz="2400" b="0" dirty="0" err="1" smtClean="0">
                <a:solidFill>
                  <a:schemeClr val="accent2"/>
                </a:solidFill>
              </a:rPr>
              <a:t>chưa</a:t>
            </a:r>
            <a:r>
              <a:rPr lang="en-US" altLang="en-US" sz="2400" b="0" dirty="0" smtClean="0">
                <a:solidFill>
                  <a:schemeClr val="accent2"/>
                </a:solidFill>
              </a:rPr>
              <a:t> </a:t>
            </a:r>
            <a:r>
              <a:rPr lang="en-US" altLang="en-US" sz="2400" b="0" dirty="0" err="1" smtClean="0">
                <a:solidFill>
                  <a:schemeClr val="accent2"/>
                </a:solidFill>
              </a:rPr>
              <a:t>tắt</a:t>
            </a:r>
            <a:r>
              <a:rPr lang="en-US" altLang="en-US" sz="2400" b="0" dirty="0" smtClean="0">
                <a:solidFill>
                  <a:schemeClr val="accent2"/>
                </a:solidFill>
              </a:rPr>
              <a:t> </a:t>
            </a:r>
            <a:r>
              <a:rPr lang="en-US" altLang="en-US" sz="2400" b="0" dirty="0" err="1" smtClean="0">
                <a:solidFill>
                  <a:schemeClr val="accent2"/>
                </a:solidFill>
              </a:rPr>
              <a:t>hẳn</a:t>
            </a:r>
            <a:r>
              <a:rPr lang="en-US" altLang="en-US" sz="2400" b="0" dirty="0" smtClean="0">
                <a:solidFill>
                  <a:schemeClr val="accent2"/>
                </a:solidFill>
              </a:rPr>
              <a:t>, </a:t>
            </a:r>
            <a:r>
              <a:rPr lang="en-US" altLang="en-US" sz="2400" b="0" dirty="0" err="1" smtClean="0">
                <a:solidFill>
                  <a:schemeClr val="accent2"/>
                </a:solidFill>
              </a:rPr>
              <a:t>trăng</a:t>
            </a:r>
            <a:r>
              <a:rPr lang="en-US" altLang="en-US" sz="2400" b="0" dirty="0" smtClean="0">
                <a:solidFill>
                  <a:schemeClr val="accent2"/>
                </a:solidFill>
              </a:rPr>
              <a:t> </a:t>
            </a:r>
            <a:r>
              <a:rPr lang="en-US" altLang="en-US" sz="2400" b="0" dirty="0" err="1" smtClean="0">
                <a:solidFill>
                  <a:schemeClr val="accent2"/>
                </a:solidFill>
              </a:rPr>
              <a:t>đã</a:t>
            </a:r>
            <a:r>
              <a:rPr lang="en-US" altLang="en-US" sz="2400" b="0" dirty="0" smtClean="0">
                <a:solidFill>
                  <a:schemeClr val="accent2"/>
                </a:solidFill>
              </a:rPr>
              <a:t> </a:t>
            </a:r>
            <a:r>
              <a:rPr lang="en-US" altLang="en-US" sz="2400" b="0" dirty="0" err="1" smtClean="0">
                <a:solidFill>
                  <a:schemeClr val="accent2"/>
                </a:solidFill>
              </a:rPr>
              <a:t>lên</a:t>
            </a:r>
            <a:r>
              <a:rPr lang="en-US" altLang="en-US" sz="2400" b="0" dirty="0" smtClean="0">
                <a:solidFill>
                  <a:schemeClr val="accent2"/>
                </a:solidFill>
              </a:rPr>
              <a:t> </a:t>
            </a:r>
            <a:r>
              <a:rPr lang="en-US" altLang="en-US" sz="2400" b="0" dirty="0" err="1" smtClean="0">
                <a:solidFill>
                  <a:schemeClr val="accent2"/>
                </a:solidFill>
              </a:rPr>
              <a:t>rồi</a:t>
            </a:r>
            <a:r>
              <a:rPr lang="en-US" altLang="en-US" sz="2400" b="0" dirty="0" smtClean="0">
                <a:solidFill>
                  <a:schemeClr val="accent2"/>
                </a:solidFill>
              </a:rPr>
              <a:t>.</a:t>
            </a:r>
          </a:p>
        </p:txBody>
      </p:sp>
      <p:sp>
        <p:nvSpPr>
          <p:cNvPr id="48131" name="Rectangle 5"/>
          <p:cNvSpPr>
            <a:spLocks noChangeArrowheads="1"/>
          </p:cNvSpPr>
          <p:nvPr/>
        </p:nvSpPr>
        <p:spPr bwMode="auto">
          <a:xfrm>
            <a:off x="1663700" y="29257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b) Chiếc xe ngựa vừa đậu lại, tôi đã nghe tiếng ông từ trong nhà vọng ra.</a:t>
            </a:r>
          </a:p>
        </p:txBody>
      </p:sp>
      <p:sp>
        <p:nvSpPr>
          <p:cNvPr id="48132" name="Rectangle 6"/>
          <p:cNvSpPr>
            <a:spLocks noChangeArrowheads="1"/>
          </p:cNvSpPr>
          <p:nvPr/>
        </p:nvSpPr>
        <p:spPr bwMode="auto">
          <a:xfrm>
            <a:off x="1676400" y="46783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c) Trời càng nắng gắt, hoa giấy càng bồng lên rực rỡ.</a:t>
            </a:r>
          </a:p>
        </p:txBody>
      </p:sp>
      <p:sp>
        <p:nvSpPr>
          <p:cNvPr id="48133" name="Rectangle 9"/>
          <p:cNvSpPr>
            <a:spLocks noChangeArrowheads="1"/>
          </p:cNvSpPr>
          <p:nvPr/>
        </p:nvSpPr>
        <p:spPr bwMode="auto">
          <a:xfrm>
            <a:off x="7454900" y="2438400"/>
            <a:ext cx="1752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THẠCH LAM</a:t>
            </a:r>
          </a:p>
        </p:txBody>
      </p:sp>
      <p:sp>
        <p:nvSpPr>
          <p:cNvPr id="48134" name="Rectangle 10"/>
          <p:cNvSpPr>
            <a:spLocks noChangeArrowheads="1"/>
          </p:cNvSpPr>
          <p:nvPr/>
        </p:nvSpPr>
        <p:spPr bwMode="auto">
          <a:xfrm>
            <a:off x="7467600" y="4038600"/>
            <a:ext cx="3619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NGUYỄN QUANG SÁNG</a:t>
            </a:r>
          </a:p>
        </p:txBody>
      </p:sp>
      <p:sp>
        <p:nvSpPr>
          <p:cNvPr id="48135" name="Rectangle 11"/>
          <p:cNvSpPr>
            <a:spLocks noChangeArrowheads="1"/>
          </p:cNvSpPr>
          <p:nvPr/>
        </p:nvSpPr>
        <p:spPr bwMode="auto">
          <a:xfrm>
            <a:off x="7480300" y="5668963"/>
            <a:ext cx="2971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TRẦN HOÀI DƯƠNG</a:t>
            </a:r>
          </a:p>
        </p:txBody>
      </p:sp>
      <p:sp>
        <p:nvSpPr>
          <p:cNvPr id="2067" name="Oval 19"/>
          <p:cNvSpPr>
            <a:spLocks noChangeArrowheads="1"/>
          </p:cNvSpPr>
          <p:nvPr/>
        </p:nvSpPr>
        <p:spPr bwMode="auto">
          <a:xfrm>
            <a:off x="3162300" y="2068513"/>
            <a:ext cx="876300" cy="4460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2068" name="Oval 20"/>
          <p:cNvSpPr>
            <a:spLocks noChangeArrowheads="1"/>
          </p:cNvSpPr>
          <p:nvPr/>
        </p:nvSpPr>
        <p:spPr bwMode="auto">
          <a:xfrm>
            <a:off x="6248400" y="1963738"/>
            <a:ext cx="546100" cy="55086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2082" name="Oval 34"/>
          <p:cNvSpPr>
            <a:spLocks noChangeArrowheads="1"/>
          </p:cNvSpPr>
          <p:nvPr/>
        </p:nvSpPr>
        <p:spPr bwMode="auto">
          <a:xfrm>
            <a:off x="4235450" y="3048000"/>
            <a:ext cx="750888" cy="434975"/>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2083" name="Oval 35"/>
          <p:cNvSpPr>
            <a:spLocks noChangeArrowheads="1"/>
          </p:cNvSpPr>
          <p:nvPr/>
        </p:nvSpPr>
        <p:spPr bwMode="auto">
          <a:xfrm>
            <a:off x="2757488" y="4919663"/>
            <a:ext cx="760412" cy="49371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2084" name="Oval 36"/>
          <p:cNvSpPr>
            <a:spLocks noChangeArrowheads="1"/>
          </p:cNvSpPr>
          <p:nvPr/>
        </p:nvSpPr>
        <p:spPr bwMode="auto">
          <a:xfrm>
            <a:off x="6286500" y="4935538"/>
            <a:ext cx="838200" cy="47466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2085" name="Oval 37"/>
          <p:cNvSpPr>
            <a:spLocks noChangeArrowheads="1"/>
          </p:cNvSpPr>
          <p:nvPr/>
        </p:nvSpPr>
        <p:spPr bwMode="auto">
          <a:xfrm>
            <a:off x="6473825" y="3011488"/>
            <a:ext cx="460375" cy="4714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48142" name="Rectangle 49"/>
          <p:cNvSpPr>
            <a:spLocks noChangeArrowheads="1"/>
          </p:cNvSpPr>
          <p:nvPr/>
        </p:nvSpPr>
        <p:spPr bwMode="auto">
          <a:xfrm>
            <a:off x="1714500" y="750888"/>
            <a:ext cx="9372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0000FF"/>
                </a:solidFill>
              </a:rPr>
              <a:t>Bài 1</a:t>
            </a:r>
            <a:r>
              <a:rPr lang="en-US" altLang="en-US" sz="2400" b="1">
                <a:solidFill>
                  <a:srgbClr val="0000FF"/>
                </a:solidFill>
              </a:rPr>
              <a:t>: Trong những câu ghép dưới đây, các vế câu được nối với nhau bằng những từ nào?</a:t>
            </a:r>
          </a:p>
        </p:txBody>
      </p:sp>
      <p:pic>
        <p:nvPicPr>
          <p:cNvPr id="48143" name="Picture 5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425" y="4808538"/>
            <a:ext cx="1933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4" name="Line 56"/>
          <p:cNvSpPr>
            <a:spLocks noChangeShapeType="1"/>
          </p:cNvSpPr>
          <p:nvPr/>
        </p:nvSpPr>
        <p:spPr bwMode="auto">
          <a:xfrm flipH="1">
            <a:off x="5181600" y="2057400"/>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05" name="Line 57"/>
          <p:cNvSpPr>
            <a:spLocks noChangeShapeType="1"/>
          </p:cNvSpPr>
          <p:nvPr/>
        </p:nvSpPr>
        <p:spPr bwMode="auto">
          <a:xfrm flipH="1">
            <a:off x="5943600" y="3025775"/>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06" name="Line 58"/>
          <p:cNvSpPr>
            <a:spLocks noChangeShapeType="1"/>
          </p:cNvSpPr>
          <p:nvPr/>
        </p:nvSpPr>
        <p:spPr bwMode="auto">
          <a:xfrm flipH="1">
            <a:off x="4910138" y="4953000"/>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07" name="Line 59"/>
          <p:cNvSpPr>
            <a:spLocks noChangeShapeType="1"/>
          </p:cNvSpPr>
          <p:nvPr/>
        </p:nvSpPr>
        <p:spPr bwMode="auto">
          <a:xfrm>
            <a:off x="2362200" y="2362200"/>
            <a:ext cx="76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08" name="Line 60"/>
          <p:cNvSpPr>
            <a:spLocks noChangeShapeType="1"/>
          </p:cNvSpPr>
          <p:nvPr/>
        </p:nvSpPr>
        <p:spPr bwMode="auto">
          <a:xfrm>
            <a:off x="3200400" y="2362200"/>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09" name="Line 61"/>
          <p:cNvSpPr>
            <a:spLocks noChangeShapeType="1"/>
          </p:cNvSpPr>
          <p:nvPr/>
        </p:nvSpPr>
        <p:spPr bwMode="auto">
          <a:xfrm>
            <a:off x="5367338" y="2362200"/>
            <a:ext cx="7286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0" name="Line 62"/>
          <p:cNvSpPr>
            <a:spLocks noChangeShapeType="1"/>
          </p:cNvSpPr>
          <p:nvPr/>
        </p:nvSpPr>
        <p:spPr bwMode="auto">
          <a:xfrm>
            <a:off x="6273800" y="2362200"/>
            <a:ext cx="13462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1" name="Line 63"/>
          <p:cNvSpPr>
            <a:spLocks noChangeShapeType="1"/>
          </p:cNvSpPr>
          <p:nvPr/>
        </p:nvSpPr>
        <p:spPr bwMode="auto">
          <a:xfrm>
            <a:off x="6248400" y="2438400"/>
            <a:ext cx="1371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2" name="Line 64"/>
          <p:cNvSpPr>
            <a:spLocks noChangeShapeType="1"/>
          </p:cNvSpPr>
          <p:nvPr/>
        </p:nvSpPr>
        <p:spPr bwMode="auto">
          <a:xfrm>
            <a:off x="2159000" y="3382963"/>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3" name="Line 65"/>
          <p:cNvSpPr>
            <a:spLocks noChangeShapeType="1"/>
          </p:cNvSpPr>
          <p:nvPr/>
        </p:nvSpPr>
        <p:spPr bwMode="auto">
          <a:xfrm>
            <a:off x="4319588" y="3429000"/>
            <a:ext cx="15636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4" name="Line 66"/>
          <p:cNvSpPr>
            <a:spLocks noChangeShapeType="1"/>
          </p:cNvSpPr>
          <p:nvPr/>
        </p:nvSpPr>
        <p:spPr bwMode="auto">
          <a:xfrm>
            <a:off x="4267200" y="3463925"/>
            <a:ext cx="15652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5" name="Line 67"/>
          <p:cNvSpPr>
            <a:spLocks noChangeShapeType="1"/>
          </p:cNvSpPr>
          <p:nvPr/>
        </p:nvSpPr>
        <p:spPr bwMode="auto">
          <a:xfrm>
            <a:off x="6553200" y="3430588"/>
            <a:ext cx="38862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6" name="Line 68"/>
          <p:cNvSpPr>
            <a:spLocks noChangeShapeType="1"/>
          </p:cNvSpPr>
          <p:nvPr/>
        </p:nvSpPr>
        <p:spPr bwMode="auto">
          <a:xfrm>
            <a:off x="6550025" y="3395663"/>
            <a:ext cx="38893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8" name="Line 70"/>
          <p:cNvSpPr>
            <a:spLocks noChangeShapeType="1"/>
          </p:cNvSpPr>
          <p:nvPr/>
        </p:nvSpPr>
        <p:spPr bwMode="auto">
          <a:xfrm>
            <a:off x="6121400" y="3382963"/>
            <a:ext cx="3048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19" name="Line 71"/>
          <p:cNvSpPr>
            <a:spLocks noChangeShapeType="1"/>
          </p:cNvSpPr>
          <p:nvPr/>
        </p:nvSpPr>
        <p:spPr bwMode="auto">
          <a:xfrm>
            <a:off x="2209800" y="5316538"/>
            <a:ext cx="4064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20" name="Line 72"/>
          <p:cNvSpPr>
            <a:spLocks noChangeShapeType="1"/>
          </p:cNvSpPr>
          <p:nvPr/>
        </p:nvSpPr>
        <p:spPr bwMode="auto">
          <a:xfrm>
            <a:off x="5049838" y="5329238"/>
            <a:ext cx="10715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25" name="Line 77"/>
          <p:cNvSpPr>
            <a:spLocks noChangeShapeType="1"/>
          </p:cNvSpPr>
          <p:nvPr/>
        </p:nvSpPr>
        <p:spPr bwMode="auto">
          <a:xfrm>
            <a:off x="3200400" y="2438400"/>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2" name="Line 64"/>
          <p:cNvSpPr>
            <a:spLocks noChangeShapeType="1"/>
          </p:cNvSpPr>
          <p:nvPr/>
        </p:nvSpPr>
        <p:spPr bwMode="auto">
          <a:xfrm>
            <a:off x="7556500" y="1066800"/>
            <a:ext cx="30353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4" name="Line 64"/>
          <p:cNvSpPr>
            <a:spLocks noChangeShapeType="1"/>
          </p:cNvSpPr>
          <p:nvPr/>
        </p:nvSpPr>
        <p:spPr bwMode="auto">
          <a:xfrm>
            <a:off x="1905000" y="1524000"/>
            <a:ext cx="41910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48163" name="Picture 5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678363"/>
            <a:ext cx="2174876"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Line 66"/>
          <p:cNvSpPr>
            <a:spLocks noChangeShapeType="1"/>
          </p:cNvSpPr>
          <p:nvPr/>
        </p:nvSpPr>
        <p:spPr bwMode="auto">
          <a:xfrm>
            <a:off x="1765300" y="3733800"/>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6" name="Line 66"/>
          <p:cNvSpPr>
            <a:spLocks noChangeShapeType="1"/>
          </p:cNvSpPr>
          <p:nvPr/>
        </p:nvSpPr>
        <p:spPr bwMode="auto">
          <a:xfrm>
            <a:off x="1741488" y="3811588"/>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7" name="Line 64"/>
          <p:cNvSpPr>
            <a:spLocks noChangeShapeType="1"/>
          </p:cNvSpPr>
          <p:nvPr/>
        </p:nvSpPr>
        <p:spPr bwMode="auto">
          <a:xfrm>
            <a:off x="2798763" y="5316538"/>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 name="Line 64"/>
          <p:cNvSpPr>
            <a:spLocks noChangeShapeType="1"/>
          </p:cNvSpPr>
          <p:nvPr/>
        </p:nvSpPr>
        <p:spPr bwMode="auto">
          <a:xfrm>
            <a:off x="2798763" y="5375275"/>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 name="Line 68"/>
          <p:cNvSpPr>
            <a:spLocks noChangeShapeType="1"/>
          </p:cNvSpPr>
          <p:nvPr/>
        </p:nvSpPr>
        <p:spPr bwMode="auto">
          <a:xfrm>
            <a:off x="6370638" y="5316538"/>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0" name="Line 68"/>
          <p:cNvSpPr>
            <a:spLocks noChangeShapeType="1"/>
          </p:cNvSpPr>
          <p:nvPr/>
        </p:nvSpPr>
        <p:spPr bwMode="auto">
          <a:xfrm>
            <a:off x="6383338" y="5375275"/>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Horizontal)">
                                      <p:cBhvr>
                                        <p:cTn id="7" dur="500"/>
                                        <p:tgtEl>
                                          <p:spTgt spid="42"/>
                                        </p:tgtEl>
                                      </p:cBhvr>
                                    </p:animEffect>
                                  </p:childTnLst>
                                </p:cTn>
                              </p:par>
                              <p:par>
                                <p:cTn id="8" presetID="16" presetClass="entr" presetSubtype="26"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Horizontal)">
                                      <p:cBhvr>
                                        <p:cTn id="10" dur="500"/>
                                        <p:tgtEl>
                                          <p:spTgt spid="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107"/>
                                        </p:tgtEl>
                                        <p:attrNameLst>
                                          <p:attrName>style.visibility</p:attrName>
                                        </p:attrNameLst>
                                      </p:cBhvr>
                                      <p:to>
                                        <p:strVal val="visible"/>
                                      </p:to>
                                    </p:set>
                                    <p:animEffect transition="in" filter="fade">
                                      <p:cBhvr>
                                        <p:cTn id="15" dur="2000"/>
                                        <p:tgtEl>
                                          <p:spTgt spid="21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108"/>
                                        </p:tgtEl>
                                        <p:attrNameLst>
                                          <p:attrName>style.visibility</p:attrName>
                                        </p:attrNameLst>
                                      </p:cBhvr>
                                      <p:to>
                                        <p:strVal val="visible"/>
                                      </p:to>
                                    </p:set>
                                    <p:animEffect transition="in" filter="fade">
                                      <p:cBhvr>
                                        <p:cTn id="20" dur="2000"/>
                                        <p:tgtEl>
                                          <p:spTgt spid="2108"/>
                                        </p:tgtEl>
                                      </p:cBhvr>
                                    </p:animEffect>
                                  </p:childTnLst>
                                </p:cTn>
                              </p:par>
                              <p:par>
                                <p:cTn id="21" presetID="10" presetClass="entr" presetSubtype="0" fill="hold" nodeType="withEffect">
                                  <p:stCondLst>
                                    <p:cond delay="0"/>
                                  </p:stCondLst>
                                  <p:childTnLst>
                                    <p:set>
                                      <p:cBhvr>
                                        <p:cTn id="22" dur="1" fill="hold">
                                          <p:stCondLst>
                                            <p:cond delay="0"/>
                                          </p:stCondLst>
                                        </p:cTn>
                                        <p:tgtEl>
                                          <p:spTgt spid="2125"/>
                                        </p:tgtEl>
                                        <p:attrNameLst>
                                          <p:attrName>style.visibility</p:attrName>
                                        </p:attrNameLst>
                                      </p:cBhvr>
                                      <p:to>
                                        <p:strVal val="visible"/>
                                      </p:to>
                                    </p:set>
                                    <p:animEffect transition="in" filter="fade">
                                      <p:cBhvr>
                                        <p:cTn id="23" dur="2000"/>
                                        <p:tgtEl>
                                          <p:spTgt spid="21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109"/>
                                        </p:tgtEl>
                                        <p:attrNameLst>
                                          <p:attrName>style.visibility</p:attrName>
                                        </p:attrNameLst>
                                      </p:cBhvr>
                                      <p:to>
                                        <p:strVal val="visible"/>
                                      </p:to>
                                    </p:set>
                                    <p:animEffect transition="in" filter="fade">
                                      <p:cBhvr>
                                        <p:cTn id="28" dur="2000"/>
                                        <p:tgtEl>
                                          <p:spTgt spid="210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104"/>
                                        </p:tgtEl>
                                        <p:attrNameLst>
                                          <p:attrName>style.visibility</p:attrName>
                                        </p:attrNameLst>
                                      </p:cBhvr>
                                      <p:to>
                                        <p:strVal val="visible"/>
                                      </p:to>
                                    </p:set>
                                    <p:animEffect transition="in" filter="wipe(up)">
                                      <p:cBhvr>
                                        <p:cTn id="33" dur="2000"/>
                                        <p:tgtEl>
                                          <p:spTgt spid="210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110"/>
                                        </p:tgtEl>
                                        <p:attrNameLst>
                                          <p:attrName>style.visibility</p:attrName>
                                        </p:attrNameLst>
                                      </p:cBhvr>
                                      <p:to>
                                        <p:strVal val="visible"/>
                                      </p:to>
                                    </p:set>
                                    <p:animEffect transition="in" filter="fade">
                                      <p:cBhvr>
                                        <p:cTn id="38" dur="2000"/>
                                        <p:tgtEl>
                                          <p:spTgt spid="2110"/>
                                        </p:tgtEl>
                                      </p:cBhvr>
                                    </p:animEffect>
                                  </p:childTnLst>
                                </p:cTn>
                              </p:par>
                              <p:par>
                                <p:cTn id="39" presetID="10" presetClass="entr" presetSubtype="0" fill="hold" nodeType="withEffect">
                                  <p:stCondLst>
                                    <p:cond delay="0"/>
                                  </p:stCondLst>
                                  <p:childTnLst>
                                    <p:set>
                                      <p:cBhvr>
                                        <p:cTn id="40" dur="1" fill="hold">
                                          <p:stCondLst>
                                            <p:cond delay="0"/>
                                          </p:stCondLst>
                                        </p:cTn>
                                        <p:tgtEl>
                                          <p:spTgt spid="2111"/>
                                        </p:tgtEl>
                                        <p:attrNameLst>
                                          <p:attrName>style.visibility</p:attrName>
                                        </p:attrNameLst>
                                      </p:cBhvr>
                                      <p:to>
                                        <p:strVal val="visible"/>
                                      </p:to>
                                    </p:set>
                                    <p:animEffect transition="in" filter="fade">
                                      <p:cBhvr>
                                        <p:cTn id="41" dur="2000"/>
                                        <p:tgtEl>
                                          <p:spTgt spid="21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67"/>
                                        </p:tgtEl>
                                        <p:attrNameLst>
                                          <p:attrName>style.visibility</p:attrName>
                                        </p:attrNameLst>
                                      </p:cBhvr>
                                      <p:to>
                                        <p:strVal val="visible"/>
                                      </p:to>
                                    </p:set>
                                    <p:animEffect transition="in" filter="fade">
                                      <p:cBhvr>
                                        <p:cTn id="46" dur="2000"/>
                                        <p:tgtEl>
                                          <p:spTgt spid="206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68"/>
                                        </p:tgtEl>
                                        <p:attrNameLst>
                                          <p:attrName>style.visibility</p:attrName>
                                        </p:attrNameLst>
                                      </p:cBhvr>
                                      <p:to>
                                        <p:strVal val="visible"/>
                                      </p:to>
                                    </p:set>
                                    <p:animEffect transition="in" filter="fade">
                                      <p:cBhvr>
                                        <p:cTn id="51" dur="2000"/>
                                        <p:tgtEl>
                                          <p:spTgt spid="206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112"/>
                                        </p:tgtEl>
                                        <p:attrNameLst>
                                          <p:attrName>style.visibility</p:attrName>
                                        </p:attrNameLst>
                                      </p:cBhvr>
                                      <p:to>
                                        <p:strVal val="visible"/>
                                      </p:to>
                                    </p:set>
                                    <p:animEffect transition="in" filter="fade">
                                      <p:cBhvr>
                                        <p:cTn id="56" dur="2000"/>
                                        <p:tgtEl>
                                          <p:spTgt spid="211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2114"/>
                                        </p:tgtEl>
                                        <p:attrNameLst>
                                          <p:attrName>style.visibility</p:attrName>
                                        </p:attrNameLst>
                                      </p:cBhvr>
                                      <p:to>
                                        <p:strVal val="visible"/>
                                      </p:to>
                                    </p:set>
                                    <p:animEffect transition="in" filter="fade">
                                      <p:cBhvr>
                                        <p:cTn id="61" dur="2000"/>
                                        <p:tgtEl>
                                          <p:spTgt spid="2114"/>
                                        </p:tgtEl>
                                      </p:cBhvr>
                                    </p:animEffect>
                                  </p:childTnLst>
                                </p:cTn>
                              </p:par>
                              <p:par>
                                <p:cTn id="62" presetID="10" presetClass="entr" presetSubtype="0" fill="hold" nodeType="withEffect">
                                  <p:stCondLst>
                                    <p:cond delay="0"/>
                                  </p:stCondLst>
                                  <p:childTnLst>
                                    <p:set>
                                      <p:cBhvr>
                                        <p:cTn id="63" dur="1" fill="hold">
                                          <p:stCondLst>
                                            <p:cond delay="0"/>
                                          </p:stCondLst>
                                        </p:cTn>
                                        <p:tgtEl>
                                          <p:spTgt spid="2113"/>
                                        </p:tgtEl>
                                        <p:attrNameLst>
                                          <p:attrName>style.visibility</p:attrName>
                                        </p:attrNameLst>
                                      </p:cBhvr>
                                      <p:to>
                                        <p:strVal val="visible"/>
                                      </p:to>
                                    </p:set>
                                    <p:animEffect transition="in" filter="fade">
                                      <p:cBhvr>
                                        <p:cTn id="64" dur="2000"/>
                                        <p:tgtEl>
                                          <p:spTgt spid="211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2118"/>
                                        </p:tgtEl>
                                        <p:attrNameLst>
                                          <p:attrName>style.visibility</p:attrName>
                                        </p:attrNameLst>
                                      </p:cBhvr>
                                      <p:to>
                                        <p:strVal val="visible"/>
                                      </p:to>
                                    </p:set>
                                    <p:animEffect transition="in" filter="fade">
                                      <p:cBhvr>
                                        <p:cTn id="69" dur="2000"/>
                                        <p:tgtEl>
                                          <p:spTgt spid="2118"/>
                                        </p:tgtEl>
                                      </p:cBhvr>
                                    </p:animEffect>
                                  </p:childTnLst>
                                </p:cTn>
                              </p:par>
                              <p:par>
                                <p:cTn id="70" presetID="22" presetClass="entr" presetSubtype="1" fill="hold" nodeType="withEffect">
                                  <p:stCondLst>
                                    <p:cond delay="0"/>
                                  </p:stCondLst>
                                  <p:childTnLst>
                                    <p:set>
                                      <p:cBhvr>
                                        <p:cTn id="71" dur="1" fill="hold">
                                          <p:stCondLst>
                                            <p:cond delay="0"/>
                                          </p:stCondLst>
                                        </p:cTn>
                                        <p:tgtEl>
                                          <p:spTgt spid="2105"/>
                                        </p:tgtEl>
                                        <p:attrNameLst>
                                          <p:attrName>style.visibility</p:attrName>
                                        </p:attrNameLst>
                                      </p:cBhvr>
                                      <p:to>
                                        <p:strVal val="visible"/>
                                      </p:to>
                                    </p:set>
                                    <p:animEffect transition="in" filter="wipe(up)">
                                      <p:cBhvr>
                                        <p:cTn id="72" dur="2000"/>
                                        <p:tgtEl>
                                          <p:spTgt spid="21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115"/>
                                        </p:tgtEl>
                                        <p:attrNameLst>
                                          <p:attrName>style.visibility</p:attrName>
                                        </p:attrNameLst>
                                      </p:cBhvr>
                                      <p:to>
                                        <p:strVal val="visible"/>
                                      </p:to>
                                    </p:set>
                                    <p:animEffect transition="in" filter="fade">
                                      <p:cBhvr>
                                        <p:cTn id="77" dur="2000"/>
                                        <p:tgtEl>
                                          <p:spTgt spid="2115"/>
                                        </p:tgtEl>
                                      </p:cBhvr>
                                    </p:animEffect>
                                  </p:childTnLst>
                                </p:cTn>
                              </p:par>
                              <p:par>
                                <p:cTn id="78" presetID="10" presetClass="entr" presetSubtype="0" fill="hold" nodeType="withEffect">
                                  <p:stCondLst>
                                    <p:cond delay="0"/>
                                  </p:stCondLst>
                                  <p:childTnLst>
                                    <p:set>
                                      <p:cBhvr>
                                        <p:cTn id="79" dur="1" fill="hold">
                                          <p:stCondLst>
                                            <p:cond delay="0"/>
                                          </p:stCondLst>
                                        </p:cTn>
                                        <p:tgtEl>
                                          <p:spTgt spid="2116"/>
                                        </p:tgtEl>
                                        <p:attrNameLst>
                                          <p:attrName>style.visibility</p:attrName>
                                        </p:attrNameLst>
                                      </p:cBhvr>
                                      <p:to>
                                        <p:strVal val="visible"/>
                                      </p:to>
                                    </p:set>
                                    <p:animEffect transition="in" filter="fade">
                                      <p:cBhvr>
                                        <p:cTn id="80" dur="2000"/>
                                        <p:tgtEl>
                                          <p:spTgt spid="2116"/>
                                        </p:tgtEl>
                                      </p:cBhvr>
                                    </p:animEffect>
                                  </p:childTnLst>
                                </p:cTn>
                              </p:par>
                              <p:par>
                                <p:cTn id="81" presetID="10"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2000"/>
                                        <p:tgtEl>
                                          <p:spTgt spid="45"/>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2000"/>
                                        <p:tgtEl>
                                          <p:spTgt spid="4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082"/>
                                        </p:tgtEl>
                                        <p:attrNameLst>
                                          <p:attrName>style.visibility</p:attrName>
                                        </p:attrNameLst>
                                      </p:cBhvr>
                                      <p:to>
                                        <p:strVal val="visible"/>
                                      </p:to>
                                    </p:set>
                                    <p:animEffect transition="in" filter="fade">
                                      <p:cBhvr>
                                        <p:cTn id="91" dur="2000"/>
                                        <p:tgtEl>
                                          <p:spTgt spid="208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085"/>
                                        </p:tgtEl>
                                        <p:attrNameLst>
                                          <p:attrName>style.visibility</p:attrName>
                                        </p:attrNameLst>
                                      </p:cBhvr>
                                      <p:to>
                                        <p:strVal val="visible"/>
                                      </p:to>
                                    </p:set>
                                    <p:animEffect transition="in" filter="fade">
                                      <p:cBhvr>
                                        <p:cTn id="94" dur="2000"/>
                                        <p:tgtEl>
                                          <p:spTgt spid="208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2119"/>
                                        </p:tgtEl>
                                        <p:attrNameLst>
                                          <p:attrName>style.visibility</p:attrName>
                                        </p:attrNameLst>
                                      </p:cBhvr>
                                      <p:to>
                                        <p:strVal val="visible"/>
                                      </p:to>
                                    </p:set>
                                    <p:animEffect transition="in" filter="fade">
                                      <p:cBhvr>
                                        <p:cTn id="99" dur="2000"/>
                                        <p:tgtEl>
                                          <p:spTgt spid="21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2000"/>
                                        <p:tgtEl>
                                          <p:spTgt spid="47"/>
                                        </p:tgtEl>
                                      </p:cBhvr>
                                    </p:animEffect>
                                  </p:childTnLst>
                                </p:cTn>
                              </p:par>
                              <p:par>
                                <p:cTn id="105" presetID="10"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2000"/>
                                        <p:tgtEl>
                                          <p:spTgt spid="4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2120"/>
                                        </p:tgtEl>
                                        <p:attrNameLst>
                                          <p:attrName>style.visibility</p:attrName>
                                        </p:attrNameLst>
                                      </p:cBhvr>
                                      <p:to>
                                        <p:strVal val="visible"/>
                                      </p:to>
                                    </p:set>
                                    <p:animEffect transition="in" filter="fade">
                                      <p:cBhvr>
                                        <p:cTn id="112" dur="2000"/>
                                        <p:tgtEl>
                                          <p:spTgt spid="212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2000"/>
                                        <p:tgtEl>
                                          <p:spTgt spid="49"/>
                                        </p:tgtEl>
                                      </p:cBhvr>
                                    </p:animEffect>
                                  </p:childTnLst>
                                </p:cTn>
                              </p:par>
                              <p:par>
                                <p:cTn id="118" presetID="10" presetClass="entr" presetSubtype="0"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2000"/>
                                        <p:tgtEl>
                                          <p:spTgt spid="50"/>
                                        </p:tgtEl>
                                      </p:cBhvr>
                                    </p:animEffect>
                                  </p:childTnLst>
                                </p:cTn>
                              </p:par>
                              <p:par>
                                <p:cTn id="121" presetID="22" presetClass="entr" presetSubtype="1" fill="hold" nodeType="withEffect">
                                  <p:stCondLst>
                                    <p:cond delay="0"/>
                                  </p:stCondLst>
                                  <p:childTnLst>
                                    <p:set>
                                      <p:cBhvr>
                                        <p:cTn id="122" dur="1" fill="hold">
                                          <p:stCondLst>
                                            <p:cond delay="0"/>
                                          </p:stCondLst>
                                        </p:cTn>
                                        <p:tgtEl>
                                          <p:spTgt spid="2106"/>
                                        </p:tgtEl>
                                        <p:attrNameLst>
                                          <p:attrName>style.visibility</p:attrName>
                                        </p:attrNameLst>
                                      </p:cBhvr>
                                      <p:to>
                                        <p:strVal val="visible"/>
                                      </p:to>
                                    </p:set>
                                    <p:animEffect transition="in" filter="wipe(up)">
                                      <p:cBhvr>
                                        <p:cTn id="123" dur="2000"/>
                                        <p:tgtEl>
                                          <p:spTgt spid="2106"/>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2083"/>
                                        </p:tgtEl>
                                        <p:attrNameLst>
                                          <p:attrName>style.visibility</p:attrName>
                                        </p:attrNameLst>
                                      </p:cBhvr>
                                      <p:to>
                                        <p:strVal val="visible"/>
                                      </p:to>
                                    </p:set>
                                    <p:animEffect transition="in" filter="fade">
                                      <p:cBhvr>
                                        <p:cTn id="128" dur="2000"/>
                                        <p:tgtEl>
                                          <p:spTgt spid="208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084"/>
                                        </p:tgtEl>
                                        <p:attrNameLst>
                                          <p:attrName>style.visibility</p:attrName>
                                        </p:attrNameLst>
                                      </p:cBhvr>
                                      <p:to>
                                        <p:strVal val="visible"/>
                                      </p:to>
                                    </p:set>
                                    <p:animEffect transition="in" filter="fade">
                                      <p:cBhvr>
                                        <p:cTn id="131" dur="2000"/>
                                        <p:tgtEl>
                                          <p:spTgt spid="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P spid="2068" grpId="0" animBg="1"/>
      <p:bldP spid="2082" grpId="0" animBg="1"/>
      <p:bldP spid="2083" grpId="0" animBg="1"/>
      <p:bldP spid="2084" grpId="0" animBg="1"/>
      <p:bldP spid="20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1714500" y="1858963"/>
            <a:ext cx="9220200" cy="563562"/>
          </a:xfrm>
        </p:spPr>
        <p:txBody>
          <a:bodyPr/>
          <a:lstStyle/>
          <a:p>
            <a:pPr fontAlgn="auto">
              <a:spcAft>
                <a:spcPts val="0"/>
              </a:spcAft>
              <a:defRPr/>
            </a:pPr>
            <a:r>
              <a:rPr lang="en-US" altLang="en-US" sz="2400" dirty="0" smtClean="0">
                <a:solidFill>
                  <a:schemeClr val="accent2"/>
                </a:solidFill>
              </a:rPr>
              <a:t>a) Ngày chưa tắt hẳn, trăng đã lên rồi.</a:t>
            </a:r>
          </a:p>
        </p:txBody>
      </p:sp>
      <p:sp>
        <p:nvSpPr>
          <p:cNvPr id="49155" name="Rectangle 5"/>
          <p:cNvSpPr>
            <a:spLocks noChangeArrowheads="1"/>
          </p:cNvSpPr>
          <p:nvPr/>
        </p:nvSpPr>
        <p:spPr bwMode="auto">
          <a:xfrm>
            <a:off x="1663700" y="29257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b) Chiếc xe ngựa vừa đậu lại, tôi đã nghe tiếng ông từ trong nhà vọng ra.</a:t>
            </a:r>
          </a:p>
        </p:txBody>
      </p:sp>
      <p:sp>
        <p:nvSpPr>
          <p:cNvPr id="49156" name="Rectangle 6"/>
          <p:cNvSpPr>
            <a:spLocks noChangeArrowheads="1"/>
          </p:cNvSpPr>
          <p:nvPr/>
        </p:nvSpPr>
        <p:spPr bwMode="auto">
          <a:xfrm>
            <a:off x="1676400" y="46783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 Trời càng nắng gắt, hoa giấy càng bồng lên rực rỡ.</a:t>
            </a:r>
          </a:p>
        </p:txBody>
      </p:sp>
      <p:sp>
        <p:nvSpPr>
          <p:cNvPr id="49157" name="Rectangle 9"/>
          <p:cNvSpPr>
            <a:spLocks noChangeArrowheads="1"/>
          </p:cNvSpPr>
          <p:nvPr/>
        </p:nvSpPr>
        <p:spPr bwMode="auto">
          <a:xfrm>
            <a:off x="7454900" y="2438400"/>
            <a:ext cx="1752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THẠCH LAM</a:t>
            </a:r>
          </a:p>
        </p:txBody>
      </p:sp>
      <p:sp>
        <p:nvSpPr>
          <p:cNvPr id="49158" name="Rectangle 10"/>
          <p:cNvSpPr>
            <a:spLocks noChangeArrowheads="1"/>
          </p:cNvSpPr>
          <p:nvPr/>
        </p:nvSpPr>
        <p:spPr bwMode="auto">
          <a:xfrm>
            <a:off x="7467600" y="4038600"/>
            <a:ext cx="3619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NGUYỄN QUANG SÁNG</a:t>
            </a:r>
          </a:p>
        </p:txBody>
      </p:sp>
      <p:sp>
        <p:nvSpPr>
          <p:cNvPr id="49159" name="Rectangle 11"/>
          <p:cNvSpPr>
            <a:spLocks noChangeArrowheads="1"/>
          </p:cNvSpPr>
          <p:nvPr/>
        </p:nvSpPr>
        <p:spPr bwMode="auto">
          <a:xfrm>
            <a:off x="7480300" y="5668963"/>
            <a:ext cx="2971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TRẦN HOÀI DƯƠNG</a:t>
            </a:r>
          </a:p>
        </p:txBody>
      </p:sp>
      <p:sp>
        <p:nvSpPr>
          <p:cNvPr id="49160" name="Oval 19"/>
          <p:cNvSpPr>
            <a:spLocks noChangeArrowheads="1"/>
          </p:cNvSpPr>
          <p:nvPr/>
        </p:nvSpPr>
        <p:spPr bwMode="auto">
          <a:xfrm>
            <a:off x="3219086" y="1954213"/>
            <a:ext cx="935551" cy="476249"/>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1" name="Oval 20"/>
          <p:cNvSpPr>
            <a:spLocks noChangeArrowheads="1"/>
          </p:cNvSpPr>
          <p:nvPr/>
        </p:nvSpPr>
        <p:spPr bwMode="auto">
          <a:xfrm>
            <a:off x="6615476" y="1946276"/>
            <a:ext cx="509224" cy="474663"/>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2" name="Oval 34"/>
          <p:cNvSpPr>
            <a:spLocks noChangeArrowheads="1"/>
          </p:cNvSpPr>
          <p:nvPr/>
        </p:nvSpPr>
        <p:spPr bwMode="auto">
          <a:xfrm>
            <a:off x="4235450" y="3048000"/>
            <a:ext cx="750888" cy="434975"/>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3" name="Oval 35"/>
          <p:cNvSpPr>
            <a:spLocks noChangeArrowheads="1"/>
          </p:cNvSpPr>
          <p:nvPr/>
        </p:nvSpPr>
        <p:spPr bwMode="auto">
          <a:xfrm>
            <a:off x="2757488" y="4919663"/>
            <a:ext cx="760412" cy="49371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4" name="Oval 36"/>
          <p:cNvSpPr>
            <a:spLocks noChangeArrowheads="1"/>
          </p:cNvSpPr>
          <p:nvPr/>
        </p:nvSpPr>
        <p:spPr bwMode="auto">
          <a:xfrm>
            <a:off x="6286500" y="4935538"/>
            <a:ext cx="838200" cy="47466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5" name="Oval 37"/>
          <p:cNvSpPr>
            <a:spLocks noChangeArrowheads="1"/>
          </p:cNvSpPr>
          <p:nvPr/>
        </p:nvSpPr>
        <p:spPr bwMode="auto">
          <a:xfrm>
            <a:off x="6473825" y="3011488"/>
            <a:ext cx="460375" cy="4714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solidFill>
                <a:srgbClr val="000000"/>
              </a:solidFill>
            </a:endParaRPr>
          </a:p>
        </p:txBody>
      </p:sp>
      <p:sp>
        <p:nvSpPr>
          <p:cNvPr id="49166" name="Rectangle 49"/>
          <p:cNvSpPr>
            <a:spLocks noChangeArrowheads="1"/>
          </p:cNvSpPr>
          <p:nvPr/>
        </p:nvSpPr>
        <p:spPr bwMode="auto">
          <a:xfrm>
            <a:off x="1714500" y="750888"/>
            <a:ext cx="9372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FF3300"/>
                </a:solidFill>
              </a:rPr>
              <a:t>Bài 1</a:t>
            </a:r>
            <a:r>
              <a:rPr lang="en-US" altLang="en-US" sz="2400" b="1">
                <a:solidFill>
                  <a:srgbClr val="333399"/>
                </a:solidFill>
              </a:rPr>
              <a:t>: </a:t>
            </a:r>
            <a:r>
              <a:rPr lang="en-US" altLang="en-US" sz="2400" b="1">
                <a:solidFill>
                  <a:srgbClr val="000000"/>
                </a:solidFill>
              </a:rPr>
              <a:t>Trong những câu ghép dưới đây, các vế câu được nối với nhau bằng những từ nào?</a:t>
            </a:r>
          </a:p>
        </p:txBody>
      </p:sp>
      <p:pic>
        <p:nvPicPr>
          <p:cNvPr id="49167" name="Picture 5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425" y="4808538"/>
            <a:ext cx="1933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 name="Line 56"/>
          <p:cNvSpPr>
            <a:spLocks noChangeShapeType="1"/>
          </p:cNvSpPr>
          <p:nvPr/>
        </p:nvSpPr>
        <p:spPr bwMode="auto">
          <a:xfrm flipH="1">
            <a:off x="5471749" y="1946276"/>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69" name="Line 57"/>
          <p:cNvSpPr>
            <a:spLocks noChangeShapeType="1"/>
          </p:cNvSpPr>
          <p:nvPr/>
        </p:nvSpPr>
        <p:spPr bwMode="auto">
          <a:xfrm flipH="1">
            <a:off x="5943600" y="3025775"/>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0" name="Line 58"/>
          <p:cNvSpPr>
            <a:spLocks noChangeShapeType="1"/>
          </p:cNvSpPr>
          <p:nvPr/>
        </p:nvSpPr>
        <p:spPr bwMode="auto">
          <a:xfrm flipH="1">
            <a:off x="4910138" y="4953000"/>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1" name="Line 59"/>
          <p:cNvSpPr>
            <a:spLocks noChangeShapeType="1"/>
          </p:cNvSpPr>
          <p:nvPr/>
        </p:nvSpPr>
        <p:spPr bwMode="auto">
          <a:xfrm>
            <a:off x="2376488" y="2374751"/>
            <a:ext cx="76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2" name="Line 60"/>
          <p:cNvSpPr>
            <a:spLocks noChangeShapeType="1"/>
          </p:cNvSpPr>
          <p:nvPr/>
        </p:nvSpPr>
        <p:spPr bwMode="auto">
          <a:xfrm>
            <a:off x="3297238" y="2349137"/>
            <a:ext cx="21129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3" name="Line 61"/>
          <p:cNvSpPr>
            <a:spLocks noChangeShapeType="1"/>
          </p:cNvSpPr>
          <p:nvPr/>
        </p:nvSpPr>
        <p:spPr bwMode="auto">
          <a:xfrm>
            <a:off x="5689600" y="2374537"/>
            <a:ext cx="86042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4" name="Line 62"/>
          <p:cNvSpPr>
            <a:spLocks noChangeShapeType="1"/>
          </p:cNvSpPr>
          <p:nvPr/>
        </p:nvSpPr>
        <p:spPr bwMode="auto">
          <a:xfrm>
            <a:off x="6638924" y="2349137"/>
            <a:ext cx="17430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5" name="Line 63"/>
          <p:cNvSpPr>
            <a:spLocks noChangeShapeType="1"/>
          </p:cNvSpPr>
          <p:nvPr/>
        </p:nvSpPr>
        <p:spPr bwMode="auto">
          <a:xfrm>
            <a:off x="6629400" y="2396762"/>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6" name="Line 64"/>
          <p:cNvSpPr>
            <a:spLocks noChangeShapeType="1"/>
          </p:cNvSpPr>
          <p:nvPr/>
        </p:nvSpPr>
        <p:spPr bwMode="auto">
          <a:xfrm>
            <a:off x="2159000" y="3382963"/>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7" name="Line 65"/>
          <p:cNvSpPr>
            <a:spLocks noChangeShapeType="1"/>
          </p:cNvSpPr>
          <p:nvPr/>
        </p:nvSpPr>
        <p:spPr bwMode="auto">
          <a:xfrm>
            <a:off x="4319588" y="3429000"/>
            <a:ext cx="15636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8" name="Line 66"/>
          <p:cNvSpPr>
            <a:spLocks noChangeShapeType="1"/>
          </p:cNvSpPr>
          <p:nvPr/>
        </p:nvSpPr>
        <p:spPr bwMode="auto">
          <a:xfrm>
            <a:off x="4318000" y="3382963"/>
            <a:ext cx="15652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79" name="Line 67"/>
          <p:cNvSpPr>
            <a:spLocks noChangeShapeType="1"/>
          </p:cNvSpPr>
          <p:nvPr/>
        </p:nvSpPr>
        <p:spPr bwMode="auto">
          <a:xfrm>
            <a:off x="6553200" y="3430588"/>
            <a:ext cx="38862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0" name="Line 68"/>
          <p:cNvSpPr>
            <a:spLocks noChangeShapeType="1"/>
          </p:cNvSpPr>
          <p:nvPr/>
        </p:nvSpPr>
        <p:spPr bwMode="auto">
          <a:xfrm>
            <a:off x="6550025" y="3395663"/>
            <a:ext cx="38893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1" name="Line 70"/>
          <p:cNvSpPr>
            <a:spLocks noChangeShapeType="1"/>
          </p:cNvSpPr>
          <p:nvPr/>
        </p:nvSpPr>
        <p:spPr bwMode="auto">
          <a:xfrm>
            <a:off x="6121400" y="3382963"/>
            <a:ext cx="3048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2" name="Line 71"/>
          <p:cNvSpPr>
            <a:spLocks noChangeShapeType="1"/>
          </p:cNvSpPr>
          <p:nvPr/>
        </p:nvSpPr>
        <p:spPr bwMode="auto">
          <a:xfrm>
            <a:off x="2209800" y="5316538"/>
            <a:ext cx="4064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3" name="Line 72"/>
          <p:cNvSpPr>
            <a:spLocks noChangeShapeType="1"/>
          </p:cNvSpPr>
          <p:nvPr/>
        </p:nvSpPr>
        <p:spPr bwMode="auto">
          <a:xfrm>
            <a:off x="5049838" y="5329238"/>
            <a:ext cx="10715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4" name="Line 77"/>
          <p:cNvSpPr>
            <a:spLocks noChangeShapeType="1"/>
          </p:cNvSpPr>
          <p:nvPr/>
        </p:nvSpPr>
        <p:spPr bwMode="auto">
          <a:xfrm>
            <a:off x="3284538" y="2396762"/>
            <a:ext cx="21256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5" name="Line 64"/>
          <p:cNvSpPr>
            <a:spLocks noChangeShapeType="1"/>
          </p:cNvSpPr>
          <p:nvPr/>
        </p:nvSpPr>
        <p:spPr bwMode="auto">
          <a:xfrm>
            <a:off x="7556500" y="1066800"/>
            <a:ext cx="30353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6" name="Line 64"/>
          <p:cNvSpPr>
            <a:spLocks noChangeShapeType="1"/>
          </p:cNvSpPr>
          <p:nvPr/>
        </p:nvSpPr>
        <p:spPr bwMode="auto">
          <a:xfrm>
            <a:off x="1905000" y="1524000"/>
            <a:ext cx="41910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49187" name="Picture 5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678363"/>
            <a:ext cx="2174876"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8" name="Line 66"/>
          <p:cNvSpPr>
            <a:spLocks noChangeShapeType="1"/>
          </p:cNvSpPr>
          <p:nvPr/>
        </p:nvSpPr>
        <p:spPr bwMode="auto">
          <a:xfrm>
            <a:off x="1765300" y="3733800"/>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89" name="Line 66"/>
          <p:cNvSpPr>
            <a:spLocks noChangeShapeType="1"/>
          </p:cNvSpPr>
          <p:nvPr/>
        </p:nvSpPr>
        <p:spPr bwMode="auto">
          <a:xfrm>
            <a:off x="1765300" y="3794125"/>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90" name="Line 64"/>
          <p:cNvSpPr>
            <a:spLocks noChangeShapeType="1"/>
          </p:cNvSpPr>
          <p:nvPr/>
        </p:nvSpPr>
        <p:spPr bwMode="auto">
          <a:xfrm>
            <a:off x="2798763" y="5316538"/>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91" name="Line 64"/>
          <p:cNvSpPr>
            <a:spLocks noChangeShapeType="1"/>
          </p:cNvSpPr>
          <p:nvPr/>
        </p:nvSpPr>
        <p:spPr bwMode="auto">
          <a:xfrm>
            <a:off x="2798763" y="5375275"/>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92" name="Line 68"/>
          <p:cNvSpPr>
            <a:spLocks noChangeShapeType="1"/>
          </p:cNvSpPr>
          <p:nvPr/>
        </p:nvSpPr>
        <p:spPr bwMode="auto">
          <a:xfrm>
            <a:off x="6370638" y="5316538"/>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193" name="Line 68"/>
          <p:cNvSpPr>
            <a:spLocks noChangeShapeType="1"/>
          </p:cNvSpPr>
          <p:nvPr/>
        </p:nvSpPr>
        <p:spPr bwMode="auto">
          <a:xfrm>
            <a:off x="6383338" y="5375275"/>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1300163" y="2332038"/>
            <a:ext cx="10668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CC"/>
                </a:solidFill>
              </a:rPr>
              <a:t>a) Mưa …………. to, gió …………… thổi mạnh.</a:t>
            </a:r>
          </a:p>
        </p:txBody>
      </p:sp>
      <p:sp>
        <p:nvSpPr>
          <p:cNvPr id="50179" name="Rectangle 5"/>
          <p:cNvSpPr>
            <a:spLocks noChangeArrowheads="1"/>
          </p:cNvSpPr>
          <p:nvPr/>
        </p:nvSpPr>
        <p:spPr bwMode="auto">
          <a:xfrm>
            <a:off x="1676400" y="1371600"/>
            <a:ext cx="104028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FF3300"/>
                </a:solidFill>
              </a:rPr>
              <a:t>Bài 2</a:t>
            </a:r>
            <a:r>
              <a:rPr lang="en-US" altLang="en-US" sz="2400" b="1">
                <a:solidFill>
                  <a:schemeClr val="accent2"/>
                </a:solidFill>
              </a:rPr>
              <a:t>: </a:t>
            </a:r>
            <a:r>
              <a:rPr lang="en-US" altLang="en-US" sz="2400" b="1"/>
              <a:t>Tìm các cặp từ hô ứng thích hợp với mỗi chỗ trống:</a:t>
            </a:r>
          </a:p>
        </p:txBody>
      </p:sp>
      <p:sp>
        <p:nvSpPr>
          <p:cNvPr id="50180" name="Rectangle 6"/>
          <p:cNvSpPr>
            <a:spLocks noChangeArrowheads="1"/>
          </p:cNvSpPr>
          <p:nvPr/>
        </p:nvSpPr>
        <p:spPr bwMode="auto">
          <a:xfrm>
            <a:off x="1295400" y="3200400"/>
            <a:ext cx="10668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CC"/>
                </a:solidFill>
              </a:rPr>
              <a:t>b) Trời …………… hửng sáng, nông dân …… ra đồng.</a:t>
            </a:r>
          </a:p>
        </p:txBody>
      </p:sp>
      <p:sp>
        <p:nvSpPr>
          <p:cNvPr id="50181" name="Rectangle 7"/>
          <p:cNvSpPr>
            <a:spLocks noChangeArrowheads="1"/>
          </p:cNvSpPr>
          <p:nvPr/>
        </p:nvSpPr>
        <p:spPr bwMode="auto">
          <a:xfrm>
            <a:off x="1295400" y="4038600"/>
            <a:ext cx="10668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CC"/>
                </a:solidFill>
              </a:rPr>
              <a:t>c) Thủy Tinh dâng nước cao ……… , Sơn Tinh làm núi cao lên …….</a:t>
            </a:r>
          </a:p>
        </p:txBody>
      </p:sp>
      <p:sp>
        <p:nvSpPr>
          <p:cNvPr id="12" name="Line 64"/>
          <p:cNvSpPr>
            <a:spLocks noChangeShapeType="1"/>
          </p:cNvSpPr>
          <p:nvPr/>
        </p:nvSpPr>
        <p:spPr bwMode="auto">
          <a:xfrm>
            <a:off x="2667000" y="1981200"/>
            <a:ext cx="4760913"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919163" y="923925"/>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chemeClr val="accent2"/>
                </a:solidFill>
              </a:rPr>
              <a:t>a) Mưa </a:t>
            </a:r>
            <a:r>
              <a:rPr lang="en-US" altLang="en-US" sz="2400" b="1" dirty="0">
                <a:solidFill>
                  <a:srgbClr val="FF0000"/>
                </a:solidFill>
              </a:rPr>
              <a:t>càng</a:t>
            </a:r>
            <a:r>
              <a:rPr lang="en-US" altLang="en-US" sz="2400" dirty="0">
                <a:solidFill>
                  <a:schemeClr val="accent2"/>
                </a:solidFill>
              </a:rPr>
              <a:t> to, gió </a:t>
            </a:r>
            <a:r>
              <a:rPr lang="en-US" altLang="en-US" sz="2400" b="1" dirty="0">
                <a:solidFill>
                  <a:srgbClr val="FF0000"/>
                </a:solidFill>
              </a:rPr>
              <a:t>càng</a:t>
            </a:r>
            <a:r>
              <a:rPr lang="en-US" altLang="en-US" sz="2400" dirty="0">
                <a:solidFill>
                  <a:schemeClr val="accent2"/>
                </a:solidFill>
              </a:rPr>
              <a:t> thổi mạnh.</a:t>
            </a:r>
          </a:p>
        </p:txBody>
      </p:sp>
      <p:sp>
        <p:nvSpPr>
          <p:cNvPr id="51203" name="Rectangle 3"/>
          <p:cNvSpPr>
            <a:spLocks noChangeArrowheads="1"/>
          </p:cNvSpPr>
          <p:nvPr/>
        </p:nvSpPr>
        <p:spPr bwMode="auto">
          <a:xfrm>
            <a:off x="1371600" y="90488"/>
            <a:ext cx="8991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FF3300"/>
                </a:solidFill>
              </a:rPr>
              <a:t>Bài 2</a:t>
            </a:r>
            <a:r>
              <a:rPr lang="en-US" altLang="en-US" sz="2400" b="1">
                <a:solidFill>
                  <a:schemeClr val="accent2"/>
                </a:solidFill>
              </a:rPr>
              <a:t>: </a:t>
            </a:r>
            <a:r>
              <a:rPr lang="en-US" altLang="en-US" sz="2400" b="1"/>
              <a:t>Tìm các cặp từ hô ứng thích hợp với mỗi ô trống:</a:t>
            </a:r>
          </a:p>
        </p:txBody>
      </p:sp>
      <p:sp>
        <p:nvSpPr>
          <p:cNvPr id="51204" name="Rectangle 4"/>
          <p:cNvSpPr>
            <a:spLocks noChangeArrowheads="1"/>
          </p:cNvSpPr>
          <p:nvPr/>
        </p:nvSpPr>
        <p:spPr bwMode="auto">
          <a:xfrm>
            <a:off x="914400" y="3233738"/>
            <a:ext cx="10820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accent2"/>
                </a:solidFill>
              </a:rPr>
              <a:t>b) Trời </a:t>
            </a:r>
            <a:r>
              <a:rPr lang="en-US" altLang="en-US" sz="2400" b="1">
                <a:solidFill>
                  <a:srgbClr val="FF0000"/>
                </a:solidFill>
              </a:rPr>
              <a:t>vừa</a:t>
            </a:r>
            <a:r>
              <a:rPr lang="en-US" altLang="en-US" sz="2400">
                <a:solidFill>
                  <a:schemeClr val="accent2"/>
                </a:solidFill>
              </a:rPr>
              <a:t> hửng sáng, nông dân </a:t>
            </a:r>
            <a:r>
              <a:rPr lang="en-US" altLang="en-US" sz="2400" b="1">
                <a:solidFill>
                  <a:srgbClr val="FF0000"/>
                </a:solidFill>
              </a:rPr>
              <a:t>đã</a:t>
            </a:r>
            <a:r>
              <a:rPr lang="en-US" altLang="en-US" sz="2400">
                <a:solidFill>
                  <a:schemeClr val="accent2"/>
                </a:solidFill>
              </a:rPr>
              <a:t> ra đồng.</a:t>
            </a:r>
          </a:p>
        </p:txBody>
      </p:sp>
      <p:sp>
        <p:nvSpPr>
          <p:cNvPr id="51205" name="Rectangle 5"/>
          <p:cNvSpPr>
            <a:spLocks noChangeArrowheads="1"/>
          </p:cNvSpPr>
          <p:nvPr/>
        </p:nvSpPr>
        <p:spPr bwMode="auto">
          <a:xfrm>
            <a:off x="892175" y="4586288"/>
            <a:ext cx="110886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accent2"/>
                </a:solidFill>
              </a:rPr>
              <a:t>c) Thủy Tinh dâng nước cao </a:t>
            </a:r>
            <a:r>
              <a:rPr lang="en-US" altLang="en-US" sz="2400" b="1">
                <a:solidFill>
                  <a:srgbClr val="FF0000"/>
                </a:solidFill>
              </a:rPr>
              <a:t>bao nhiêu</a:t>
            </a:r>
            <a:r>
              <a:rPr lang="en-US" altLang="en-US" sz="2400">
                <a:solidFill>
                  <a:schemeClr val="accent2"/>
                </a:solidFill>
              </a:rPr>
              <a:t>, Sơn Tinh làm núi cao lên </a:t>
            </a:r>
            <a:r>
              <a:rPr lang="en-US" altLang="en-US" sz="2400" b="1">
                <a:solidFill>
                  <a:srgbClr val="FF0000"/>
                </a:solidFill>
              </a:rPr>
              <a:t>bấy nhiêu</a:t>
            </a:r>
            <a:r>
              <a:rPr lang="en-US" altLang="en-US" sz="2400">
                <a:solidFill>
                  <a:schemeClr val="accent2"/>
                </a:solidFill>
              </a:rPr>
              <a:t>.</a:t>
            </a:r>
          </a:p>
        </p:txBody>
      </p:sp>
      <p:sp>
        <p:nvSpPr>
          <p:cNvPr id="25610" name="Rectangle 10"/>
          <p:cNvSpPr>
            <a:spLocks noChangeArrowheads="1"/>
          </p:cNvSpPr>
          <p:nvPr/>
        </p:nvSpPr>
        <p:spPr bwMode="auto">
          <a:xfrm>
            <a:off x="914400" y="1355725"/>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Mưa </a:t>
            </a:r>
            <a:r>
              <a:rPr lang="en-US" altLang="en-US" sz="2400" b="1">
                <a:solidFill>
                  <a:srgbClr val="FF0000"/>
                </a:solidFill>
              </a:rPr>
              <a:t>vừa</a:t>
            </a:r>
            <a:r>
              <a:rPr lang="en-US" altLang="en-US" sz="2400"/>
              <a:t> to, gió </a:t>
            </a:r>
            <a:r>
              <a:rPr lang="en-US" altLang="en-US" sz="2400" b="1">
                <a:solidFill>
                  <a:srgbClr val="FF0000"/>
                </a:solidFill>
              </a:rPr>
              <a:t>vừa</a:t>
            </a:r>
            <a:r>
              <a:rPr lang="en-US" altLang="en-US" sz="2400"/>
              <a:t> thổi mạnh.</a:t>
            </a:r>
          </a:p>
        </p:txBody>
      </p:sp>
      <p:sp>
        <p:nvSpPr>
          <p:cNvPr id="25611" name="Rectangle 11"/>
          <p:cNvSpPr>
            <a:spLocks noChangeArrowheads="1"/>
          </p:cNvSpPr>
          <p:nvPr/>
        </p:nvSpPr>
        <p:spPr bwMode="auto">
          <a:xfrm>
            <a:off x="927100" y="1812925"/>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 Mưa </a:t>
            </a:r>
            <a:r>
              <a:rPr lang="en-US" altLang="en-US" sz="2400" b="1" dirty="0">
                <a:solidFill>
                  <a:srgbClr val="FF0000"/>
                </a:solidFill>
              </a:rPr>
              <a:t>vừa</a:t>
            </a:r>
            <a:r>
              <a:rPr lang="en-US" altLang="en-US" sz="2400" dirty="0"/>
              <a:t> to, gió </a:t>
            </a:r>
            <a:r>
              <a:rPr lang="en-US" altLang="en-US" sz="2400" b="1" dirty="0">
                <a:solidFill>
                  <a:srgbClr val="FF0000"/>
                </a:solidFill>
              </a:rPr>
              <a:t>đã</a:t>
            </a:r>
            <a:r>
              <a:rPr lang="en-US" altLang="en-US" sz="2400" dirty="0"/>
              <a:t> thổi mạnh.</a:t>
            </a:r>
          </a:p>
        </p:txBody>
      </p:sp>
      <p:sp>
        <p:nvSpPr>
          <p:cNvPr id="25612" name="Rectangle 12"/>
          <p:cNvSpPr>
            <a:spLocks noChangeArrowheads="1"/>
          </p:cNvSpPr>
          <p:nvPr/>
        </p:nvSpPr>
        <p:spPr bwMode="auto">
          <a:xfrm>
            <a:off x="914400" y="2295525"/>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Mưa </a:t>
            </a:r>
            <a:r>
              <a:rPr lang="en-US" altLang="en-US" sz="2400" b="1">
                <a:solidFill>
                  <a:srgbClr val="FF0000"/>
                </a:solidFill>
              </a:rPr>
              <a:t>chưa</a:t>
            </a:r>
            <a:r>
              <a:rPr lang="en-US" altLang="en-US" sz="2400"/>
              <a:t> to, gió </a:t>
            </a:r>
            <a:r>
              <a:rPr lang="en-US" altLang="en-US" sz="2400" b="1">
                <a:solidFill>
                  <a:srgbClr val="FF0000"/>
                </a:solidFill>
              </a:rPr>
              <a:t>đã</a:t>
            </a:r>
            <a:r>
              <a:rPr lang="en-US" altLang="en-US" sz="2400"/>
              <a:t> thổi mạnh.</a:t>
            </a:r>
          </a:p>
        </p:txBody>
      </p:sp>
      <p:sp>
        <p:nvSpPr>
          <p:cNvPr id="25613" name="Rectangle 13"/>
          <p:cNvSpPr>
            <a:spLocks noChangeArrowheads="1"/>
          </p:cNvSpPr>
          <p:nvPr/>
        </p:nvSpPr>
        <p:spPr bwMode="auto">
          <a:xfrm>
            <a:off x="914400" y="2752725"/>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Mưa </a:t>
            </a:r>
            <a:r>
              <a:rPr lang="en-US" altLang="en-US" sz="2400" b="1">
                <a:solidFill>
                  <a:srgbClr val="FF0000"/>
                </a:solidFill>
              </a:rPr>
              <a:t>mới</a:t>
            </a:r>
            <a:r>
              <a:rPr lang="en-US" altLang="en-US" sz="2400"/>
              <a:t> to, gió </a:t>
            </a:r>
            <a:r>
              <a:rPr lang="en-US" altLang="en-US" sz="2400" b="1">
                <a:solidFill>
                  <a:srgbClr val="FF0000"/>
                </a:solidFill>
              </a:rPr>
              <a:t>đã</a:t>
            </a:r>
            <a:r>
              <a:rPr lang="en-US" altLang="en-US" sz="2400"/>
              <a:t> thổi mạnh.</a:t>
            </a:r>
          </a:p>
        </p:txBody>
      </p:sp>
      <p:sp>
        <p:nvSpPr>
          <p:cNvPr id="25614" name="Rectangle 14"/>
          <p:cNvSpPr>
            <a:spLocks noChangeArrowheads="1"/>
          </p:cNvSpPr>
          <p:nvPr/>
        </p:nvSpPr>
        <p:spPr bwMode="auto">
          <a:xfrm>
            <a:off x="914400" y="3683000"/>
            <a:ext cx="10820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Trời </a:t>
            </a:r>
            <a:r>
              <a:rPr lang="en-US" altLang="en-US" sz="2400" b="1">
                <a:solidFill>
                  <a:srgbClr val="FF0000"/>
                </a:solidFill>
              </a:rPr>
              <a:t>chưa</a:t>
            </a:r>
            <a:r>
              <a:rPr lang="en-US" altLang="en-US" sz="2400"/>
              <a:t> hửng sáng, nông dân </a:t>
            </a:r>
            <a:r>
              <a:rPr lang="en-US" altLang="en-US" sz="2400" b="1">
                <a:solidFill>
                  <a:srgbClr val="FF0000"/>
                </a:solidFill>
              </a:rPr>
              <a:t>đã</a:t>
            </a:r>
            <a:r>
              <a:rPr lang="en-US" altLang="en-US" sz="2400"/>
              <a:t> ra đồng.</a:t>
            </a:r>
          </a:p>
        </p:txBody>
      </p:sp>
      <p:sp>
        <p:nvSpPr>
          <p:cNvPr id="25615" name="Rectangle 15"/>
          <p:cNvSpPr>
            <a:spLocks noChangeArrowheads="1"/>
          </p:cNvSpPr>
          <p:nvPr/>
        </p:nvSpPr>
        <p:spPr bwMode="auto">
          <a:xfrm>
            <a:off x="906463" y="4164013"/>
            <a:ext cx="10820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Trời </a:t>
            </a:r>
            <a:r>
              <a:rPr lang="en-US" altLang="en-US" sz="2400" b="1">
                <a:solidFill>
                  <a:srgbClr val="FF0000"/>
                </a:solidFill>
              </a:rPr>
              <a:t>mới</a:t>
            </a:r>
            <a:r>
              <a:rPr lang="en-US" altLang="en-US" sz="2400"/>
              <a:t> hửng sáng, nông dân </a:t>
            </a:r>
            <a:r>
              <a:rPr lang="en-US" altLang="en-US" sz="2400" b="1">
                <a:solidFill>
                  <a:srgbClr val="FF0000"/>
                </a:solidFill>
              </a:rPr>
              <a:t>đã</a:t>
            </a:r>
            <a:r>
              <a:rPr lang="en-US" altLang="en-US" sz="2400"/>
              <a:t> ra đồng.</a:t>
            </a:r>
          </a:p>
        </p:txBody>
      </p:sp>
      <p:sp>
        <p:nvSpPr>
          <p:cNvPr id="25616" name="Rectangle 16"/>
          <p:cNvSpPr>
            <a:spLocks noChangeArrowheads="1"/>
          </p:cNvSpPr>
          <p:nvPr/>
        </p:nvSpPr>
        <p:spPr bwMode="auto">
          <a:xfrm>
            <a:off x="927100" y="5070475"/>
            <a:ext cx="110886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Thủy Tinh dâng nước cao </a:t>
            </a:r>
            <a:r>
              <a:rPr lang="en-US" altLang="en-US" sz="2400" b="1">
                <a:solidFill>
                  <a:srgbClr val="FF0000"/>
                </a:solidFill>
              </a:rPr>
              <a:t>đến đâu</a:t>
            </a:r>
            <a:r>
              <a:rPr lang="en-US" altLang="en-US" sz="2400"/>
              <a:t>, Sơn Tinh làm núi cao lên </a:t>
            </a:r>
            <a:r>
              <a:rPr lang="en-US" altLang="en-US" sz="2400" b="1">
                <a:solidFill>
                  <a:srgbClr val="FF0000"/>
                </a:solidFill>
              </a:rPr>
              <a:t>đến đấy</a:t>
            </a:r>
            <a:r>
              <a:rPr lang="en-US" altLang="en-US" sz="2400" b="1"/>
              <a:t>.</a:t>
            </a:r>
            <a:endParaRPr lang="en-US" altLang="en-US" sz="2400"/>
          </a:p>
        </p:txBody>
      </p:sp>
      <p:sp>
        <p:nvSpPr>
          <p:cNvPr id="25617" name="Rectangle 17"/>
          <p:cNvSpPr>
            <a:spLocks noChangeArrowheads="1"/>
          </p:cNvSpPr>
          <p:nvPr/>
        </p:nvSpPr>
        <p:spPr bwMode="auto">
          <a:xfrm>
            <a:off x="906463" y="5551488"/>
            <a:ext cx="11088687"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Thủy Tinh dâng nước cao </a:t>
            </a:r>
            <a:r>
              <a:rPr lang="en-US" altLang="en-US" sz="2400" b="1">
                <a:solidFill>
                  <a:srgbClr val="FF0000"/>
                </a:solidFill>
              </a:rPr>
              <a:t>nơi nào</a:t>
            </a:r>
            <a:r>
              <a:rPr lang="en-US" altLang="en-US" sz="2400"/>
              <a:t>, Sơn Tinh làm núi cao lên </a:t>
            </a:r>
            <a:r>
              <a:rPr lang="en-US" altLang="en-US" sz="2400" b="1">
                <a:solidFill>
                  <a:srgbClr val="FF0000"/>
                </a:solidFill>
              </a:rPr>
              <a:t>nơi đó</a:t>
            </a:r>
            <a:r>
              <a:rPr lang="en-US" altLang="en-US" sz="2400" b="1"/>
              <a:t>.</a:t>
            </a:r>
            <a:endParaRPr lang="en-US" altLang="en-US" sz="2400"/>
          </a:p>
        </p:txBody>
      </p:sp>
      <p:sp>
        <p:nvSpPr>
          <p:cNvPr id="20" name="Rectangle 17"/>
          <p:cNvSpPr>
            <a:spLocks noChangeArrowheads="1"/>
          </p:cNvSpPr>
          <p:nvPr/>
        </p:nvSpPr>
        <p:spPr bwMode="auto">
          <a:xfrm>
            <a:off x="914400" y="6030913"/>
            <a:ext cx="110886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Thủy Tinh dâng nước cao </a:t>
            </a:r>
            <a:r>
              <a:rPr lang="en-US" altLang="en-US" sz="2400" b="1">
                <a:solidFill>
                  <a:srgbClr val="FF0000"/>
                </a:solidFill>
              </a:rPr>
              <a:t>đến đâu</a:t>
            </a:r>
            <a:r>
              <a:rPr lang="en-US" altLang="en-US" sz="2400"/>
              <a:t>, Sơn Tinh làm núi cao lên </a:t>
            </a:r>
            <a:r>
              <a:rPr lang="en-US" altLang="en-US" sz="2400" b="1">
                <a:solidFill>
                  <a:srgbClr val="FF0000"/>
                </a:solidFill>
              </a:rPr>
              <a:t>đến đó</a:t>
            </a:r>
            <a:r>
              <a:rPr lang="en-US" altLang="en-US" sz="2400" b="1"/>
              <a:t>.</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Effect transition="in" filter="wipe(up)">
                                      <p:cBhvr>
                                        <p:cTn id="7" dur="2000"/>
                                        <p:tgtEl>
                                          <p:spTgt spid="2561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11"/>
                                        </p:tgtEl>
                                        <p:attrNameLst>
                                          <p:attrName>style.visibility</p:attrName>
                                        </p:attrNameLst>
                                      </p:cBhvr>
                                      <p:to>
                                        <p:strVal val="visible"/>
                                      </p:to>
                                    </p:set>
                                    <p:animEffect transition="in" filter="wipe(up)">
                                      <p:cBhvr>
                                        <p:cTn id="12" dur="1000"/>
                                        <p:tgtEl>
                                          <p:spTgt spid="25611"/>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12"/>
                                        </p:tgtEl>
                                        <p:attrNameLst>
                                          <p:attrName>style.visibility</p:attrName>
                                        </p:attrNameLst>
                                      </p:cBhvr>
                                      <p:to>
                                        <p:strVal val="visible"/>
                                      </p:to>
                                    </p:set>
                                    <p:animEffect transition="in" filter="wipe(up)">
                                      <p:cBhvr>
                                        <p:cTn id="17" dur="1000"/>
                                        <p:tgtEl>
                                          <p:spTgt spid="25612"/>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613"/>
                                        </p:tgtEl>
                                        <p:attrNameLst>
                                          <p:attrName>style.visibility</p:attrName>
                                        </p:attrNameLst>
                                      </p:cBhvr>
                                      <p:to>
                                        <p:strVal val="visible"/>
                                      </p:to>
                                    </p:set>
                                    <p:animEffect transition="in" filter="wipe(up)">
                                      <p:cBhvr>
                                        <p:cTn id="22" dur="1000"/>
                                        <p:tgtEl>
                                          <p:spTgt spid="25613"/>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614"/>
                                        </p:tgtEl>
                                        <p:attrNameLst>
                                          <p:attrName>style.visibility</p:attrName>
                                        </p:attrNameLst>
                                      </p:cBhvr>
                                      <p:to>
                                        <p:strVal val="visible"/>
                                      </p:to>
                                    </p:set>
                                    <p:animEffect transition="in" filter="wipe(up)">
                                      <p:cBhvr>
                                        <p:cTn id="27" dur="1000"/>
                                        <p:tgtEl>
                                          <p:spTgt spid="25614"/>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615"/>
                                        </p:tgtEl>
                                        <p:attrNameLst>
                                          <p:attrName>style.visibility</p:attrName>
                                        </p:attrNameLst>
                                      </p:cBhvr>
                                      <p:to>
                                        <p:strVal val="visible"/>
                                      </p:to>
                                    </p:set>
                                    <p:animEffect transition="in" filter="wipe(up)">
                                      <p:cBhvr>
                                        <p:cTn id="32" dur="1000"/>
                                        <p:tgtEl>
                                          <p:spTgt spid="25615"/>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5616"/>
                                        </p:tgtEl>
                                        <p:attrNameLst>
                                          <p:attrName>style.visibility</p:attrName>
                                        </p:attrNameLst>
                                      </p:cBhvr>
                                      <p:to>
                                        <p:strVal val="visible"/>
                                      </p:to>
                                    </p:set>
                                    <p:animEffect transition="in" filter="wipe(up)">
                                      <p:cBhvr>
                                        <p:cTn id="37" dur="1000"/>
                                        <p:tgtEl>
                                          <p:spTgt spid="25616"/>
                                        </p:tgtEl>
                                      </p:cBhvr>
                                    </p:animEffect>
                                  </p:childTnLst>
                                </p:cTn>
                              </p:par>
                            </p:childTnLst>
                          </p:cTn>
                        </p:par>
                      </p:childTnLst>
                    </p:cTn>
                  </p:par>
                  <p:par>
                    <p:cTn id="38" fill="hold">
                      <p:stCondLst>
                        <p:cond delay="indefinite"/>
                      </p:stCondLst>
                      <p:childTnLst>
                        <p:par>
                          <p:cTn id="39" fill="hold" nodeType="after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5617"/>
                                        </p:tgtEl>
                                        <p:attrNameLst>
                                          <p:attrName>style.visibility</p:attrName>
                                        </p:attrNameLst>
                                      </p:cBhvr>
                                      <p:to>
                                        <p:strVal val="visible"/>
                                      </p:to>
                                    </p:set>
                                    <p:animEffect transition="in" filter="wipe(up)">
                                      <p:cBhvr>
                                        <p:cTn id="42" dur="1000"/>
                                        <p:tgtEl>
                                          <p:spTgt spid="25617"/>
                                        </p:tgtEl>
                                      </p:cBhvr>
                                    </p:animEffect>
                                  </p:childTnLst>
                                </p:cTn>
                              </p:par>
                            </p:childTnLst>
                          </p:cTn>
                        </p:par>
                      </p:childTnLst>
                    </p:cTn>
                  </p:par>
                  <p:par>
                    <p:cTn id="43" fill="hold">
                      <p:stCondLst>
                        <p:cond delay="indefinite"/>
                      </p:stCondLst>
                      <p:childTnLst>
                        <p:par>
                          <p:cTn id="44" fill="hold" nodeType="after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P spid="25611" grpId="0"/>
      <p:bldP spid="25612" grpId="0"/>
      <p:bldP spid="25613" grpId="0"/>
      <p:bldP spid="25614" grpId="0"/>
      <p:bldP spid="25615" grpId="0"/>
      <p:bldP spid="25616" grpId="0"/>
      <p:bldP spid="256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226" name="Rectangle 5"/>
          <p:cNvSpPr>
            <a:spLocks noChangeArrowheads="1"/>
          </p:cNvSpPr>
          <p:nvPr/>
        </p:nvSpPr>
        <p:spPr bwMode="gray">
          <a:xfrm>
            <a:off x="990600" y="381000"/>
            <a:ext cx="967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600" b="1">
                <a:solidFill>
                  <a:srgbClr val="0000CC"/>
                </a:solidFill>
              </a:rPr>
              <a:t>       - Những cặp từ có tác dụng nối các vế câu ghép làm cho các vế của mỗi câu ghép có quan hệ chặt chẽ với nhau về ý và các từ đó thường đứng ở bộ phận vị ngữ của câu  thì được gọi là cặp từ hô ứng.</a:t>
            </a:r>
          </a:p>
        </p:txBody>
      </p:sp>
      <p:sp>
        <p:nvSpPr>
          <p:cNvPr id="52227" name="Rectangle 1"/>
          <p:cNvSpPr>
            <a:spLocks noChangeArrowheads="1"/>
          </p:cNvSpPr>
          <p:nvPr/>
        </p:nvSpPr>
        <p:spPr bwMode="auto">
          <a:xfrm>
            <a:off x="1295400" y="2286000"/>
            <a:ext cx="9372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600" b="1">
                <a:solidFill>
                  <a:srgbClr val="0000CC"/>
                </a:solidFill>
              </a:rPr>
              <a:t> - Khi dùng các cặp từ hô ứng để nối các vế trong câu ghép thì ta phải dùng cả 2 từ và cũng không thể đảo ngược được vị trí của các từ hô ứng ấy cũng như không thể đảo trật tự các vế câu.</a:t>
            </a:r>
            <a:endParaRPr lang="en-US" altLang="en-US" sz="2600">
              <a:solidFill>
                <a:srgbClr val="0000CC"/>
              </a:solidFill>
            </a:endParaRPr>
          </a:p>
        </p:txBody>
      </p:sp>
      <p:sp>
        <p:nvSpPr>
          <p:cNvPr id="3" name="Rectangle 2"/>
          <p:cNvSpPr>
            <a:spLocks noChangeArrowheads="1"/>
          </p:cNvSpPr>
          <p:nvPr/>
        </p:nvSpPr>
        <p:spPr bwMode="auto">
          <a:xfrm>
            <a:off x="1273175" y="4191000"/>
            <a:ext cx="9982200" cy="2170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buFontTx/>
              <a:buChar char="-"/>
            </a:pPr>
            <a:r>
              <a:rPr lang="en-US" altLang="en-US" sz="2600" b="1">
                <a:solidFill>
                  <a:srgbClr val="FF3300"/>
                </a:solidFill>
              </a:rPr>
              <a:t>Các cặp từ hô ứng là:</a:t>
            </a:r>
          </a:p>
          <a:p>
            <a:pPr algn="just" eaLnBrk="1" hangingPunct="1"/>
            <a:r>
              <a:rPr lang="en-US" altLang="en-US" sz="2600" b="1"/>
              <a:t>+ </a:t>
            </a:r>
            <a:r>
              <a:rPr lang="en-US" altLang="en-US" sz="2600" b="1">
                <a:solidFill>
                  <a:srgbClr val="0000FF"/>
                </a:solidFill>
              </a:rPr>
              <a:t>Vừa…đã….; chưa ….đã….; mới….đã….; vừa….vừa….; càng….càng….</a:t>
            </a:r>
          </a:p>
          <a:p>
            <a:pPr algn="just" eaLnBrk="1" hangingPunct="1"/>
            <a:r>
              <a:rPr lang="en-US" altLang="en-US" sz="2600" b="1">
                <a:solidFill>
                  <a:srgbClr val="0000FF"/>
                </a:solidFill>
              </a:rPr>
              <a:t>+ Đâu ….đấy….; nào….ấy….; sao….vậy….; bao nhiêu….bấy nhiêu, nơi nào…nơi đấy, đến đâu…đến đấy.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pic>
        <p:nvPicPr>
          <p:cNvPr id="5325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4238" y="152400"/>
            <a:ext cx="1993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132195">
            <a:off x="9536113" y="14605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532188"/>
            <a:ext cx="367665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71713" y="768350"/>
            <a:ext cx="19812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49800" y="136048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1588" y="1360488"/>
            <a:ext cx="200025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97988" y="4224338"/>
            <a:ext cx="179546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364288" y="2882900"/>
            <a:ext cx="2120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203700" y="4197350"/>
            <a:ext cx="1371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ản ghi Mới 13 (mp3cut.net).wav"/>
                                        </p:tgtEl>
                                      </p:cMediaNode>
                                    </p:audio>
                                  </p:subTnLst>
                                </p:cTn>
                              </p:par>
                              <p:par>
                                <p:cTn id="7" presetID="32" presetClass="emph" presetSubtype="0" repeatCount="5000"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5000" fill="hold" nodeType="withEffect">
                                  <p:stCondLst>
                                    <p:cond delay="0"/>
                                  </p:stCondLst>
                                  <p:childTnLst>
                                    <p:animRot by="120000">
                                      <p:cBhvr>
                                        <p:cTn id="20" dur="100" fill="hold">
                                          <p:stCondLst>
                                            <p:cond delay="0"/>
                                          </p:stCondLst>
                                        </p:cTn>
                                        <p:tgtEl>
                                          <p:spTgt spid="23"/>
                                        </p:tgtEl>
                                        <p:attrNameLst>
                                          <p:attrName>r</p:attrName>
                                        </p:attrNameLst>
                                      </p:cBhvr>
                                    </p:animRot>
                                    <p:animRot by="-240000">
                                      <p:cBhvr>
                                        <p:cTn id="21" dur="200" fill="hold">
                                          <p:stCondLst>
                                            <p:cond delay="200"/>
                                          </p:stCondLst>
                                        </p:cTn>
                                        <p:tgtEl>
                                          <p:spTgt spid="23"/>
                                        </p:tgtEl>
                                        <p:attrNameLst>
                                          <p:attrName>r</p:attrName>
                                        </p:attrNameLst>
                                      </p:cBhvr>
                                    </p:animRot>
                                    <p:animRot by="240000">
                                      <p:cBhvr>
                                        <p:cTn id="22" dur="200" fill="hold">
                                          <p:stCondLst>
                                            <p:cond delay="400"/>
                                          </p:stCondLst>
                                        </p:cTn>
                                        <p:tgtEl>
                                          <p:spTgt spid="23"/>
                                        </p:tgtEl>
                                        <p:attrNameLst>
                                          <p:attrName>r</p:attrName>
                                        </p:attrNameLst>
                                      </p:cBhvr>
                                    </p:animRot>
                                    <p:animRot by="-240000">
                                      <p:cBhvr>
                                        <p:cTn id="23" dur="200" fill="hold">
                                          <p:stCondLst>
                                            <p:cond delay="600"/>
                                          </p:stCondLst>
                                        </p:cTn>
                                        <p:tgtEl>
                                          <p:spTgt spid="23"/>
                                        </p:tgtEl>
                                        <p:attrNameLst>
                                          <p:attrName>r</p:attrName>
                                        </p:attrNameLst>
                                      </p:cBhvr>
                                    </p:animRot>
                                    <p:animRot by="120000">
                                      <p:cBhvr>
                                        <p:cTn id="24" dur="200" fill="hold">
                                          <p:stCondLst>
                                            <p:cond delay="800"/>
                                          </p:stCondLst>
                                        </p:cTn>
                                        <p:tgtEl>
                                          <p:spTgt spid="23"/>
                                        </p:tgtEl>
                                        <p:attrNameLst>
                                          <p:attrName>r</p:attrName>
                                        </p:attrNameLst>
                                      </p:cBhvr>
                                    </p:animRo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par>
                                <p:cTn id="31" presetID="32" presetClass="emph" presetSubtype="0" repeatCount="5000" fill="hold" nodeType="with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par>
                                <p:cTn id="43" presetID="32" presetClass="emph" presetSubtype="0" repeatCount="5000" fill="hold" nodeType="with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53" presetClass="exit" presetSubtype="32" fill="hold" nodeType="clickEffect">
                                  <p:stCondLst>
                                    <p:cond delay="0"/>
                                  </p:stCondLst>
                                  <p:childTnLst>
                                    <p:anim calcmode="lin" valueType="num">
                                      <p:cBhvr>
                                        <p:cTn id="53" dur="1000"/>
                                        <p:tgtEl>
                                          <p:spTgt spid="10"/>
                                        </p:tgtEl>
                                        <p:attrNameLst>
                                          <p:attrName>ppt_w</p:attrName>
                                        </p:attrNameLst>
                                      </p:cBhvr>
                                      <p:tavLst>
                                        <p:tav tm="0">
                                          <p:val>
                                            <p:strVal val="ppt_w"/>
                                          </p:val>
                                        </p:tav>
                                        <p:tav tm="100000">
                                          <p:val>
                                            <p:fltVal val="0"/>
                                          </p:val>
                                        </p:tav>
                                      </p:tavLst>
                                    </p:anim>
                                    <p:anim calcmode="lin" valueType="num">
                                      <p:cBhvr>
                                        <p:cTn id="54" dur="1000"/>
                                        <p:tgtEl>
                                          <p:spTgt spid="10"/>
                                        </p:tgtEl>
                                        <p:attrNameLst>
                                          <p:attrName>ppt_h</p:attrName>
                                        </p:attrNameLst>
                                      </p:cBhvr>
                                      <p:tavLst>
                                        <p:tav tm="0">
                                          <p:val>
                                            <p:strVal val="ppt_h"/>
                                          </p:val>
                                        </p:tav>
                                        <p:tav tm="100000">
                                          <p:val>
                                            <p:fltVal val="0"/>
                                          </p:val>
                                        </p:tav>
                                      </p:tavLst>
                                    </p:anim>
                                    <p:animEffect transition="out" filter="fad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37" presetClass="exit" presetSubtype="0" fill="hold" nodeType="clickEffect">
                                  <p:stCondLst>
                                    <p:cond delay="0"/>
                                  </p:stCondLst>
                                  <p:childTnLst>
                                    <p:animEffect transition="out" filter="fade">
                                      <p:cBhvr>
                                        <p:cTn id="61" dur="1000"/>
                                        <p:tgtEl>
                                          <p:spTgt spid="11"/>
                                        </p:tgtEl>
                                      </p:cBhvr>
                                    </p:animEffect>
                                    <p:anim calcmode="lin" valueType="num">
                                      <p:cBhvr>
                                        <p:cTn id="62" dur="1000"/>
                                        <p:tgtEl>
                                          <p:spTgt spid="11"/>
                                        </p:tgtEl>
                                        <p:attrNameLst>
                                          <p:attrName>ppt_x</p:attrName>
                                        </p:attrNameLst>
                                      </p:cBhvr>
                                      <p:tavLst>
                                        <p:tav tm="0">
                                          <p:val>
                                            <p:strVal val="ppt_x"/>
                                          </p:val>
                                        </p:tav>
                                        <p:tav tm="100000">
                                          <p:val>
                                            <p:strVal val="ppt_x"/>
                                          </p:val>
                                        </p:tav>
                                      </p:tavLst>
                                    </p:anim>
                                    <p:anim calcmode="lin" valueType="num">
                                      <p:cBhvr>
                                        <p:cTn id="63" dur="100" decel="100000"/>
                                        <p:tgtEl>
                                          <p:spTgt spid="11"/>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11"/>
                                        </p:tgtEl>
                                        <p:attrNameLst>
                                          <p:attrName>ppt_y</p:attrName>
                                        </p:attrNameLst>
                                      </p:cBhvr>
                                      <p:tavLst>
                                        <p:tav tm="0">
                                          <p:val>
                                            <p:strVal val="ppt_y"/>
                                          </p:val>
                                        </p:tav>
                                        <p:tav tm="100000">
                                          <p:val>
                                            <p:strVal val="ppt_y+1"/>
                                          </p:val>
                                        </p:tav>
                                      </p:tavLst>
                                    </p:anim>
                                    <p:set>
                                      <p:cBhvr>
                                        <p:cTn id="6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37" presetClass="exit" presetSubtype="0" fill="hold" nodeType="clickEffect">
                                  <p:stCondLst>
                                    <p:cond delay="0"/>
                                  </p:stCondLst>
                                  <p:childTnLst>
                                    <p:animEffect transition="out" filter="fade">
                                      <p:cBhvr>
                                        <p:cTn id="70" dur="1000"/>
                                        <p:tgtEl>
                                          <p:spTgt spid="22"/>
                                        </p:tgtEl>
                                      </p:cBhvr>
                                    </p:animEffect>
                                    <p:anim calcmode="lin" valueType="num">
                                      <p:cBhvr>
                                        <p:cTn id="71" dur="1000"/>
                                        <p:tgtEl>
                                          <p:spTgt spid="22"/>
                                        </p:tgtEl>
                                        <p:attrNameLst>
                                          <p:attrName>ppt_x</p:attrName>
                                        </p:attrNameLst>
                                      </p:cBhvr>
                                      <p:tavLst>
                                        <p:tav tm="0">
                                          <p:val>
                                            <p:strVal val="ppt_x"/>
                                          </p:val>
                                        </p:tav>
                                        <p:tav tm="100000">
                                          <p:val>
                                            <p:strVal val="ppt_x"/>
                                          </p:val>
                                        </p:tav>
                                      </p:tavLst>
                                    </p:anim>
                                    <p:anim calcmode="lin" valueType="num">
                                      <p:cBhvr>
                                        <p:cTn id="72" dur="100" decel="100000"/>
                                        <p:tgtEl>
                                          <p:spTgt spid="22"/>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22"/>
                                        </p:tgtEl>
                                        <p:attrNameLst>
                                          <p:attrName>ppt_y</p:attrName>
                                        </p:attrNameLst>
                                      </p:cBhvr>
                                      <p:tavLst>
                                        <p:tav tm="0">
                                          <p:val>
                                            <p:strVal val="ppt_y"/>
                                          </p:val>
                                        </p:tav>
                                        <p:tav tm="100000">
                                          <p:val>
                                            <p:strVal val="ppt_y+1"/>
                                          </p:val>
                                        </p:tav>
                                      </p:tavLst>
                                    </p:anim>
                                    <p:set>
                                      <p:cBhvr>
                                        <p:cTn id="7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8" presetClass="exit" presetSubtype="32" fill="hold" nodeType="clickEffect">
                                  <p:stCondLst>
                                    <p:cond delay="0"/>
                                  </p:stCondLst>
                                  <p:childTnLst>
                                    <p:animEffect transition="out" filter="diamond(out)">
                                      <p:cBhvr>
                                        <p:cTn id="79" dur="1000"/>
                                        <p:tgtEl>
                                          <p:spTgt spid="23"/>
                                        </p:tgtEl>
                                      </p:cBhvr>
                                    </p:animEffect>
                                    <p:set>
                                      <p:cBhvr>
                                        <p:cTn id="80"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8" presetClass="exit" presetSubtype="32" fill="hold" nodeType="clickEffect">
                                  <p:stCondLst>
                                    <p:cond delay="0"/>
                                  </p:stCondLst>
                                  <p:childTnLst>
                                    <p:animEffect transition="out" filter="diamond(out)">
                                      <p:cBhvr>
                                        <p:cTn id="85" dur="1000"/>
                                        <p:tgtEl>
                                          <p:spTgt spid="12"/>
                                        </p:tgtEl>
                                      </p:cBhvr>
                                    </p:animEffect>
                                    <p:set>
                                      <p:cBhvr>
                                        <p:cTn id="8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31" presetClass="exit" presetSubtype="0" fill="hold" nodeType="clickEffect">
                                  <p:stCondLst>
                                    <p:cond delay="0"/>
                                  </p:stCondLst>
                                  <p:childTnLst>
                                    <p:anim calcmode="lin" valueType="num">
                                      <p:cBhvr>
                                        <p:cTn id="91" dur="1000"/>
                                        <p:tgtEl>
                                          <p:spTgt spid="9"/>
                                        </p:tgtEl>
                                        <p:attrNameLst>
                                          <p:attrName>ppt_w</p:attrName>
                                        </p:attrNameLst>
                                      </p:cBhvr>
                                      <p:tavLst>
                                        <p:tav tm="0">
                                          <p:val>
                                            <p:strVal val="ppt_w"/>
                                          </p:val>
                                        </p:tav>
                                        <p:tav tm="100000">
                                          <p:val>
                                            <p:fltVal val="0"/>
                                          </p:val>
                                        </p:tav>
                                      </p:tavLst>
                                    </p:anim>
                                    <p:anim calcmode="lin" valueType="num">
                                      <p:cBhvr>
                                        <p:cTn id="92" dur="1000"/>
                                        <p:tgtEl>
                                          <p:spTgt spid="9"/>
                                        </p:tgtEl>
                                        <p:attrNameLst>
                                          <p:attrName>ppt_h</p:attrName>
                                        </p:attrNameLst>
                                      </p:cBhvr>
                                      <p:tavLst>
                                        <p:tav tm="0">
                                          <p:val>
                                            <p:strVal val="ppt_h"/>
                                          </p:val>
                                        </p:tav>
                                        <p:tav tm="100000">
                                          <p:val>
                                            <p:fltVal val="0"/>
                                          </p:val>
                                        </p:tav>
                                      </p:tavLst>
                                    </p:anim>
                                    <p:anim calcmode="lin" valueType="num">
                                      <p:cBhvr>
                                        <p:cTn id="93" dur="1000"/>
                                        <p:tgtEl>
                                          <p:spTgt spid="9"/>
                                        </p:tgtEl>
                                        <p:attrNameLst>
                                          <p:attrName>style.rotation</p:attrName>
                                        </p:attrNameLst>
                                      </p:cBhvr>
                                      <p:tavLst>
                                        <p:tav tm="0">
                                          <p:val>
                                            <p:fltVal val="0"/>
                                          </p:val>
                                        </p:tav>
                                        <p:tav tm="100000">
                                          <p:val>
                                            <p:fltVal val="90"/>
                                          </p:val>
                                        </p:tav>
                                      </p:tavLst>
                                    </p:anim>
                                    <p:animEffect transition="out" filter="fade">
                                      <p:cBhvr>
                                        <p:cTn id="94" dur="1000"/>
                                        <p:tgtEl>
                                          <p:spTgt spid="9"/>
                                        </p:tgtEl>
                                      </p:cBhvr>
                                    </p:animEffect>
                                    <p:set>
                                      <p:cBhvr>
                                        <p:cTn id="95"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96" restart="whenNotActive" fill="hold" evtFilter="cancelBubble" nodeType="interactiveSeq">
                <p:stCondLst>
                  <p:cond evt="onClick" delay="0">
                    <p:tgtEl>
                      <p:spTgt spid="2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31" presetClass="exit" presetSubtype="0" fill="hold" nodeType="clickEffect">
                                  <p:stCondLst>
                                    <p:cond delay="0"/>
                                  </p:stCondLst>
                                  <p:childTnLst>
                                    <p:anim calcmode="lin" valueType="num">
                                      <p:cBhvr>
                                        <p:cTn id="100" dur="1000"/>
                                        <p:tgtEl>
                                          <p:spTgt spid="21"/>
                                        </p:tgtEl>
                                        <p:attrNameLst>
                                          <p:attrName>ppt_w</p:attrName>
                                        </p:attrNameLst>
                                      </p:cBhvr>
                                      <p:tavLst>
                                        <p:tav tm="0">
                                          <p:val>
                                            <p:strVal val="ppt_w"/>
                                          </p:val>
                                        </p:tav>
                                        <p:tav tm="100000">
                                          <p:val>
                                            <p:fltVal val="0"/>
                                          </p:val>
                                        </p:tav>
                                      </p:tavLst>
                                    </p:anim>
                                    <p:anim calcmode="lin" valueType="num">
                                      <p:cBhvr>
                                        <p:cTn id="101" dur="1000"/>
                                        <p:tgtEl>
                                          <p:spTgt spid="21"/>
                                        </p:tgtEl>
                                        <p:attrNameLst>
                                          <p:attrName>ppt_h</p:attrName>
                                        </p:attrNameLst>
                                      </p:cBhvr>
                                      <p:tavLst>
                                        <p:tav tm="0">
                                          <p:val>
                                            <p:strVal val="ppt_h"/>
                                          </p:val>
                                        </p:tav>
                                        <p:tav tm="100000">
                                          <p:val>
                                            <p:fltVal val="0"/>
                                          </p:val>
                                        </p:tav>
                                      </p:tavLst>
                                    </p:anim>
                                    <p:anim calcmode="lin" valueType="num">
                                      <p:cBhvr>
                                        <p:cTn id="102" dur="1000"/>
                                        <p:tgtEl>
                                          <p:spTgt spid="21"/>
                                        </p:tgtEl>
                                        <p:attrNameLst>
                                          <p:attrName>style.rotation</p:attrName>
                                        </p:attrNameLst>
                                      </p:cBhvr>
                                      <p:tavLst>
                                        <p:tav tm="0">
                                          <p:val>
                                            <p:fltVal val="0"/>
                                          </p:val>
                                        </p:tav>
                                        <p:tav tm="100000">
                                          <p:val>
                                            <p:fltVal val="90"/>
                                          </p:val>
                                        </p:tav>
                                      </p:tavLst>
                                    </p:anim>
                                    <p:animEffect transition="out" filter="fade">
                                      <p:cBhvr>
                                        <p:cTn id="103" dur="1000"/>
                                        <p:tgtEl>
                                          <p:spTgt spid="21"/>
                                        </p:tgtEl>
                                      </p:cBhvr>
                                    </p:animEffect>
                                    <p:set>
                                      <p:cBhvr>
                                        <p:cTn id="10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3"/>
          <p:cNvGrpSpPr>
            <a:grpSpLocks/>
          </p:cNvGrpSpPr>
          <p:nvPr/>
        </p:nvGrpSpPr>
        <p:grpSpPr bwMode="auto">
          <a:xfrm>
            <a:off x="3908425" y="1143000"/>
            <a:ext cx="4232275" cy="4822825"/>
            <a:chOff x="1264341" y="1902988"/>
            <a:chExt cx="3042202" cy="4232194"/>
          </a:xfrm>
        </p:grpSpPr>
        <p:pic>
          <p:nvPicPr>
            <p:cNvPr id="54280" name="Picture 4"/>
            <p:cNvPicPr>
              <a:picLocks noChangeAspect="1"/>
            </p:cNvPicPr>
            <p:nvPr/>
          </p:nvPicPr>
          <p:blipFill>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r="67043" b="38869"/>
            <a:stretch>
              <a:fillRect/>
            </a:stretch>
          </p:blipFill>
          <p:spPr bwMode="auto">
            <a:xfrm>
              <a:off x="1264341" y="1902988"/>
              <a:ext cx="3042202" cy="423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Box 5"/>
            <p:cNvSpPr txBox="1">
              <a:spLocks noChangeArrowheads="1"/>
            </p:cNvSpPr>
            <p:nvPr/>
          </p:nvSpPr>
          <p:spPr bwMode="auto">
            <a:xfrm>
              <a:off x="2709242" y="3069772"/>
              <a:ext cx="371415" cy="72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FFFFFF"/>
                  </a:solidFill>
                  <a:latin typeface="Calibri" panose="020F0502020204030204" pitchFamily="34" charset="0"/>
                </a:rPr>
                <a:t>1</a:t>
              </a:r>
            </a:p>
          </p:txBody>
        </p:sp>
      </p:grpSp>
      <p:pic>
        <p:nvPicPr>
          <p:cNvPr id="54275" name="Picture 11"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1023938" y="1892300"/>
            <a:ext cx="10494962"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4000" b="1">
                <a:solidFill>
                  <a:srgbClr val="0000CC"/>
                </a:solidFill>
              </a:rPr>
              <a:t>Cặp từ hô ứng có tác dụng gì?</a:t>
            </a:r>
          </a:p>
        </p:txBody>
      </p:sp>
      <p:sp>
        <p:nvSpPr>
          <p:cNvPr id="12" name="TextBox 11"/>
          <p:cNvSpPr txBox="1"/>
          <p:nvPr/>
        </p:nvSpPr>
        <p:spPr>
          <a:xfrm>
            <a:off x="3908151" y="310891"/>
            <a:ext cx="6282535" cy="769441"/>
          </a:xfrm>
          <a:prstGeom prst="rect">
            <a:avLst/>
          </a:prstGeom>
          <a:noFill/>
        </p:spPr>
        <p:txBody>
          <a:bodyPr>
            <a:spAutoFit/>
          </a:bodyPr>
          <a:lstStyle/>
          <a:p>
            <a:pPr eaLnBrk="1" fontAlgn="auto" hangingPunct="1">
              <a:spcBef>
                <a:spcPts val="0"/>
              </a:spcBef>
              <a:spcAft>
                <a:spcPts val="0"/>
              </a:spcAft>
              <a:defRPr/>
            </a:pP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Bông</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hoa</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ki</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diệu</a:t>
            </a:r>
            <a:endPar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2"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ppt_w*1.125000"/>
                                          </p:val>
                                        </p:tav>
                                      </p:tavLst>
                                    </p:anim>
                                    <p:animEffect transition="out" filter="wipe(right)">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par>
                                <p:cTn id="9" presetID="23" presetClass="entr" presetSubtype="16"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5298"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785813" y="1949450"/>
            <a:ext cx="10914062"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4000" b="1">
                <a:solidFill>
                  <a:srgbClr val="FF0000"/>
                </a:solidFill>
              </a:rPr>
              <a:t>Hãy đặt một câu có sử dụng cặp từ hô ứng</a:t>
            </a:r>
          </a:p>
          <a:p>
            <a:pPr algn="ctr" eaLnBrk="1" hangingPunct="1">
              <a:defRPr/>
            </a:pPr>
            <a:r>
              <a:rPr lang="en-US" altLang="en-US" sz="4000" b="1">
                <a:solidFill>
                  <a:srgbClr val="FF0000"/>
                </a:solidFill>
              </a:rPr>
              <a:t> nói về việc học tập</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044575"/>
            <a:ext cx="44307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2" fill="hold" nodeType="with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ppt_y"/>
                                          </p:val>
                                        </p:tav>
                                      </p:tavLst>
                                    </p:anim>
                                    <p:set>
                                      <p:cBhvr>
                                        <p:cTn id="8" dur="1" fill="hold">
                                          <p:stCondLst>
                                            <p:cond delay="999"/>
                                          </p:stCondLst>
                                        </p:cTn>
                                        <p:tgtEl>
                                          <p:spTgt spid="16"/>
                                        </p:tgtEl>
                                        <p:attrNameLst>
                                          <p:attrName>style.visibility</p:attrName>
                                        </p:attrNameLst>
                                      </p:cBhvr>
                                      <p:to>
                                        <p:strVal val="hidden"/>
                                      </p:to>
                                    </p:set>
                                  </p:childTnLst>
                                </p:cTn>
                              </p:par>
                              <p:par>
                                <p:cTn id="9" presetID="23" presetClass="entr" presetSubtype="16"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5" name="Group 14"/>
          <p:cNvGrpSpPr>
            <a:grpSpLocks/>
          </p:cNvGrpSpPr>
          <p:nvPr/>
        </p:nvGrpSpPr>
        <p:grpSpPr bwMode="auto">
          <a:xfrm>
            <a:off x="606425" y="744538"/>
            <a:ext cx="10023475" cy="7135812"/>
            <a:chOff x="5520875" y="1615808"/>
            <a:chExt cx="7298117" cy="5473588"/>
          </a:xfrm>
        </p:grpSpPr>
        <p:grpSp>
          <p:nvGrpSpPr>
            <p:cNvPr id="56328" name="Group 15"/>
            <p:cNvGrpSpPr>
              <a:grpSpLocks/>
            </p:cNvGrpSpPr>
            <p:nvPr/>
          </p:nvGrpSpPr>
          <p:grpSpPr bwMode="auto">
            <a:xfrm>
              <a:off x="5520875" y="1615808"/>
              <a:ext cx="7298117" cy="5473588"/>
              <a:chOff x="5262458" y="650975"/>
              <a:chExt cx="7298117" cy="5473588"/>
            </a:xfrm>
          </p:grpSpPr>
          <p:pic>
            <p:nvPicPr>
              <p:cNvPr id="56330"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2458" y="650975"/>
                <a:ext cx="7298117" cy="54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8"/>
              <p:cNvPicPr>
                <a:picLocks noChangeAspect="1"/>
              </p:cNvPicPr>
              <p:nvPr/>
            </p:nvPicPr>
            <p:blipFill>
              <a:blip r:embed="rId5">
                <a:extLst>
                  <a:ext uri="{28A0092B-C50C-407E-A947-70E740481C1C}">
                    <a14:useLocalDpi xmlns:a14="http://schemas.microsoft.com/office/drawing/2010/main" val="0"/>
                  </a:ext>
                </a:extLst>
              </a:blip>
              <a:srcRect l="19093" t="57553" r="48260" b="708"/>
              <a:stretch>
                <a:fillRect/>
              </a:stretch>
            </p:blipFill>
            <p:spPr bwMode="auto">
              <a:xfrm>
                <a:off x="7832034" y="1028929"/>
                <a:ext cx="2743201" cy="263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9" name="TextBox 16"/>
            <p:cNvSpPr txBox="1">
              <a:spLocks noChangeArrowheads="1"/>
            </p:cNvSpPr>
            <p:nvPr/>
          </p:nvSpPr>
          <p:spPr bwMode="auto">
            <a:xfrm>
              <a:off x="9155797" y="2867493"/>
              <a:ext cx="371415" cy="77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0" b="1">
                  <a:solidFill>
                    <a:srgbClr val="FFFFFF"/>
                  </a:solidFill>
                  <a:latin typeface="Calibri" panose="020F0502020204030204" pitchFamily="34" charset="0"/>
                </a:rPr>
                <a:t>3</a:t>
              </a:r>
            </a:p>
          </p:txBody>
        </p:sp>
      </p:grpSp>
      <p:pic>
        <p:nvPicPr>
          <p:cNvPr id="56323" name="Picture 11"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1023938" y="1892300"/>
            <a:ext cx="10494962"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3200" b="1">
                <a:solidFill>
                  <a:srgbClr val="FF0000"/>
                </a:solidFill>
              </a:rPr>
              <a:t>Những cặp từ sau có phải là cặp từ hô ứng không:</a:t>
            </a:r>
            <a:br>
              <a:rPr lang="en-US" altLang="en-US" sz="3200" b="1">
                <a:solidFill>
                  <a:srgbClr val="FF0000"/>
                </a:solidFill>
              </a:rPr>
            </a:br>
            <a:r>
              <a:rPr lang="en-US" altLang="en-US" sz="3200" b="1">
                <a:solidFill>
                  <a:schemeClr val="tx1"/>
                </a:solidFill>
              </a:rPr>
              <a:t>vừa…đã; nào…ấy; mới…đã…; vì…nên…;nhờ…mà…</a:t>
            </a:r>
          </a:p>
          <a:p>
            <a:pPr algn="ctr" eaLnBrk="1" hangingPunct="1">
              <a:defRPr/>
            </a:pPr>
            <a:r>
              <a:rPr lang="en-US" altLang="en-US" sz="3200" b="1">
                <a:solidFill>
                  <a:schemeClr val="tx1"/>
                </a:solidFill>
              </a:rPr>
              <a:t>bao nhiêu…bấy nhiêu ?</a:t>
            </a:r>
          </a:p>
        </p:txBody>
      </p:sp>
      <p:pic>
        <p:nvPicPr>
          <p:cNvPr id="56327"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xit" presetSubtype="32" fill="hold" nodeType="withEffect">
                                  <p:stCondLst>
                                    <p:cond delay="0"/>
                                  </p:stCondLst>
                                  <p:childTnLst>
                                    <p:animEffect transition="out" filter="diamond(out)">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3" presetClass="entr" presetSubtype="16" fill="hold" grpId="0" nodeType="withEffect">
                                  <p:stCondLst>
                                    <p:cond delay="600"/>
                                  </p:stCondLst>
                                  <p:childTnLst>
                                    <p:set>
                                      <p:cBhvr>
                                        <p:cTn id="9" dur="1" fill="hold">
                                          <p:stCondLst>
                                            <p:cond delay="0"/>
                                          </p:stCondLst>
                                        </p:cTn>
                                        <p:tgtEl>
                                          <p:spTgt spid="11"/>
                                        </p:tgtEl>
                                        <p:attrNameLst>
                                          <p:attrName>style.visibility</p:attrName>
                                        </p:attrNameLst>
                                      </p:cBhvr>
                                      <p:to>
                                        <p:strVal val="visible"/>
                                      </p:to>
                                    </p:set>
                                    <p:anim calcmode="lin" valueType="num">
                                      <p:cBhvr>
                                        <p:cTn id="10" dur="2000" fill="hold"/>
                                        <p:tgtEl>
                                          <p:spTgt spid="11"/>
                                        </p:tgtEl>
                                        <p:attrNameLst>
                                          <p:attrName>ppt_w</p:attrName>
                                        </p:attrNameLst>
                                      </p:cBhvr>
                                      <p:tavLst>
                                        <p:tav tm="0">
                                          <p:val>
                                            <p:fltVal val="0"/>
                                          </p:val>
                                        </p:tav>
                                        <p:tav tm="100000">
                                          <p:val>
                                            <p:strVal val="#ppt_w"/>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5"/>
          <p:cNvSpPr>
            <a:spLocks noChangeArrowheads="1"/>
          </p:cNvSpPr>
          <p:nvPr/>
        </p:nvSpPr>
        <p:spPr bwMode="auto">
          <a:xfrm>
            <a:off x="2733675" y="603567"/>
            <a:ext cx="6715125" cy="871538"/>
          </a:xfrm>
          <a:prstGeom prst="horizontalScroll">
            <a:avLst>
              <a:gd name="adj" fmla="val 12500"/>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800" b="1" dirty="0">
                <a:solidFill>
                  <a:schemeClr val="bg1"/>
                </a:solidFill>
                <a:cs typeface="Arial" panose="020B0604020202020204" pitchFamily="34" charset="0"/>
              </a:rPr>
              <a:t>Cùng ôn bài cũ</a:t>
            </a:r>
            <a:r>
              <a:rPr lang="vi-VN" altLang="vi-VN" sz="4800" b="1" dirty="0">
                <a:solidFill>
                  <a:schemeClr val="bg1"/>
                </a:solidFill>
                <a:cs typeface="Arial" panose="020B0604020202020204" pitchFamily="34" charset="0"/>
              </a:rPr>
              <a:t> </a:t>
            </a:r>
          </a:p>
        </p:txBody>
      </p:sp>
      <p:sp>
        <p:nvSpPr>
          <p:cNvPr id="5" name="TextBox 4"/>
          <p:cNvSpPr txBox="1">
            <a:spLocks noChangeArrowheads="1"/>
          </p:cNvSpPr>
          <p:nvPr/>
        </p:nvSpPr>
        <p:spPr bwMode="auto">
          <a:xfrm>
            <a:off x="1782763" y="1685925"/>
            <a:ext cx="8858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arenR"/>
            </a:pPr>
            <a:r>
              <a:rPr lang="en-US" altLang="vi-VN" sz="3200" b="1" i="1">
                <a:latin typeface="Times New Roman" panose="02020603050405020304" pitchFamily="18" charset="0"/>
                <a:cs typeface="Times New Roman" panose="02020603050405020304" pitchFamily="18" charset="0"/>
              </a:rPr>
              <a:t>Em hãy xác định các vế câu ghép và quan hệ từ trong câu ghép sau.(có thể thêm từ)</a:t>
            </a:r>
          </a:p>
          <a:p>
            <a:pPr eaLnBrk="1" hangingPunct="1"/>
            <a:r>
              <a:rPr lang="en-US" altLang="vi-VN" sz="3200" b="1" i="1">
                <a:latin typeface="Times New Roman" panose="02020603050405020304" pitchFamily="18" charset="0"/>
                <a:cs typeface="Times New Roman" panose="02020603050405020304" pitchFamily="18" charset="0"/>
              </a:rPr>
              <a:t>  Hà học giỏi          bạn ấy được khen thưởng.</a:t>
            </a:r>
          </a:p>
        </p:txBody>
      </p:sp>
      <p:sp>
        <p:nvSpPr>
          <p:cNvPr id="6" name="TextBox 5"/>
          <p:cNvSpPr txBox="1">
            <a:spLocks noChangeArrowheads="1"/>
          </p:cNvSpPr>
          <p:nvPr/>
        </p:nvSpPr>
        <p:spPr bwMode="auto">
          <a:xfrm>
            <a:off x="1673225" y="3509963"/>
            <a:ext cx="8858250" cy="58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i="1">
                <a:latin typeface="Times New Roman" panose="02020603050405020304" pitchFamily="18" charset="0"/>
                <a:cs typeface="Times New Roman" panose="02020603050405020304" pitchFamily="18" charset="0"/>
              </a:rPr>
              <a:t>- </a:t>
            </a:r>
            <a:r>
              <a:rPr lang="en-US" altLang="vi-VN" sz="3200" b="1" i="1">
                <a:solidFill>
                  <a:srgbClr val="FF0000"/>
                </a:solidFill>
                <a:latin typeface="Times New Roman" panose="02020603050405020304" pitchFamily="18" charset="0"/>
                <a:cs typeface="Times New Roman" panose="02020603050405020304" pitchFamily="18" charset="0"/>
              </a:rPr>
              <a:t>Nếu</a:t>
            </a:r>
            <a:r>
              <a:rPr lang="en-US" altLang="vi-VN" sz="3200" b="1" i="1">
                <a:latin typeface="Times New Roman" panose="02020603050405020304" pitchFamily="18" charset="0"/>
                <a:cs typeface="Times New Roman" panose="02020603050405020304" pitchFamily="18" charset="0"/>
              </a:rPr>
              <a:t> Hà học giỏi </a:t>
            </a:r>
            <a:r>
              <a:rPr lang="en-US" altLang="vi-VN" sz="3200" b="1" i="1">
                <a:solidFill>
                  <a:srgbClr val="FF0000"/>
                </a:solidFill>
                <a:latin typeface="Times New Roman" panose="02020603050405020304" pitchFamily="18" charset="0"/>
                <a:cs typeface="Times New Roman" panose="02020603050405020304" pitchFamily="18" charset="0"/>
              </a:rPr>
              <a:t>thì</a:t>
            </a:r>
            <a:r>
              <a:rPr lang="en-US" altLang="vi-VN" sz="3200" b="1" i="1">
                <a:latin typeface="Times New Roman" panose="02020603050405020304" pitchFamily="18" charset="0"/>
                <a:cs typeface="Times New Roman" panose="02020603050405020304" pitchFamily="18" charset="0"/>
              </a:rPr>
              <a:t> bạn ấy được khen thưởng.</a:t>
            </a:r>
          </a:p>
        </p:txBody>
      </p:sp>
      <p:sp>
        <p:nvSpPr>
          <p:cNvPr id="8" name="TextBox 7"/>
          <p:cNvSpPr txBox="1">
            <a:spLocks noChangeArrowheads="1"/>
          </p:cNvSpPr>
          <p:nvPr/>
        </p:nvSpPr>
        <p:spPr bwMode="auto">
          <a:xfrm>
            <a:off x="1662113" y="4222750"/>
            <a:ext cx="9728200" cy="1076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i="1">
                <a:solidFill>
                  <a:srgbClr val="FF0000"/>
                </a:solidFill>
                <a:latin typeface="Times New Roman" panose="02020603050405020304" pitchFamily="18" charset="0"/>
                <a:cs typeface="Times New Roman" panose="02020603050405020304" pitchFamily="18" charset="0"/>
              </a:rPr>
              <a:t>- Tuy</a:t>
            </a:r>
            <a:r>
              <a:rPr lang="en-US" altLang="vi-VN" sz="3200" b="1" i="1">
                <a:latin typeface="Times New Roman" panose="02020603050405020304" pitchFamily="18" charset="0"/>
                <a:cs typeface="Times New Roman" panose="02020603050405020304" pitchFamily="18" charset="0"/>
              </a:rPr>
              <a:t> Hà học giỏi </a:t>
            </a:r>
            <a:r>
              <a:rPr lang="en-US" altLang="vi-VN" sz="3200" b="1" i="1">
                <a:solidFill>
                  <a:srgbClr val="FF0000"/>
                </a:solidFill>
                <a:latin typeface="Times New Roman" panose="02020603050405020304" pitchFamily="18" charset="0"/>
                <a:cs typeface="Times New Roman" panose="02020603050405020304" pitchFamily="18" charset="0"/>
              </a:rPr>
              <a:t>nhưng</a:t>
            </a:r>
            <a:r>
              <a:rPr lang="en-US" altLang="vi-VN" sz="3200" b="1" i="1">
                <a:latin typeface="Times New Roman" panose="02020603050405020304" pitchFamily="18" charset="0"/>
                <a:cs typeface="Times New Roman" panose="02020603050405020304" pitchFamily="18" charset="0"/>
              </a:rPr>
              <a:t> bạn ấy không được khen thưởng.</a:t>
            </a:r>
          </a:p>
        </p:txBody>
      </p:sp>
      <p:sp>
        <p:nvSpPr>
          <p:cNvPr id="9" name="TextBox 8"/>
          <p:cNvSpPr txBox="1">
            <a:spLocks noChangeArrowheads="1"/>
          </p:cNvSpPr>
          <p:nvPr/>
        </p:nvSpPr>
        <p:spPr bwMode="auto">
          <a:xfrm>
            <a:off x="1662113" y="5334000"/>
            <a:ext cx="9728200" cy="58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i="1">
                <a:latin typeface="Times New Roman" panose="02020603050405020304" pitchFamily="18" charset="0"/>
                <a:cs typeface="Times New Roman" panose="02020603050405020304" pitchFamily="18" charset="0"/>
              </a:rPr>
              <a:t>- </a:t>
            </a:r>
            <a:r>
              <a:rPr lang="en-US" altLang="vi-VN" sz="3200" b="1" i="1">
                <a:solidFill>
                  <a:srgbClr val="FF0000"/>
                </a:solidFill>
                <a:latin typeface="Times New Roman" panose="02020603050405020304" pitchFamily="18" charset="0"/>
                <a:cs typeface="Times New Roman" panose="02020603050405020304" pitchFamily="18" charset="0"/>
              </a:rPr>
              <a:t>Chẳng những </a:t>
            </a:r>
            <a:r>
              <a:rPr lang="en-US" altLang="vi-VN" sz="3200" b="1" i="1">
                <a:latin typeface="Times New Roman" panose="02020603050405020304" pitchFamily="18" charset="0"/>
                <a:cs typeface="Times New Roman" panose="02020603050405020304" pitchFamily="18" charset="0"/>
              </a:rPr>
              <a:t>Hà học giỏi </a:t>
            </a:r>
            <a:r>
              <a:rPr lang="en-US" altLang="vi-VN" sz="3200" b="1" i="1">
                <a:solidFill>
                  <a:srgbClr val="FF0000"/>
                </a:solidFill>
                <a:latin typeface="Times New Roman" panose="02020603050405020304" pitchFamily="18" charset="0"/>
                <a:cs typeface="Times New Roman" panose="02020603050405020304" pitchFamily="18" charset="0"/>
              </a:rPr>
              <a:t>mà</a:t>
            </a:r>
            <a:r>
              <a:rPr lang="en-US" altLang="vi-VN" sz="3200" b="1" i="1">
                <a:latin typeface="Times New Roman" panose="02020603050405020304" pitchFamily="18" charset="0"/>
                <a:cs typeface="Times New Roman" panose="02020603050405020304" pitchFamily="18" charset="0"/>
              </a:rPr>
              <a:t> bạn ấy còn chăm làm.</a:t>
            </a:r>
          </a:p>
        </p:txBody>
      </p:sp>
      <p:sp>
        <p:nvSpPr>
          <p:cNvPr id="2" name="TextBox 1"/>
          <p:cNvSpPr txBox="1">
            <a:spLocks noChangeArrowheads="1"/>
          </p:cNvSpPr>
          <p:nvPr/>
        </p:nvSpPr>
        <p:spPr bwMode="auto">
          <a:xfrm>
            <a:off x="1565275" y="2646363"/>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latin typeface="Times New Roman" panose="02020603050405020304" pitchFamily="18" charset="0"/>
                <a:cs typeface="Times New Roman" panose="02020603050405020304" pitchFamily="18" charset="0"/>
              </a:rPr>
              <a:t>Vì</a:t>
            </a:r>
            <a:r>
              <a:rPr lang="en-US" altLang="vi-VN">
                <a:latin typeface="Times New Roman" panose="02020603050405020304" pitchFamily="18" charset="0"/>
                <a:cs typeface="Times New Roman" panose="02020603050405020304" pitchFamily="18" charset="0"/>
              </a:rPr>
              <a:t> </a:t>
            </a:r>
          </a:p>
        </p:txBody>
      </p:sp>
      <p:sp>
        <p:nvSpPr>
          <p:cNvPr id="11" name="TextBox 10"/>
          <p:cNvSpPr txBox="1">
            <a:spLocks noChangeArrowheads="1"/>
          </p:cNvSpPr>
          <p:nvPr/>
        </p:nvSpPr>
        <p:spPr bwMode="auto">
          <a:xfrm>
            <a:off x="4208463" y="2676525"/>
            <a:ext cx="998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latin typeface="Times New Roman" panose="02020603050405020304" pitchFamily="18" charset="0"/>
                <a:cs typeface="Times New Roman" panose="02020603050405020304" pitchFamily="18" charset="0"/>
              </a:rPr>
              <a:t>nên</a:t>
            </a:r>
            <a:r>
              <a:rPr lang="en-US" altLang="vi-VN">
                <a:latin typeface="Times New Roman" panose="02020603050405020304" pitchFamily="18" charset="0"/>
                <a:cs typeface="Times New Roman" panose="02020603050405020304" pitchFamily="18" charset="0"/>
              </a:rPr>
              <a:t> </a:t>
            </a:r>
          </a:p>
        </p:txBody>
      </p:sp>
      <p:sp>
        <p:nvSpPr>
          <p:cNvPr id="12" name="TextBox 11"/>
          <p:cNvSpPr txBox="1">
            <a:spLocks noChangeArrowheads="1"/>
          </p:cNvSpPr>
          <p:nvPr/>
        </p:nvSpPr>
        <p:spPr bwMode="auto">
          <a:xfrm>
            <a:off x="1558925" y="2641600"/>
            <a:ext cx="76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FF0000"/>
                </a:solidFill>
                <a:latin typeface="Times New Roman" panose="02020603050405020304" pitchFamily="18" charset="0"/>
                <a:cs typeface="Times New Roman" panose="02020603050405020304" pitchFamily="18" charset="0"/>
              </a:rPr>
              <a:t>Vì </a:t>
            </a:r>
          </a:p>
        </p:txBody>
      </p:sp>
      <p:sp>
        <p:nvSpPr>
          <p:cNvPr id="13" name="TextBox 12"/>
          <p:cNvSpPr txBox="1">
            <a:spLocks noChangeArrowheads="1"/>
          </p:cNvSpPr>
          <p:nvPr/>
        </p:nvSpPr>
        <p:spPr bwMode="auto">
          <a:xfrm>
            <a:off x="4222750" y="2663825"/>
            <a:ext cx="942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FF0000"/>
                </a:solidFill>
                <a:latin typeface="Times New Roman" panose="02020603050405020304" pitchFamily="18" charset="0"/>
                <a:cs typeface="Times New Roman" panose="02020603050405020304" pitchFamily="18" charset="0"/>
              </a:rPr>
              <a:t>nên </a:t>
            </a:r>
          </a:p>
        </p:txBody>
      </p:sp>
      <p:cxnSp>
        <p:nvCxnSpPr>
          <p:cNvPr id="4" name="Straight Connector 3"/>
          <p:cNvCxnSpPr/>
          <p:nvPr/>
        </p:nvCxnSpPr>
        <p:spPr>
          <a:xfrm>
            <a:off x="2122488" y="3209925"/>
            <a:ext cx="1905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5026025" y="3155950"/>
            <a:ext cx="4422775" cy="53975"/>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4105275" y="2752725"/>
            <a:ext cx="152400" cy="52387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4143375" y="2789238"/>
            <a:ext cx="152400" cy="5222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p:cNvSpPr txBox="1">
            <a:spLocks noChangeArrowheads="1"/>
          </p:cNvSpPr>
          <p:nvPr/>
        </p:nvSpPr>
        <p:spPr bwMode="auto">
          <a:xfrm>
            <a:off x="1576388" y="1649413"/>
            <a:ext cx="88582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i="1" dirty="0">
                <a:latin typeface="Times New Roman" panose="02020603050405020304" pitchFamily="18" charset="0"/>
                <a:cs typeface="Times New Roman" panose="02020603050405020304" pitchFamily="18" charset="0"/>
              </a:rPr>
              <a:t>2) Em thay cặp quan hệ từ khác để tạo ra câu ghép mới.( có thể thêm từ cần thiết).</a:t>
            </a:r>
          </a:p>
          <a:p>
            <a:pPr eaLnBrk="1" hangingPunct="1"/>
            <a:r>
              <a:rPr lang="en-US" altLang="vi-VN" sz="3200" b="1" i="1" dirty="0">
                <a:solidFill>
                  <a:srgbClr val="FF0000"/>
                </a:solidFill>
                <a:latin typeface="Times New Roman" panose="02020603050405020304" pitchFamily="18" charset="0"/>
                <a:cs typeface="Times New Roman" panose="02020603050405020304" pitchFamily="18" charset="0"/>
              </a:rPr>
              <a:t>Vì </a:t>
            </a:r>
            <a:r>
              <a:rPr lang="en-US" altLang="vi-VN" sz="3200" b="1" i="1" dirty="0">
                <a:latin typeface="Times New Roman" panose="02020603050405020304" pitchFamily="18" charset="0"/>
                <a:cs typeface="Times New Roman" panose="02020603050405020304" pitchFamily="18" charset="0"/>
              </a:rPr>
              <a:t>Hà học giỏi </a:t>
            </a:r>
            <a:r>
              <a:rPr lang="en-US" altLang="vi-VN" sz="3200" b="1" i="1" dirty="0">
                <a:solidFill>
                  <a:srgbClr val="FF0000"/>
                </a:solidFill>
                <a:latin typeface="Times New Roman" panose="02020603050405020304" pitchFamily="18" charset="0"/>
                <a:cs typeface="Times New Roman" panose="02020603050405020304" pitchFamily="18" charset="0"/>
              </a:rPr>
              <a:t>nên </a:t>
            </a:r>
            <a:r>
              <a:rPr lang="en-US" altLang="vi-VN" sz="3200" b="1" i="1" dirty="0">
                <a:latin typeface="Times New Roman" panose="02020603050405020304" pitchFamily="18" charset="0"/>
                <a:cs typeface="Times New Roman" panose="02020603050405020304" pitchFamily="18" charset="0"/>
              </a:rPr>
              <a:t> bạn ấy được khen thưởng.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53" presetClass="exit" presetSubtype="32" fill="hold" grpId="1" nodeType="withEffect">
                                  <p:stCondLst>
                                    <p:cond delay="0"/>
                                  </p:stCondLst>
                                  <p:childTnLst>
                                    <p:anim calcmode="lin" valueType="num">
                                      <p:cBhvr>
                                        <p:cTn id="44" dur="500"/>
                                        <p:tgtEl>
                                          <p:spTgt spid="2"/>
                                        </p:tgtEl>
                                        <p:attrNameLst>
                                          <p:attrName>ppt_w</p:attrName>
                                        </p:attrNameLst>
                                      </p:cBhvr>
                                      <p:tavLst>
                                        <p:tav tm="0">
                                          <p:val>
                                            <p:strVal val="ppt_w"/>
                                          </p:val>
                                        </p:tav>
                                        <p:tav tm="100000">
                                          <p:val>
                                            <p:fltVal val="0"/>
                                          </p:val>
                                        </p:tav>
                                      </p:tavLst>
                                    </p:anim>
                                    <p:anim calcmode="lin" valueType="num">
                                      <p:cBhvr>
                                        <p:cTn id="45" dur="500"/>
                                        <p:tgtEl>
                                          <p:spTgt spid="2"/>
                                        </p:tgtEl>
                                        <p:attrNameLst>
                                          <p:attrName>ppt_h</p:attrName>
                                        </p:attrNameLst>
                                      </p:cBhvr>
                                      <p:tavLst>
                                        <p:tav tm="0">
                                          <p:val>
                                            <p:strVal val="ppt_h"/>
                                          </p:val>
                                        </p:tav>
                                        <p:tav tm="100000">
                                          <p:val>
                                            <p:fltVal val="0"/>
                                          </p:val>
                                        </p:tav>
                                      </p:tavLst>
                                    </p:anim>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53" presetClass="exit" presetSubtype="32" fill="hold" grpId="1" nodeType="with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53" presetClass="exit" presetSubtype="32" fill="hold" grpId="2" nodeType="withEffect">
                                  <p:stCondLst>
                                    <p:cond delay="0"/>
                                  </p:stCondLst>
                                  <p:childTnLst>
                                    <p:anim calcmode="lin" valueType="num">
                                      <p:cBhvr>
                                        <p:cTn id="64" dur="500"/>
                                        <p:tgtEl>
                                          <p:spTgt spid="2"/>
                                        </p:tgtEl>
                                        <p:attrNameLst>
                                          <p:attrName>ppt_w</p:attrName>
                                        </p:attrNameLst>
                                      </p:cBhvr>
                                      <p:tavLst>
                                        <p:tav tm="0">
                                          <p:val>
                                            <p:strVal val="ppt_w"/>
                                          </p:val>
                                        </p:tav>
                                        <p:tav tm="100000">
                                          <p:val>
                                            <p:fltVal val="0"/>
                                          </p:val>
                                        </p:tav>
                                      </p:tavLst>
                                    </p:anim>
                                    <p:anim calcmode="lin" valueType="num">
                                      <p:cBhvr>
                                        <p:cTn id="65" dur="500"/>
                                        <p:tgtEl>
                                          <p:spTgt spid="2"/>
                                        </p:tgtEl>
                                        <p:attrNameLst>
                                          <p:attrName>ppt_h</p:attrName>
                                        </p:attrNameLst>
                                      </p:cBhvr>
                                      <p:tavLst>
                                        <p:tav tm="0">
                                          <p:val>
                                            <p:strVal val="ppt_h"/>
                                          </p:val>
                                        </p:tav>
                                        <p:tav tm="100000">
                                          <p:val>
                                            <p:fltVal val="0"/>
                                          </p:val>
                                        </p:tav>
                                      </p:tavLst>
                                    </p:anim>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53" presetClass="exit" presetSubtype="32" fill="hold" grpId="2" nodeType="withEffect">
                                  <p:stCondLst>
                                    <p:cond delay="0"/>
                                  </p:stCondLst>
                                  <p:childTnLst>
                                    <p:anim calcmode="lin" valueType="num">
                                      <p:cBhvr>
                                        <p:cTn id="69" dur="500"/>
                                        <p:tgtEl>
                                          <p:spTgt spid="11"/>
                                        </p:tgtEl>
                                        <p:attrNameLst>
                                          <p:attrName>ppt_w</p:attrName>
                                        </p:attrNameLst>
                                      </p:cBhvr>
                                      <p:tavLst>
                                        <p:tav tm="0">
                                          <p:val>
                                            <p:strVal val="ppt_w"/>
                                          </p:val>
                                        </p:tav>
                                        <p:tav tm="100000">
                                          <p:val>
                                            <p:fltVal val="0"/>
                                          </p:val>
                                        </p:tav>
                                      </p:tavLst>
                                    </p:anim>
                                    <p:anim calcmode="lin" valueType="num">
                                      <p:cBhvr>
                                        <p:cTn id="70" dur="500"/>
                                        <p:tgtEl>
                                          <p:spTgt spid="11"/>
                                        </p:tgtEl>
                                        <p:attrNameLst>
                                          <p:attrName>ppt_h</p:attrName>
                                        </p:attrNameLst>
                                      </p:cBhvr>
                                      <p:tavLst>
                                        <p:tav tm="0">
                                          <p:val>
                                            <p:strVal val="ppt_h"/>
                                          </p:val>
                                        </p:tav>
                                        <p:tav tm="100000">
                                          <p:val>
                                            <p:fltVal val="0"/>
                                          </p:val>
                                        </p:tav>
                                      </p:tavLst>
                                    </p:anim>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7"/>
                                        </p:tgtEl>
                                        <p:attrNameLst>
                                          <p:attrName>ppt_w</p:attrName>
                                        </p:attrNameLst>
                                      </p:cBhvr>
                                      <p:tavLst>
                                        <p:tav tm="0">
                                          <p:val>
                                            <p:strVal val="ppt_w"/>
                                          </p:val>
                                        </p:tav>
                                        <p:tav tm="100000">
                                          <p:val>
                                            <p:fltVal val="0"/>
                                          </p:val>
                                        </p:tav>
                                      </p:tavLst>
                                    </p:anim>
                                    <p:anim calcmode="lin" valueType="num">
                                      <p:cBhvr>
                                        <p:cTn id="75" dur="500"/>
                                        <p:tgtEl>
                                          <p:spTgt spid="17"/>
                                        </p:tgtEl>
                                        <p:attrNameLst>
                                          <p:attrName>ppt_h</p:attrName>
                                        </p:attrNameLst>
                                      </p:cBhvr>
                                      <p:tavLst>
                                        <p:tav tm="0">
                                          <p:val>
                                            <p:strVal val="ppt_h"/>
                                          </p:val>
                                        </p:tav>
                                        <p:tav tm="100000">
                                          <p:val>
                                            <p:fltVal val="0"/>
                                          </p:val>
                                        </p:tav>
                                      </p:tavLst>
                                    </p:anim>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20"/>
                                        </p:tgtEl>
                                        <p:attrNameLst>
                                          <p:attrName>ppt_w</p:attrName>
                                        </p:attrNameLst>
                                      </p:cBhvr>
                                      <p:tavLst>
                                        <p:tav tm="0">
                                          <p:val>
                                            <p:strVal val="ppt_w"/>
                                          </p:val>
                                        </p:tav>
                                        <p:tav tm="100000">
                                          <p:val>
                                            <p:fltVal val="0"/>
                                          </p:val>
                                        </p:tav>
                                      </p:tavLst>
                                    </p:anim>
                                    <p:anim calcmode="lin" valueType="num">
                                      <p:cBhvr>
                                        <p:cTn id="80" dur="500"/>
                                        <p:tgtEl>
                                          <p:spTgt spid="20"/>
                                        </p:tgtEl>
                                        <p:attrNameLst>
                                          <p:attrName>ppt_h</p:attrName>
                                        </p:attrNameLst>
                                      </p:cBhvr>
                                      <p:tavLst>
                                        <p:tav tm="0">
                                          <p:val>
                                            <p:strVal val="ppt_h"/>
                                          </p:val>
                                        </p:tav>
                                        <p:tav tm="100000">
                                          <p:val>
                                            <p:fltVal val="0"/>
                                          </p:val>
                                        </p:tav>
                                      </p:tavLst>
                                    </p:anim>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4"/>
                                        </p:tgtEl>
                                        <p:attrNameLst>
                                          <p:attrName>ppt_w</p:attrName>
                                        </p:attrNameLst>
                                      </p:cBhvr>
                                      <p:tavLst>
                                        <p:tav tm="0">
                                          <p:val>
                                            <p:strVal val="ppt_w"/>
                                          </p:val>
                                        </p:tav>
                                        <p:tav tm="100000">
                                          <p:val>
                                            <p:fltVal val="0"/>
                                          </p:val>
                                        </p:tav>
                                      </p:tavLst>
                                    </p:anim>
                                    <p:anim calcmode="lin" valueType="num">
                                      <p:cBhvr>
                                        <p:cTn id="85" dur="500"/>
                                        <p:tgtEl>
                                          <p:spTgt spid="4"/>
                                        </p:tgtEl>
                                        <p:attrNameLst>
                                          <p:attrName>ppt_h</p:attrName>
                                        </p:attrNameLst>
                                      </p:cBhvr>
                                      <p:tavLst>
                                        <p:tav tm="0">
                                          <p:val>
                                            <p:strVal val="ppt_h"/>
                                          </p:val>
                                        </p:tav>
                                        <p:tav tm="100000">
                                          <p:val>
                                            <p:fltVal val="0"/>
                                          </p:val>
                                        </p:tav>
                                      </p:tavLst>
                                    </p:anim>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53" presetClass="exit" presetSubtype="32" fill="hold" nodeType="withEffect">
                                  <p:stCondLst>
                                    <p:cond delay="0"/>
                                  </p:stCondLst>
                                  <p:childTnLst>
                                    <p:anim calcmode="lin" valueType="num">
                                      <p:cBhvr>
                                        <p:cTn id="89" dur="500"/>
                                        <p:tgtEl>
                                          <p:spTgt spid="14"/>
                                        </p:tgtEl>
                                        <p:attrNameLst>
                                          <p:attrName>ppt_w</p:attrName>
                                        </p:attrNameLst>
                                      </p:cBhvr>
                                      <p:tavLst>
                                        <p:tav tm="0">
                                          <p:val>
                                            <p:strVal val="ppt_w"/>
                                          </p:val>
                                        </p:tav>
                                        <p:tav tm="100000">
                                          <p:val>
                                            <p:fltVal val="0"/>
                                          </p:val>
                                        </p:tav>
                                      </p:tavLst>
                                    </p:anim>
                                    <p:anim calcmode="lin" valueType="num">
                                      <p:cBhvr>
                                        <p:cTn id="90" dur="500"/>
                                        <p:tgtEl>
                                          <p:spTgt spid="14"/>
                                        </p:tgtEl>
                                        <p:attrNameLst>
                                          <p:attrName>ppt_h</p:attrName>
                                        </p:attrNameLst>
                                      </p:cBhvr>
                                      <p:tavLst>
                                        <p:tav tm="0">
                                          <p:val>
                                            <p:strVal val="ppt_h"/>
                                          </p:val>
                                        </p:tav>
                                        <p:tav tm="100000">
                                          <p:val>
                                            <p:fltVal val="0"/>
                                          </p:val>
                                        </p:tav>
                                      </p:tavLst>
                                    </p:anim>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2"/>
                                        </p:tgtEl>
                                        <p:attrNameLst>
                                          <p:attrName>ppt_w</p:attrName>
                                        </p:attrNameLst>
                                      </p:cBhvr>
                                      <p:tavLst>
                                        <p:tav tm="0">
                                          <p:val>
                                            <p:strVal val="ppt_w"/>
                                          </p:val>
                                        </p:tav>
                                        <p:tav tm="100000">
                                          <p:val>
                                            <p:fltVal val="0"/>
                                          </p:val>
                                        </p:tav>
                                      </p:tavLst>
                                    </p:anim>
                                    <p:anim calcmode="lin" valueType="num">
                                      <p:cBhvr>
                                        <p:cTn id="95" dur="500"/>
                                        <p:tgtEl>
                                          <p:spTgt spid="12"/>
                                        </p:tgtEl>
                                        <p:attrNameLst>
                                          <p:attrName>ppt_h</p:attrName>
                                        </p:attrNameLst>
                                      </p:cBhvr>
                                      <p:tavLst>
                                        <p:tav tm="0">
                                          <p:val>
                                            <p:strVal val="ppt_h"/>
                                          </p:val>
                                        </p:tav>
                                        <p:tav tm="100000">
                                          <p:val>
                                            <p:fltVal val="0"/>
                                          </p:val>
                                        </p:tav>
                                      </p:tavLst>
                                    </p:anim>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13"/>
                                        </p:tgtEl>
                                        <p:attrNameLst>
                                          <p:attrName>ppt_w</p:attrName>
                                        </p:attrNameLst>
                                      </p:cBhvr>
                                      <p:tavLst>
                                        <p:tav tm="0">
                                          <p:val>
                                            <p:strVal val="ppt_w"/>
                                          </p:val>
                                        </p:tav>
                                        <p:tav tm="100000">
                                          <p:val>
                                            <p:fltVal val="0"/>
                                          </p:val>
                                        </p:tav>
                                      </p:tavLst>
                                    </p:anim>
                                    <p:anim calcmode="lin" valueType="num">
                                      <p:cBhvr>
                                        <p:cTn id="100" dur="500"/>
                                        <p:tgtEl>
                                          <p:spTgt spid="13"/>
                                        </p:tgtEl>
                                        <p:attrNameLst>
                                          <p:attrName>ppt_h</p:attrName>
                                        </p:attrNameLst>
                                      </p:cBhvr>
                                      <p:tavLst>
                                        <p:tav tm="0">
                                          <p:val>
                                            <p:strVal val="ppt_h"/>
                                          </p:val>
                                        </p:tav>
                                        <p:tav tm="100000">
                                          <p:val>
                                            <p:fltVal val="0"/>
                                          </p:val>
                                        </p:tav>
                                      </p:tavLst>
                                    </p:anim>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blinds(horizontal)">
                                      <p:cBhvr>
                                        <p:cTn id="107" dur="500"/>
                                        <p:tgtEl>
                                          <p:spTgt spid="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linds(horizontal)">
                                      <p:cBhvr>
                                        <p:cTn id="112" dur="500"/>
                                        <p:tgtEl>
                                          <p:spTgt spid="8"/>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blinds(horizontal)">
                                      <p:cBhvr>
                                        <p:cTn id="1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5" grpId="0"/>
      <p:bldP spid="5" grpId="1"/>
      <p:bldP spid="6" grpId="0" animBg="1"/>
      <p:bldP spid="8" grpId="0" animBg="1"/>
      <p:bldP spid="9" grpId="0" animBg="1"/>
      <p:bldP spid="2" grpId="0"/>
      <p:bldP spid="2" grpId="1"/>
      <p:bldP spid="2" grpId="2"/>
      <p:bldP spid="11" grpId="0"/>
      <p:bldP spid="11" grpId="1"/>
      <p:bldP spid="11" grpId="2"/>
      <p:bldP spid="12" grpId="0"/>
      <p:bldP spid="12" grpId="1"/>
      <p:bldP spid="13" grpId="0"/>
      <p:bldP spid="13" grpId="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7346"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838200" y="1901825"/>
            <a:ext cx="10863263"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3200" b="1">
                <a:solidFill>
                  <a:srgbClr val="FF3300"/>
                </a:solidFill>
              </a:rPr>
              <a:t>Tìm cặp từ hô ứng điền vào câu sau:</a:t>
            </a:r>
            <a:r>
              <a:rPr lang="en-US" altLang="en-US" sz="2800" b="1">
                <a:solidFill>
                  <a:srgbClr val="FF3300"/>
                </a:solidFill>
              </a:rPr>
              <a:t/>
            </a:r>
            <a:br>
              <a:rPr lang="en-US" altLang="en-US" sz="2800" b="1">
                <a:solidFill>
                  <a:srgbClr val="FF3300"/>
                </a:solidFill>
              </a:rPr>
            </a:br>
            <a:r>
              <a:rPr lang="en-US" altLang="en-US" sz="3200" b="1">
                <a:solidFill>
                  <a:srgbClr val="0070C0"/>
                </a:solidFill>
              </a:rPr>
              <a:t>“</a:t>
            </a:r>
            <a:r>
              <a:rPr lang="en-US" altLang="en-US" sz="3200" b="1">
                <a:solidFill>
                  <a:srgbClr val="0000CC"/>
                </a:solidFill>
              </a:rPr>
              <a:t>Đoàn quân đi tới …., người dân ùa ra đường đón chào tới…”</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6925" y="695325"/>
            <a:ext cx="5865813"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xit" presetSubtype="0" fill="hold" nodeType="with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23" presetClass="entr" presetSubtype="16" fill="hold" grpId="0" nodeType="withEffect">
                                  <p:stCondLst>
                                    <p:cond delay="6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au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838200" y="1901825"/>
            <a:ext cx="10863263"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3600" b="1">
                <a:solidFill>
                  <a:srgbClr val="0000CC"/>
                </a:solidFill>
              </a:rPr>
              <a:t>Khi sử dụng các cặp từ hô ứng thì cần chú ý gì?</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219200"/>
            <a:ext cx="273050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xit" presetSubtype="32" fill="hold" nodeType="with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23" presetClass="entr" presetSubtype="16" fill="hold" grpId="0" nodeType="withEffect">
                                  <p:stCondLst>
                                    <p:cond delay="600"/>
                                  </p:stCondLst>
                                  <p:childTnLst>
                                    <p:set>
                                      <p:cBhvr>
                                        <p:cTn id="9" dur="1" fill="hold">
                                          <p:stCondLst>
                                            <p:cond delay="0"/>
                                          </p:stCondLst>
                                        </p:cTn>
                                        <p:tgtEl>
                                          <p:spTgt spid="11"/>
                                        </p:tgtEl>
                                        <p:attrNameLst>
                                          <p:attrName>style.visibility</p:attrName>
                                        </p:attrNameLst>
                                      </p:cBhvr>
                                      <p:to>
                                        <p:strVal val="visible"/>
                                      </p:to>
                                    </p:set>
                                    <p:anim calcmode="lin" valueType="num">
                                      <p:cBhvr>
                                        <p:cTn id="10" dur="2000" fill="hold"/>
                                        <p:tgtEl>
                                          <p:spTgt spid="11"/>
                                        </p:tgtEl>
                                        <p:attrNameLst>
                                          <p:attrName>ppt_w</p:attrName>
                                        </p:attrNameLst>
                                      </p:cBhvr>
                                      <p:tavLst>
                                        <p:tav tm="0">
                                          <p:val>
                                            <p:fltVal val="0"/>
                                          </p:val>
                                        </p:tav>
                                        <p:tav tm="100000">
                                          <p:val>
                                            <p:strVal val="#ppt_w"/>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au 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9394"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838200" y="1901825"/>
            <a:ext cx="10863263"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sz="3600" b="1">
              <a:solidFill>
                <a:srgbClr val="0000CC"/>
              </a:solidFill>
            </a:endParaRPr>
          </a:p>
          <a:p>
            <a:pPr algn="ctr" eaLnBrk="1" hangingPunct="1">
              <a:defRPr/>
            </a:pPr>
            <a:r>
              <a:rPr lang="en-US" altLang="en-US" sz="3600" b="1">
                <a:solidFill>
                  <a:srgbClr val="FF0000"/>
                </a:solidFill>
              </a:rPr>
              <a:t>Hãy kể các cặp từ hô ứng thường được dùng để nối </a:t>
            </a:r>
          </a:p>
          <a:p>
            <a:pPr algn="ctr" eaLnBrk="1" hangingPunct="1">
              <a:defRPr/>
            </a:pPr>
            <a:r>
              <a:rPr lang="en-US" altLang="en-US" sz="3600" b="1">
                <a:solidFill>
                  <a:srgbClr val="FF0000"/>
                </a:solidFill>
              </a:rPr>
              <a:t>các vế câu trong câu ghép?</a:t>
            </a:r>
            <a:r>
              <a:rPr lang="en-US" altLang="en-US" sz="4400" b="1">
                <a:solidFill>
                  <a:srgbClr val="FF0000"/>
                </a:solidFill>
              </a:rPr>
              <a:t/>
            </a:r>
            <a:br>
              <a:rPr lang="en-US" altLang="en-US" sz="4400" b="1">
                <a:solidFill>
                  <a:srgbClr val="FF0000"/>
                </a:solidFill>
              </a:rPr>
            </a:br>
            <a:endParaRPr lang="en-US" altLang="en-US" sz="4400" b="1">
              <a:solidFill>
                <a:srgbClr val="FF0000"/>
              </a:solidFill>
            </a:endParaRPr>
          </a:p>
        </p:txBody>
      </p:sp>
      <p:sp>
        <p:nvSpPr>
          <p:cNvPr id="20" name="TextBox 19"/>
          <p:cNvSpPr txBox="1"/>
          <p:nvPr/>
        </p:nvSpPr>
        <p:spPr>
          <a:xfrm>
            <a:off x="3908151" y="310891"/>
            <a:ext cx="6282535" cy="769441"/>
          </a:xfrm>
          <a:prstGeom prst="rect">
            <a:avLst/>
          </a:prstGeom>
          <a:noFill/>
        </p:spPr>
        <p:txBody>
          <a:bodyPr>
            <a:spAutoFit/>
          </a:bodyPr>
          <a:lstStyle/>
          <a:p>
            <a:pPr eaLnBrk="1" fontAlgn="auto" hangingPunct="1">
              <a:spcBef>
                <a:spcPts val="0"/>
              </a:spcBef>
              <a:spcAft>
                <a:spcPts val="0"/>
              </a:spcAft>
              <a:defRPr/>
            </a:pP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Bông</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hoa</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ki</a:t>
            </a:r>
            <a:r>
              <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 </a:t>
            </a:r>
            <a:r>
              <a:rPr lang="en-US" sz="4400" dirty="0" err="1">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rPr>
              <a:t>diệu</a:t>
            </a:r>
            <a:endParaRPr lang="en-US" sz="4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9Slide07 Memoriam Pro" panose="02000507000000020003" pitchFamily="2"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609600"/>
            <a:ext cx="4065588" cy="88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23" presetClass="entr" presetSubtype="16" fill="hold" grpId="0" nodeType="withEffect">
                                  <p:stCondLst>
                                    <p:cond delay="6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000" fill="hold"/>
                                        <p:tgtEl>
                                          <p:spTgt spid="11"/>
                                        </p:tgtEl>
                                        <p:attrNameLst>
                                          <p:attrName>ppt_w</p:attrName>
                                        </p:attrNameLst>
                                      </p:cBhvr>
                                      <p:tavLst>
                                        <p:tav tm="0">
                                          <p:val>
                                            <p:fltVal val="0"/>
                                          </p:val>
                                        </p:tav>
                                        <p:tav tm="100000">
                                          <p:val>
                                            <p:strVal val="#ppt_w"/>
                                          </p:val>
                                        </p:tav>
                                      </p:tavLst>
                                    </p:anim>
                                    <p:anim calcmode="lin" valueType="num">
                                      <p:cBhvr>
                                        <p:cTn id="14"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0418"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363" y="4735513"/>
            <a:ext cx="240823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679" r="49854" b="74872"/>
          <a:stretch>
            <a:fillRect/>
          </a:stretch>
        </p:blipFill>
        <p:spPr bwMode="auto">
          <a:xfrm>
            <a:off x="7478713" y="-450850"/>
            <a:ext cx="38417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Folded Corner 26">
            <a:extLst/>
          </p:cNvPr>
          <p:cNvSpPr/>
          <p:nvPr/>
        </p:nvSpPr>
        <p:spPr>
          <a:xfrm>
            <a:off x="838200" y="1901825"/>
            <a:ext cx="10863263" cy="2843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3600" b="1">
                <a:solidFill>
                  <a:srgbClr val="FF0000"/>
                </a:solidFill>
              </a:rPr>
              <a:t>Hãy đặt một câu có sử dụng cặp từ hô ứng “vừa…vừa…”</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371600"/>
            <a:ext cx="29718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4848" flipH="1">
            <a:off x="676275" y="66675"/>
            <a:ext cx="16398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62960" y="352453"/>
            <a:ext cx="6268905" cy="923330"/>
          </a:xfrm>
          <a:prstGeom prst="rect">
            <a:avLst/>
          </a:prstGeom>
          <a:noFill/>
        </p:spPr>
        <p:txBody>
          <a:bodyPr>
            <a:spAutoFit/>
          </a:bodyPr>
          <a:lstStyle/>
          <a:p>
            <a:pPr eaLnBrk="1" fontAlgn="auto" hangingPunct="1">
              <a:spcBef>
                <a:spcPts val="0"/>
              </a:spcBef>
              <a:spcAft>
                <a:spcPts val="0"/>
              </a:spcAft>
              <a:defRPr/>
            </a:pPr>
            <a:r>
              <a:rPr lang="en-US" sz="5400" dirty="0">
                <a:ln w="6350">
                  <a:solidFill>
                    <a:srgbClr val="FF0000"/>
                  </a:solidFill>
                </a:ln>
                <a:solidFill>
                  <a:srgbClr val="FF0000"/>
                </a:solidFill>
                <a:effectLst>
                  <a:glow rad="139700">
                    <a:srgbClr val="FFFF00"/>
                  </a:glow>
                  <a:outerShdw blurRad="38100" dist="38100" dir="2700000" algn="tl">
                    <a:srgbClr val="000000">
                      <a:alpha val="43137"/>
                    </a:srgbClr>
                  </a:outerShdw>
                </a:effectLst>
                <a:latin typeface="+mj-lt"/>
              </a:rPr>
              <a:t>Bông hoa kì diệu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2" fill="hold" nodeType="withEffect">
                                  <p:stCondLst>
                                    <p:cond delay="0"/>
                                  </p:stCondLst>
                                  <p:childTnLst>
                                    <p:anim calcmode="lin" valueType="num">
                                      <p:cBhvr additive="base">
                                        <p:cTn id="6" dur="1250"/>
                                        <p:tgtEl>
                                          <p:spTgt spid="12"/>
                                        </p:tgtEl>
                                        <p:attrNameLst>
                                          <p:attrName>ppt_x</p:attrName>
                                        </p:attrNameLst>
                                      </p:cBhvr>
                                      <p:tavLst>
                                        <p:tav tm="0">
                                          <p:val>
                                            <p:strVal val="ppt_x"/>
                                          </p:val>
                                        </p:tav>
                                        <p:tav tm="100000">
                                          <p:val>
                                            <p:strVal val="1+ppt_w/2"/>
                                          </p:val>
                                        </p:tav>
                                      </p:tavLst>
                                    </p:anim>
                                    <p:anim calcmode="lin" valueType="num">
                                      <p:cBhvr additive="base">
                                        <p:cTn id="7" dur="1250"/>
                                        <p:tgtEl>
                                          <p:spTgt spid="12"/>
                                        </p:tgtEl>
                                        <p:attrNameLst>
                                          <p:attrName>ppt_y</p:attrName>
                                        </p:attrNameLst>
                                      </p:cBhvr>
                                      <p:tavLst>
                                        <p:tav tm="0">
                                          <p:val>
                                            <p:strVal val="ppt_y"/>
                                          </p:val>
                                        </p:tav>
                                        <p:tav tm="100000">
                                          <p:val>
                                            <p:strVal val="ppt_y"/>
                                          </p:val>
                                        </p:tav>
                                      </p:tavLst>
                                    </p:anim>
                                    <p:set>
                                      <p:cBhvr>
                                        <p:cTn id="8" dur="1" fill="hold">
                                          <p:stCondLst>
                                            <p:cond delay="1249"/>
                                          </p:stCondLst>
                                        </p:cTn>
                                        <p:tgtEl>
                                          <p:spTgt spid="12"/>
                                        </p:tgtEl>
                                        <p:attrNameLst>
                                          <p:attrName>style.visibility</p:attrName>
                                        </p:attrNameLst>
                                      </p:cBhvr>
                                      <p:to>
                                        <p:strVal val="hidden"/>
                                      </p:to>
                                    </p:set>
                                  </p:childTnLst>
                                </p:cTn>
                              </p:par>
                              <p:par>
                                <p:cTn id="9" presetID="23" presetClass="entr" presetSubtype="16"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Cau 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714500" y="1858963"/>
            <a:ext cx="9220200" cy="579437"/>
          </a:xfrm>
        </p:spPr>
        <p:txBody>
          <a:bodyPr/>
          <a:lstStyle/>
          <a:p>
            <a:pPr fontAlgn="auto">
              <a:spcAft>
                <a:spcPts val="0"/>
              </a:spcAft>
              <a:defRPr/>
            </a:pPr>
            <a:r>
              <a:rPr lang="en-US" altLang="en-US" sz="2400" dirty="0" smtClean="0">
                <a:solidFill>
                  <a:schemeClr val="accent2"/>
                </a:solidFill>
              </a:rPr>
              <a:t>a) </a:t>
            </a:r>
            <a:r>
              <a:rPr lang="en-US" altLang="en-US" sz="2400" dirty="0" err="1" smtClean="0">
                <a:solidFill>
                  <a:schemeClr val="accent2"/>
                </a:solidFill>
              </a:rPr>
              <a:t>Ngày</a:t>
            </a:r>
            <a:r>
              <a:rPr lang="en-US" altLang="en-US" sz="2400" dirty="0" smtClean="0">
                <a:solidFill>
                  <a:schemeClr val="accent2"/>
                </a:solidFill>
              </a:rPr>
              <a:t>           </a:t>
            </a:r>
            <a:r>
              <a:rPr lang="en-US" altLang="en-US" sz="2400" dirty="0" err="1" smtClean="0">
                <a:solidFill>
                  <a:schemeClr val="accent2"/>
                </a:solidFill>
              </a:rPr>
              <a:t>tắt</a:t>
            </a:r>
            <a:r>
              <a:rPr lang="en-US" altLang="en-US" sz="2400" dirty="0" smtClean="0">
                <a:solidFill>
                  <a:schemeClr val="accent2"/>
                </a:solidFill>
              </a:rPr>
              <a:t> </a:t>
            </a:r>
            <a:r>
              <a:rPr lang="en-US" altLang="en-US" sz="2400" dirty="0" err="1" smtClean="0">
                <a:solidFill>
                  <a:schemeClr val="accent2"/>
                </a:solidFill>
              </a:rPr>
              <a:t>hẳn</a:t>
            </a:r>
            <a:r>
              <a:rPr lang="en-US" altLang="en-US" sz="2400" dirty="0" smtClean="0">
                <a:solidFill>
                  <a:schemeClr val="accent2"/>
                </a:solidFill>
              </a:rPr>
              <a:t>, </a:t>
            </a:r>
            <a:r>
              <a:rPr lang="en-US" altLang="en-US" sz="2400" dirty="0" err="1" smtClean="0">
                <a:solidFill>
                  <a:schemeClr val="accent2"/>
                </a:solidFill>
              </a:rPr>
              <a:t>trăng</a:t>
            </a:r>
            <a:r>
              <a:rPr lang="en-US" altLang="en-US" sz="2400" dirty="0" smtClean="0">
                <a:solidFill>
                  <a:schemeClr val="accent2"/>
                </a:solidFill>
              </a:rPr>
              <a:t>           </a:t>
            </a:r>
            <a:r>
              <a:rPr lang="en-US" altLang="en-US" sz="2400" dirty="0" err="1" smtClean="0">
                <a:solidFill>
                  <a:schemeClr val="accent2"/>
                </a:solidFill>
              </a:rPr>
              <a:t>lên</a:t>
            </a:r>
            <a:r>
              <a:rPr lang="en-US" altLang="en-US" sz="2400" dirty="0" smtClean="0">
                <a:solidFill>
                  <a:schemeClr val="accent2"/>
                </a:solidFill>
              </a:rPr>
              <a:t> </a:t>
            </a:r>
            <a:r>
              <a:rPr lang="en-US" altLang="en-US" sz="2400" dirty="0" err="1" smtClean="0">
                <a:solidFill>
                  <a:schemeClr val="accent2"/>
                </a:solidFill>
              </a:rPr>
              <a:t>rồi</a:t>
            </a:r>
            <a:r>
              <a:rPr lang="en-US" altLang="en-US" sz="2400" dirty="0" smtClean="0">
                <a:solidFill>
                  <a:schemeClr val="accent2"/>
                </a:solidFill>
              </a:rPr>
              <a:t>.</a:t>
            </a:r>
          </a:p>
        </p:txBody>
      </p:sp>
      <p:sp>
        <p:nvSpPr>
          <p:cNvPr id="61443" name="Rectangle 5"/>
          <p:cNvSpPr>
            <a:spLocks noChangeArrowheads="1"/>
          </p:cNvSpPr>
          <p:nvPr/>
        </p:nvSpPr>
        <p:spPr bwMode="auto">
          <a:xfrm>
            <a:off x="1663700" y="29257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b) Chiếc xe ngựa        đậu lại, tôi         nghe tiếng ông từ trong nhà vọng ra.</a:t>
            </a:r>
          </a:p>
        </p:txBody>
      </p:sp>
      <p:sp>
        <p:nvSpPr>
          <p:cNvPr id="61444" name="Rectangle 6"/>
          <p:cNvSpPr>
            <a:spLocks noChangeArrowheads="1"/>
          </p:cNvSpPr>
          <p:nvPr/>
        </p:nvSpPr>
        <p:spPr bwMode="auto">
          <a:xfrm>
            <a:off x="1676400" y="46783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 Trời           nắng gắt, hoa giấy          bồng lên rực rỡ.</a:t>
            </a:r>
          </a:p>
        </p:txBody>
      </p:sp>
      <p:sp>
        <p:nvSpPr>
          <p:cNvPr id="61445" name="Rectangle 9"/>
          <p:cNvSpPr>
            <a:spLocks noChangeArrowheads="1"/>
          </p:cNvSpPr>
          <p:nvPr/>
        </p:nvSpPr>
        <p:spPr bwMode="auto">
          <a:xfrm>
            <a:off x="7454900" y="2438400"/>
            <a:ext cx="1752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THẠCH LAM</a:t>
            </a:r>
          </a:p>
        </p:txBody>
      </p:sp>
      <p:sp>
        <p:nvSpPr>
          <p:cNvPr id="61446" name="Rectangle 10"/>
          <p:cNvSpPr>
            <a:spLocks noChangeArrowheads="1"/>
          </p:cNvSpPr>
          <p:nvPr/>
        </p:nvSpPr>
        <p:spPr bwMode="auto">
          <a:xfrm>
            <a:off x="7467600" y="4038600"/>
            <a:ext cx="3619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NGUYỄN QUANG SÁNG</a:t>
            </a:r>
          </a:p>
        </p:txBody>
      </p:sp>
      <p:sp>
        <p:nvSpPr>
          <p:cNvPr id="61447" name="Rectangle 11"/>
          <p:cNvSpPr>
            <a:spLocks noChangeArrowheads="1"/>
          </p:cNvSpPr>
          <p:nvPr/>
        </p:nvSpPr>
        <p:spPr bwMode="auto">
          <a:xfrm>
            <a:off x="7480300" y="5668963"/>
            <a:ext cx="2971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TRẦN HOÀI DƯƠNG</a:t>
            </a:r>
          </a:p>
        </p:txBody>
      </p:sp>
      <p:sp>
        <p:nvSpPr>
          <p:cNvPr id="61448" name="Rectangle 49"/>
          <p:cNvSpPr>
            <a:spLocks noChangeArrowheads="1"/>
          </p:cNvSpPr>
          <p:nvPr/>
        </p:nvSpPr>
        <p:spPr bwMode="auto">
          <a:xfrm>
            <a:off x="1714500" y="750888"/>
            <a:ext cx="9372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FF3300"/>
                </a:solidFill>
              </a:rPr>
              <a:t>Bài tập MR</a:t>
            </a:r>
            <a:r>
              <a:rPr lang="en-US" altLang="en-US" sz="2400" b="1">
                <a:solidFill>
                  <a:srgbClr val="333399"/>
                </a:solidFill>
              </a:rPr>
              <a:t>: </a:t>
            </a:r>
            <a:r>
              <a:rPr lang="en-US" altLang="en-US" sz="2400" b="1">
                <a:solidFill>
                  <a:srgbClr val="000000"/>
                </a:solidFill>
              </a:rPr>
              <a:t>Trong những câu ghép dưới đây, các vế câu được nối với nhau bằng những cặp từ nào. Có thể lược bỏ một từ hoặc đảo vị trí được không? Vì sao?</a:t>
            </a:r>
          </a:p>
        </p:txBody>
      </p:sp>
      <p:pic>
        <p:nvPicPr>
          <p:cNvPr id="61449" name="Picture 5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425" y="4808538"/>
            <a:ext cx="1933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Line 56"/>
          <p:cNvSpPr>
            <a:spLocks noChangeShapeType="1"/>
          </p:cNvSpPr>
          <p:nvPr/>
        </p:nvSpPr>
        <p:spPr bwMode="auto">
          <a:xfrm flipH="1">
            <a:off x="5638800" y="1925638"/>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1" name="Line 57"/>
          <p:cNvSpPr>
            <a:spLocks noChangeShapeType="1"/>
          </p:cNvSpPr>
          <p:nvPr/>
        </p:nvSpPr>
        <p:spPr bwMode="auto">
          <a:xfrm flipH="1">
            <a:off x="5889625" y="3025775"/>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2" name="Line 58"/>
          <p:cNvSpPr>
            <a:spLocks noChangeShapeType="1"/>
          </p:cNvSpPr>
          <p:nvPr/>
        </p:nvSpPr>
        <p:spPr bwMode="auto">
          <a:xfrm flipH="1">
            <a:off x="4910138" y="4953000"/>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3" name="Line 59"/>
          <p:cNvSpPr>
            <a:spLocks noChangeShapeType="1"/>
          </p:cNvSpPr>
          <p:nvPr/>
        </p:nvSpPr>
        <p:spPr bwMode="auto">
          <a:xfrm>
            <a:off x="2286000" y="2362200"/>
            <a:ext cx="76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4" name="Line 60"/>
          <p:cNvSpPr>
            <a:spLocks noChangeShapeType="1"/>
          </p:cNvSpPr>
          <p:nvPr/>
        </p:nvSpPr>
        <p:spPr bwMode="auto">
          <a:xfrm>
            <a:off x="3721100" y="2362200"/>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5" name="Line 61"/>
          <p:cNvSpPr>
            <a:spLocks noChangeShapeType="1"/>
          </p:cNvSpPr>
          <p:nvPr/>
        </p:nvSpPr>
        <p:spPr bwMode="auto">
          <a:xfrm>
            <a:off x="5748338" y="2362200"/>
            <a:ext cx="7286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6" name="Line 62"/>
          <p:cNvSpPr>
            <a:spLocks noChangeShapeType="1"/>
          </p:cNvSpPr>
          <p:nvPr/>
        </p:nvSpPr>
        <p:spPr bwMode="auto">
          <a:xfrm flipV="1">
            <a:off x="7167563" y="2438400"/>
            <a:ext cx="1727200" cy="15875"/>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7" name="Line 63"/>
          <p:cNvSpPr>
            <a:spLocks noChangeShapeType="1"/>
          </p:cNvSpPr>
          <p:nvPr/>
        </p:nvSpPr>
        <p:spPr bwMode="auto">
          <a:xfrm flipV="1">
            <a:off x="7188200" y="2339975"/>
            <a:ext cx="1706563"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8" name="Line 64"/>
          <p:cNvSpPr>
            <a:spLocks noChangeShapeType="1"/>
          </p:cNvSpPr>
          <p:nvPr/>
        </p:nvSpPr>
        <p:spPr bwMode="auto">
          <a:xfrm>
            <a:off x="2159000" y="3382963"/>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59" name="Line 65"/>
          <p:cNvSpPr>
            <a:spLocks noChangeShapeType="1"/>
          </p:cNvSpPr>
          <p:nvPr/>
        </p:nvSpPr>
        <p:spPr bwMode="auto">
          <a:xfrm>
            <a:off x="4319588" y="3429000"/>
            <a:ext cx="15636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0" name="Line 66"/>
          <p:cNvSpPr>
            <a:spLocks noChangeShapeType="1"/>
          </p:cNvSpPr>
          <p:nvPr/>
        </p:nvSpPr>
        <p:spPr bwMode="auto">
          <a:xfrm>
            <a:off x="4318000" y="3382963"/>
            <a:ext cx="15652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1" name="Line 67"/>
          <p:cNvSpPr>
            <a:spLocks noChangeShapeType="1"/>
          </p:cNvSpPr>
          <p:nvPr/>
        </p:nvSpPr>
        <p:spPr bwMode="auto">
          <a:xfrm>
            <a:off x="6553200" y="3430588"/>
            <a:ext cx="38862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2" name="Line 68"/>
          <p:cNvSpPr>
            <a:spLocks noChangeShapeType="1"/>
          </p:cNvSpPr>
          <p:nvPr/>
        </p:nvSpPr>
        <p:spPr bwMode="auto">
          <a:xfrm>
            <a:off x="6550025" y="3395663"/>
            <a:ext cx="38893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3" name="Line 70"/>
          <p:cNvSpPr>
            <a:spLocks noChangeShapeType="1"/>
          </p:cNvSpPr>
          <p:nvPr/>
        </p:nvSpPr>
        <p:spPr bwMode="auto">
          <a:xfrm>
            <a:off x="6121400" y="3382963"/>
            <a:ext cx="3048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4" name="Line 71"/>
          <p:cNvSpPr>
            <a:spLocks noChangeShapeType="1"/>
          </p:cNvSpPr>
          <p:nvPr/>
        </p:nvSpPr>
        <p:spPr bwMode="auto">
          <a:xfrm>
            <a:off x="2209800" y="5316538"/>
            <a:ext cx="4064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5" name="Line 72"/>
          <p:cNvSpPr>
            <a:spLocks noChangeShapeType="1"/>
          </p:cNvSpPr>
          <p:nvPr/>
        </p:nvSpPr>
        <p:spPr bwMode="auto">
          <a:xfrm>
            <a:off x="5049838" y="5329238"/>
            <a:ext cx="10715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6" name="Line 77"/>
          <p:cNvSpPr>
            <a:spLocks noChangeShapeType="1"/>
          </p:cNvSpPr>
          <p:nvPr/>
        </p:nvSpPr>
        <p:spPr bwMode="auto">
          <a:xfrm>
            <a:off x="3721100" y="2438400"/>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1467" name="Picture 5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678363"/>
            <a:ext cx="2174876"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8" name="Line 66"/>
          <p:cNvSpPr>
            <a:spLocks noChangeShapeType="1"/>
          </p:cNvSpPr>
          <p:nvPr/>
        </p:nvSpPr>
        <p:spPr bwMode="auto">
          <a:xfrm>
            <a:off x="1765300" y="3733800"/>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69" name="Line 66"/>
          <p:cNvSpPr>
            <a:spLocks noChangeShapeType="1"/>
          </p:cNvSpPr>
          <p:nvPr/>
        </p:nvSpPr>
        <p:spPr bwMode="auto">
          <a:xfrm>
            <a:off x="1765300" y="3794125"/>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70" name="Line 64"/>
          <p:cNvSpPr>
            <a:spLocks noChangeShapeType="1"/>
          </p:cNvSpPr>
          <p:nvPr/>
        </p:nvSpPr>
        <p:spPr bwMode="auto">
          <a:xfrm>
            <a:off x="2798763" y="5316538"/>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71" name="Line 64"/>
          <p:cNvSpPr>
            <a:spLocks noChangeShapeType="1"/>
          </p:cNvSpPr>
          <p:nvPr/>
        </p:nvSpPr>
        <p:spPr bwMode="auto">
          <a:xfrm>
            <a:off x="2798763" y="5375275"/>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72" name="Line 68"/>
          <p:cNvSpPr>
            <a:spLocks noChangeShapeType="1"/>
          </p:cNvSpPr>
          <p:nvPr/>
        </p:nvSpPr>
        <p:spPr bwMode="auto">
          <a:xfrm>
            <a:off x="6370638" y="5316538"/>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473" name="Line 68"/>
          <p:cNvSpPr>
            <a:spLocks noChangeShapeType="1"/>
          </p:cNvSpPr>
          <p:nvPr/>
        </p:nvSpPr>
        <p:spPr bwMode="auto">
          <a:xfrm>
            <a:off x="6383338" y="5375275"/>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51" name="Group 47"/>
          <p:cNvGrpSpPr>
            <a:grpSpLocks/>
          </p:cNvGrpSpPr>
          <p:nvPr/>
        </p:nvGrpSpPr>
        <p:grpSpPr bwMode="auto">
          <a:xfrm>
            <a:off x="3162300" y="1773238"/>
            <a:ext cx="1403350" cy="946150"/>
            <a:chOff x="898" y="424"/>
            <a:chExt cx="731" cy="453"/>
          </a:xfrm>
        </p:grpSpPr>
        <p:sp>
          <p:nvSpPr>
            <p:cNvPr id="61490" name="Oval 48"/>
            <p:cNvSpPr>
              <a:spLocks noChangeArrowheads="1"/>
            </p:cNvSpPr>
            <p:nvPr/>
          </p:nvSpPr>
          <p:spPr bwMode="auto">
            <a:xfrm>
              <a:off x="914" y="539"/>
              <a:ext cx="480"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sp>
          <p:nvSpPr>
            <p:cNvPr id="61491" name="Rectangle 49"/>
            <p:cNvSpPr>
              <a:spLocks noChangeArrowheads="1"/>
            </p:cNvSpPr>
            <p:nvPr/>
          </p:nvSpPr>
          <p:spPr bwMode="auto">
            <a:xfrm>
              <a:off x="898" y="424"/>
              <a:ext cx="731"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chưa</a:t>
              </a:r>
            </a:p>
          </p:txBody>
        </p:sp>
      </p:grpSp>
      <p:grpSp>
        <p:nvGrpSpPr>
          <p:cNvPr id="54" name="Group 15"/>
          <p:cNvGrpSpPr>
            <a:grpSpLocks/>
          </p:cNvGrpSpPr>
          <p:nvPr/>
        </p:nvGrpSpPr>
        <p:grpSpPr bwMode="auto">
          <a:xfrm>
            <a:off x="6985000" y="1862138"/>
            <a:ext cx="711200" cy="823912"/>
            <a:chOff x="2748" y="432"/>
            <a:chExt cx="336" cy="355"/>
          </a:xfrm>
        </p:grpSpPr>
        <p:sp>
          <p:nvSpPr>
            <p:cNvPr id="61488" name="Rectangle 16"/>
            <p:cNvSpPr>
              <a:spLocks noChangeArrowheads="1"/>
            </p:cNvSpPr>
            <p:nvPr/>
          </p:nvSpPr>
          <p:spPr bwMode="auto">
            <a:xfrm>
              <a:off x="2748" y="432"/>
              <a:ext cx="3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accent2"/>
                  </a:solidFill>
                </a:rPr>
                <a:t>đã</a:t>
              </a:r>
            </a:p>
          </p:txBody>
        </p:sp>
        <p:sp>
          <p:nvSpPr>
            <p:cNvPr id="61489" name="Oval 17"/>
            <p:cNvSpPr>
              <a:spLocks noChangeArrowheads="1"/>
            </p:cNvSpPr>
            <p:nvPr/>
          </p:nvSpPr>
          <p:spPr bwMode="auto">
            <a:xfrm>
              <a:off x="2786" y="488"/>
              <a:ext cx="272"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p>
          </p:txBody>
        </p:sp>
      </p:grpSp>
      <p:grpSp>
        <p:nvGrpSpPr>
          <p:cNvPr id="57" name="Group 30"/>
          <p:cNvGrpSpPr>
            <a:grpSpLocks/>
          </p:cNvGrpSpPr>
          <p:nvPr/>
        </p:nvGrpSpPr>
        <p:grpSpPr bwMode="auto">
          <a:xfrm>
            <a:off x="4186238" y="2836863"/>
            <a:ext cx="990600" cy="820737"/>
            <a:chOff x="1336" y="1424"/>
            <a:chExt cx="576" cy="355"/>
          </a:xfrm>
        </p:grpSpPr>
        <p:sp>
          <p:nvSpPr>
            <p:cNvPr id="61486" name="Rectangle 31"/>
            <p:cNvSpPr>
              <a:spLocks noChangeArrowheads="1"/>
            </p:cNvSpPr>
            <p:nvPr/>
          </p:nvSpPr>
          <p:spPr bwMode="auto">
            <a:xfrm>
              <a:off x="1336" y="1424"/>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vừa</a:t>
              </a:r>
            </a:p>
          </p:txBody>
        </p:sp>
        <p:sp>
          <p:nvSpPr>
            <p:cNvPr id="61487" name="Oval 32"/>
            <p:cNvSpPr>
              <a:spLocks noChangeArrowheads="1"/>
            </p:cNvSpPr>
            <p:nvPr/>
          </p:nvSpPr>
          <p:spPr bwMode="auto">
            <a:xfrm>
              <a:off x="1376" y="1488"/>
              <a:ext cx="360"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grpSp>
      <p:grpSp>
        <p:nvGrpSpPr>
          <p:cNvPr id="60" name="Group 33"/>
          <p:cNvGrpSpPr>
            <a:grpSpLocks/>
          </p:cNvGrpSpPr>
          <p:nvPr/>
        </p:nvGrpSpPr>
        <p:grpSpPr bwMode="auto">
          <a:xfrm>
            <a:off x="6550025" y="2867025"/>
            <a:ext cx="622300" cy="747713"/>
            <a:chOff x="2520" y="1437"/>
            <a:chExt cx="336" cy="355"/>
          </a:xfrm>
        </p:grpSpPr>
        <p:sp>
          <p:nvSpPr>
            <p:cNvPr id="61484" name="Rectangle 34"/>
            <p:cNvSpPr>
              <a:spLocks noChangeArrowheads="1"/>
            </p:cNvSpPr>
            <p:nvPr/>
          </p:nvSpPr>
          <p:spPr bwMode="auto">
            <a:xfrm>
              <a:off x="2520" y="1437"/>
              <a:ext cx="3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đã</a:t>
              </a:r>
            </a:p>
          </p:txBody>
        </p:sp>
        <p:sp>
          <p:nvSpPr>
            <p:cNvPr id="61485" name="Oval 35"/>
            <p:cNvSpPr>
              <a:spLocks noChangeArrowheads="1"/>
            </p:cNvSpPr>
            <p:nvPr/>
          </p:nvSpPr>
          <p:spPr bwMode="auto">
            <a:xfrm>
              <a:off x="2552" y="1488"/>
              <a:ext cx="272"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grpSp>
      <p:grpSp>
        <p:nvGrpSpPr>
          <p:cNvPr id="63" name="Group 50"/>
          <p:cNvGrpSpPr>
            <a:grpSpLocks/>
          </p:cNvGrpSpPr>
          <p:nvPr/>
        </p:nvGrpSpPr>
        <p:grpSpPr bwMode="auto">
          <a:xfrm>
            <a:off x="2743200" y="4787900"/>
            <a:ext cx="1093788" cy="771525"/>
            <a:chOff x="648" y="2629"/>
            <a:chExt cx="576" cy="355"/>
          </a:xfrm>
        </p:grpSpPr>
        <p:sp>
          <p:nvSpPr>
            <p:cNvPr id="61482" name="Oval 51"/>
            <p:cNvSpPr>
              <a:spLocks noChangeArrowheads="1"/>
            </p:cNvSpPr>
            <p:nvPr/>
          </p:nvSpPr>
          <p:spPr bwMode="auto">
            <a:xfrm>
              <a:off x="680" y="2688"/>
              <a:ext cx="424"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sp>
          <p:nvSpPr>
            <p:cNvPr id="61483" name="Rectangle 52"/>
            <p:cNvSpPr>
              <a:spLocks noChangeArrowheads="1"/>
            </p:cNvSpPr>
            <p:nvPr/>
          </p:nvSpPr>
          <p:spPr bwMode="auto">
            <a:xfrm>
              <a:off x="648" y="2629"/>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càng</a:t>
              </a:r>
            </a:p>
          </p:txBody>
        </p:sp>
      </p:grpSp>
      <p:grpSp>
        <p:nvGrpSpPr>
          <p:cNvPr id="66" name="Group 53"/>
          <p:cNvGrpSpPr>
            <a:grpSpLocks/>
          </p:cNvGrpSpPr>
          <p:nvPr/>
        </p:nvGrpSpPr>
        <p:grpSpPr bwMode="auto">
          <a:xfrm>
            <a:off x="6248400" y="4824413"/>
            <a:ext cx="1106488" cy="696912"/>
            <a:chOff x="2512" y="2632"/>
            <a:chExt cx="576" cy="355"/>
          </a:xfrm>
        </p:grpSpPr>
        <p:sp>
          <p:nvSpPr>
            <p:cNvPr id="61480" name="Oval 54"/>
            <p:cNvSpPr>
              <a:spLocks noChangeArrowheads="1"/>
            </p:cNvSpPr>
            <p:nvPr/>
          </p:nvSpPr>
          <p:spPr bwMode="auto">
            <a:xfrm>
              <a:off x="2552" y="2704"/>
              <a:ext cx="424"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sp>
          <p:nvSpPr>
            <p:cNvPr id="61481" name="Rectangle 55"/>
            <p:cNvSpPr>
              <a:spLocks noChangeArrowheads="1"/>
            </p:cNvSpPr>
            <p:nvPr/>
          </p:nvSpPr>
          <p:spPr bwMode="auto">
            <a:xfrm>
              <a:off x="2512" y="2632"/>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rPr>
                <a:t>càng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16" fill="hold" nodeType="clickEffect">
                                  <p:stCondLst>
                                    <p:cond delay="0"/>
                                  </p:stCondLst>
                                  <p:childTnLst>
                                    <p:animEffect transition="out" filter="circle(in)">
                                      <p:cBhvr>
                                        <p:cTn id="6" dur="1000"/>
                                        <p:tgtEl>
                                          <p:spTgt spid="51"/>
                                        </p:tgtEl>
                                      </p:cBhvr>
                                    </p:animEffect>
                                    <p:set>
                                      <p:cBhvr>
                                        <p:cTn id="7" dur="1" fill="hold">
                                          <p:stCondLst>
                                            <p:cond delay="999"/>
                                          </p:stCondLst>
                                        </p:cTn>
                                        <p:tgtEl>
                                          <p:spTgt spid="51"/>
                                        </p:tgtEl>
                                        <p:attrNameLst>
                                          <p:attrName>style.visibility</p:attrName>
                                        </p:attrNameLst>
                                      </p:cBhvr>
                                      <p:to>
                                        <p:strVal val="hidden"/>
                                      </p:to>
                                    </p:set>
                                  </p:childTnLst>
                                </p:cTn>
                              </p:par>
                              <p:par>
                                <p:cTn id="8" presetID="6" presetClass="exit" presetSubtype="16" fill="hold" nodeType="withEffect">
                                  <p:stCondLst>
                                    <p:cond delay="0"/>
                                  </p:stCondLst>
                                  <p:childTnLst>
                                    <p:animEffect transition="out" filter="circle(in)">
                                      <p:cBhvr>
                                        <p:cTn id="9" dur="1000"/>
                                        <p:tgtEl>
                                          <p:spTgt spid="54"/>
                                        </p:tgtEl>
                                      </p:cBhvr>
                                    </p:animEffect>
                                    <p:set>
                                      <p:cBhvr>
                                        <p:cTn id="10" dur="1" fill="hold">
                                          <p:stCondLst>
                                            <p:cond delay="999"/>
                                          </p:stCondLst>
                                        </p:cTn>
                                        <p:tgtEl>
                                          <p:spTgt spid="54"/>
                                        </p:tgtEl>
                                        <p:attrNameLst>
                                          <p:attrName>style.visibility</p:attrName>
                                        </p:attrNameLst>
                                      </p:cBhvr>
                                      <p:to>
                                        <p:strVal val="hidden"/>
                                      </p:to>
                                    </p:set>
                                  </p:childTnLst>
                                </p:cTn>
                              </p:par>
                              <p:par>
                                <p:cTn id="11" presetID="6" presetClass="exit" presetSubtype="16" fill="hold" nodeType="withEffect">
                                  <p:stCondLst>
                                    <p:cond delay="0"/>
                                  </p:stCondLst>
                                  <p:childTnLst>
                                    <p:animEffect transition="out" filter="circle(in)">
                                      <p:cBhvr>
                                        <p:cTn id="12" dur="1000"/>
                                        <p:tgtEl>
                                          <p:spTgt spid="57"/>
                                        </p:tgtEl>
                                      </p:cBhvr>
                                    </p:animEffect>
                                    <p:set>
                                      <p:cBhvr>
                                        <p:cTn id="13" dur="1" fill="hold">
                                          <p:stCondLst>
                                            <p:cond delay="999"/>
                                          </p:stCondLst>
                                        </p:cTn>
                                        <p:tgtEl>
                                          <p:spTgt spid="57"/>
                                        </p:tgtEl>
                                        <p:attrNameLst>
                                          <p:attrName>style.visibility</p:attrName>
                                        </p:attrNameLst>
                                      </p:cBhvr>
                                      <p:to>
                                        <p:strVal val="hidden"/>
                                      </p:to>
                                    </p:set>
                                  </p:childTnLst>
                                </p:cTn>
                              </p:par>
                              <p:par>
                                <p:cTn id="14" presetID="6" presetClass="exit" presetSubtype="16" fill="hold" nodeType="withEffect">
                                  <p:stCondLst>
                                    <p:cond delay="0"/>
                                  </p:stCondLst>
                                  <p:childTnLst>
                                    <p:animEffect transition="out" filter="circle(in)">
                                      <p:cBhvr>
                                        <p:cTn id="15" dur="1000"/>
                                        <p:tgtEl>
                                          <p:spTgt spid="60"/>
                                        </p:tgtEl>
                                      </p:cBhvr>
                                    </p:animEffect>
                                    <p:set>
                                      <p:cBhvr>
                                        <p:cTn id="16" dur="1" fill="hold">
                                          <p:stCondLst>
                                            <p:cond delay="999"/>
                                          </p:stCondLst>
                                        </p:cTn>
                                        <p:tgtEl>
                                          <p:spTgt spid="60"/>
                                        </p:tgtEl>
                                        <p:attrNameLst>
                                          <p:attrName>style.visibility</p:attrName>
                                        </p:attrNameLst>
                                      </p:cBhvr>
                                      <p:to>
                                        <p:strVal val="hidden"/>
                                      </p:to>
                                    </p:set>
                                  </p:childTnLst>
                                </p:cTn>
                              </p:par>
                              <p:par>
                                <p:cTn id="17" presetID="6" presetClass="exit" presetSubtype="16" fill="hold" nodeType="withEffect">
                                  <p:stCondLst>
                                    <p:cond delay="0"/>
                                  </p:stCondLst>
                                  <p:childTnLst>
                                    <p:animEffect transition="out" filter="circle(in)">
                                      <p:cBhvr>
                                        <p:cTn id="18" dur="1000"/>
                                        <p:tgtEl>
                                          <p:spTgt spid="66"/>
                                        </p:tgtEl>
                                      </p:cBhvr>
                                    </p:animEffect>
                                    <p:set>
                                      <p:cBhvr>
                                        <p:cTn id="19" dur="1" fill="hold">
                                          <p:stCondLst>
                                            <p:cond delay="999"/>
                                          </p:stCondLst>
                                        </p:cTn>
                                        <p:tgtEl>
                                          <p:spTgt spid="66"/>
                                        </p:tgtEl>
                                        <p:attrNameLst>
                                          <p:attrName>style.visibility</p:attrName>
                                        </p:attrNameLst>
                                      </p:cBhvr>
                                      <p:to>
                                        <p:strVal val="hidden"/>
                                      </p:to>
                                    </p:set>
                                  </p:childTnLst>
                                </p:cTn>
                              </p:par>
                              <p:par>
                                <p:cTn id="20" presetID="6" presetClass="exit" presetSubtype="16" fill="hold" nodeType="withEffect">
                                  <p:stCondLst>
                                    <p:cond delay="0"/>
                                  </p:stCondLst>
                                  <p:childTnLst>
                                    <p:animEffect transition="out" filter="circle(in)">
                                      <p:cBhvr>
                                        <p:cTn id="21" dur="1000"/>
                                        <p:tgtEl>
                                          <p:spTgt spid="63"/>
                                        </p:tgtEl>
                                      </p:cBhvr>
                                    </p:animEffect>
                                    <p:set>
                                      <p:cBhvr>
                                        <p:cTn id="22" dur="1" fill="hold">
                                          <p:stCondLst>
                                            <p:cond delay="999"/>
                                          </p:stCondLst>
                                        </p:cTn>
                                        <p:tgtEl>
                                          <p:spTgt spid="6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32"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circle(out)">
                                      <p:cBhvr>
                                        <p:cTn id="27" dur="1000"/>
                                        <p:tgtEl>
                                          <p:spTgt spid="51"/>
                                        </p:tgtEl>
                                      </p:cBhvr>
                                    </p:animEffect>
                                  </p:childTnLst>
                                </p:cTn>
                              </p:par>
                              <p:par>
                                <p:cTn id="28" presetID="6" presetClass="entr" presetSubtype="32"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circle(out)">
                                      <p:cBhvr>
                                        <p:cTn id="30" dur="1000"/>
                                        <p:tgtEl>
                                          <p:spTgt spid="54"/>
                                        </p:tgtEl>
                                      </p:cBhvr>
                                    </p:animEffect>
                                  </p:childTnLst>
                                </p:cTn>
                              </p:par>
                              <p:par>
                                <p:cTn id="31" presetID="6" presetClass="entr" presetSubtype="32"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circle(out)">
                                      <p:cBhvr>
                                        <p:cTn id="33" dur="1000"/>
                                        <p:tgtEl>
                                          <p:spTgt spid="57"/>
                                        </p:tgtEl>
                                      </p:cBhvr>
                                    </p:animEffect>
                                  </p:childTnLst>
                                </p:cTn>
                              </p:par>
                              <p:par>
                                <p:cTn id="34" presetID="6" presetClass="entr" presetSubtype="32"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circle(out)">
                                      <p:cBhvr>
                                        <p:cTn id="36" dur="1000"/>
                                        <p:tgtEl>
                                          <p:spTgt spid="60"/>
                                        </p:tgtEl>
                                      </p:cBhvr>
                                    </p:animEffect>
                                  </p:childTnLst>
                                </p:cTn>
                              </p:par>
                              <p:par>
                                <p:cTn id="37" presetID="6" presetClass="entr" presetSubtype="32"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circle(out)">
                                      <p:cBhvr>
                                        <p:cTn id="39" dur="1000"/>
                                        <p:tgtEl>
                                          <p:spTgt spid="66"/>
                                        </p:tgtEl>
                                      </p:cBhvr>
                                    </p:animEffect>
                                  </p:childTnLst>
                                </p:cTn>
                              </p:par>
                              <p:par>
                                <p:cTn id="40" presetID="6" presetClass="entr" presetSubtype="32"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circle(out)">
                                      <p:cBhvr>
                                        <p:cTn id="42" dur="1000"/>
                                        <p:tgtEl>
                                          <p:spTgt spid="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1" fill="hold" nodeType="clickEffect">
                                  <p:stCondLst>
                                    <p:cond delay="0"/>
                                  </p:stCondLst>
                                  <p:childTnLst>
                                    <p:animEffect transition="out" filter="wipe(up)">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22" presetClass="exit" presetSubtype="1" fill="hold" nodeType="withEffect">
                                  <p:stCondLst>
                                    <p:cond delay="0"/>
                                  </p:stCondLst>
                                  <p:childTnLst>
                                    <p:animEffect transition="out" filter="wipe(up)">
                                      <p:cBhvr>
                                        <p:cTn id="49" dur="500"/>
                                        <p:tgtEl>
                                          <p:spTgt spid="60"/>
                                        </p:tgtEl>
                                      </p:cBhvr>
                                    </p:animEffect>
                                    <p:set>
                                      <p:cBhvr>
                                        <p:cTn id="50" dur="1" fill="hold">
                                          <p:stCondLst>
                                            <p:cond delay="499"/>
                                          </p:stCondLst>
                                        </p:cTn>
                                        <p:tgtEl>
                                          <p:spTgt spid="60"/>
                                        </p:tgtEl>
                                        <p:attrNameLst>
                                          <p:attrName>style.visibility</p:attrName>
                                        </p:attrNameLst>
                                      </p:cBhvr>
                                      <p:to>
                                        <p:strVal val="hidden"/>
                                      </p:to>
                                    </p:set>
                                  </p:childTnLst>
                                </p:cTn>
                              </p:par>
                              <p:par>
                                <p:cTn id="51" presetID="22" presetClass="exit" presetSubtype="1" fill="hold" nodeType="withEffect">
                                  <p:stCondLst>
                                    <p:cond delay="0"/>
                                  </p:stCondLst>
                                  <p:childTnLst>
                                    <p:animEffect transition="out" filter="wipe(up)">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0.02499 0.01898 L 0.08681 -0.02153 C 0.09969 -0.03056 0.11895 -0.03542 0.13925 -0.03542 C 0.16242 -0.03542 0.1809 -0.03056 0.19378 -0.02153 L 0.25573 0.01898 " pathEditMode="relative" rAng="0" ptsTypes="AAAAA">
                                      <p:cBhvr>
                                        <p:cTn id="68" dur="2000" fill="hold"/>
                                        <p:tgtEl>
                                          <p:spTgt spid="51"/>
                                        </p:tgtEl>
                                        <p:attrNameLst>
                                          <p:attrName>ppt_x</p:attrName>
                                          <p:attrName>ppt_y</p:attrName>
                                        </p:attrNameLst>
                                      </p:cBhvr>
                                      <p:rCtr x="11530" y="-2731"/>
                                    </p:animMotion>
                                  </p:childTnLst>
                                </p:cTn>
                              </p:par>
                              <p:par>
                                <p:cTn id="69" presetID="44" presetClass="path" presetSubtype="0" accel="50000" decel="50000" fill="hold" nodeType="withEffect">
                                  <p:stCondLst>
                                    <p:cond delay="0"/>
                                  </p:stCondLst>
                                  <p:childTnLst>
                                    <p:animMotion origin="layout" path="M -0.01691 -1.48148E-6 L -0.07782 -0.04074 C -0.09044 -0.05 -0.10957 -0.05486 -0.12949 -0.05486 C -0.15226 -0.05486 -0.17061 -0.05 -0.18323 -0.04074 L -0.24401 -1.48148E-6 " pathEditMode="relative" rAng="0" ptsTypes="AAAAA">
                                      <p:cBhvr>
                                        <p:cTn id="70" dur="2000" fill="hold"/>
                                        <p:tgtEl>
                                          <p:spTgt spid="54"/>
                                        </p:tgtEl>
                                        <p:attrNameLst>
                                          <p:attrName>ppt_x</p:attrName>
                                          <p:attrName>ppt_y</p:attrName>
                                        </p:attrNameLst>
                                      </p:cBhvr>
                                      <p:rCtr x="-11361" y="-2755"/>
                                    </p:animMotion>
                                  </p:childTnLst>
                                </p:cTn>
                              </p:par>
                              <p:par>
                                <p:cTn id="71" presetID="37" presetClass="path" presetSubtype="0" accel="50000" decel="50000" fill="hold" nodeType="withEffect">
                                  <p:stCondLst>
                                    <p:cond delay="0"/>
                                  </p:stCondLst>
                                  <p:childTnLst>
                                    <p:animMotion origin="layout" path="M -4.375E-6 -2.96296E-6 L 0.04935 -0.04352 C 0.05977 -0.05347 0.07526 -0.05856 0.09141 -0.05856 C 0.1099 -0.05856 0.12474 -0.05347 0.13516 -0.04352 L 0.18477 -2.96296E-6 " pathEditMode="relative" rAng="0" ptsTypes="AAAAA">
                                      <p:cBhvr>
                                        <p:cTn id="72" dur="2000" fill="hold"/>
                                        <p:tgtEl>
                                          <p:spTgt spid="57"/>
                                        </p:tgtEl>
                                        <p:attrNameLst>
                                          <p:attrName>ppt_x</p:attrName>
                                          <p:attrName>ppt_y</p:attrName>
                                        </p:attrNameLst>
                                      </p:cBhvr>
                                      <p:rCtr x="9232" y="-2940"/>
                                    </p:animMotion>
                                  </p:childTnLst>
                                </p:cTn>
                              </p:par>
                              <p:par>
                                <p:cTn id="73" presetID="44" presetClass="path" presetSubtype="0" accel="50000" decel="50000" fill="hold" nodeType="withEffect">
                                  <p:stCondLst>
                                    <p:cond delay="0"/>
                                  </p:stCondLst>
                                  <p:childTnLst>
                                    <p:animMotion origin="layout" path="M -4.16667E-7 1.85185E-6 L -0.05052 -0.04074 C -0.06094 -0.05 -0.07669 -0.05463 -0.09323 -0.05463 C -0.11198 -0.05463 -0.12708 -0.05 -0.1375 -0.04074 L -0.18776 1.85185E-6 " pathEditMode="relative" rAng="0" ptsTypes="AAAAA">
                                      <p:cBhvr>
                                        <p:cTn id="74" dur="2000" fill="hold"/>
                                        <p:tgtEl>
                                          <p:spTgt spid="60"/>
                                        </p:tgtEl>
                                        <p:attrNameLst>
                                          <p:attrName>ppt_x</p:attrName>
                                          <p:attrName>ppt_y</p:attrName>
                                        </p:attrNameLst>
                                      </p:cBhvr>
                                      <p:rCtr x="-9388"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1738313" y="1819275"/>
            <a:ext cx="9220200" cy="563563"/>
          </a:xfrm>
        </p:spPr>
        <p:txBody>
          <a:bodyPr/>
          <a:lstStyle/>
          <a:p>
            <a:pPr fontAlgn="auto">
              <a:spcAft>
                <a:spcPts val="0"/>
              </a:spcAft>
              <a:defRPr/>
            </a:pPr>
            <a:r>
              <a:rPr lang="en-US" altLang="en-US" sz="2400" dirty="0" smtClean="0">
                <a:solidFill>
                  <a:schemeClr val="accent2"/>
                </a:solidFill>
              </a:rPr>
              <a:t>a) </a:t>
            </a:r>
            <a:r>
              <a:rPr lang="en-US" altLang="en-US" sz="2400" dirty="0" err="1" smtClean="0">
                <a:solidFill>
                  <a:schemeClr val="accent2"/>
                </a:solidFill>
              </a:rPr>
              <a:t>Ngày</a:t>
            </a:r>
            <a:r>
              <a:rPr lang="en-US" altLang="en-US" sz="2400" dirty="0" smtClean="0">
                <a:solidFill>
                  <a:schemeClr val="accent2"/>
                </a:solidFill>
              </a:rPr>
              <a:t>           </a:t>
            </a:r>
            <a:r>
              <a:rPr lang="en-US" altLang="en-US" sz="2400" dirty="0" err="1" smtClean="0">
                <a:solidFill>
                  <a:schemeClr val="accent2"/>
                </a:solidFill>
              </a:rPr>
              <a:t>tắt</a:t>
            </a:r>
            <a:r>
              <a:rPr lang="en-US" altLang="en-US" sz="2400" dirty="0" smtClean="0">
                <a:solidFill>
                  <a:schemeClr val="accent2"/>
                </a:solidFill>
              </a:rPr>
              <a:t> </a:t>
            </a:r>
            <a:r>
              <a:rPr lang="en-US" altLang="en-US" sz="2400" dirty="0" err="1" smtClean="0">
                <a:solidFill>
                  <a:schemeClr val="accent2"/>
                </a:solidFill>
              </a:rPr>
              <a:t>hẳn</a:t>
            </a:r>
            <a:r>
              <a:rPr lang="en-US" altLang="en-US" sz="2400" dirty="0" smtClean="0">
                <a:solidFill>
                  <a:schemeClr val="accent2"/>
                </a:solidFill>
              </a:rPr>
              <a:t>, </a:t>
            </a:r>
            <a:r>
              <a:rPr lang="en-US" altLang="en-US" sz="2400" dirty="0" err="1" smtClean="0">
                <a:solidFill>
                  <a:schemeClr val="accent2"/>
                </a:solidFill>
              </a:rPr>
              <a:t>trăng</a:t>
            </a:r>
            <a:r>
              <a:rPr lang="en-US" altLang="en-US" sz="2400" dirty="0" smtClean="0">
                <a:solidFill>
                  <a:schemeClr val="accent2"/>
                </a:solidFill>
              </a:rPr>
              <a:t>           </a:t>
            </a:r>
            <a:r>
              <a:rPr lang="en-US" altLang="en-US" sz="2400" dirty="0" err="1" smtClean="0">
                <a:solidFill>
                  <a:schemeClr val="accent2"/>
                </a:solidFill>
              </a:rPr>
              <a:t>lên</a:t>
            </a:r>
            <a:r>
              <a:rPr lang="en-US" altLang="en-US" sz="2400" dirty="0" smtClean="0">
                <a:solidFill>
                  <a:schemeClr val="accent2"/>
                </a:solidFill>
              </a:rPr>
              <a:t> </a:t>
            </a:r>
            <a:r>
              <a:rPr lang="en-US" altLang="en-US" sz="2400" dirty="0" err="1" smtClean="0">
                <a:solidFill>
                  <a:schemeClr val="accent2"/>
                </a:solidFill>
              </a:rPr>
              <a:t>rồi</a:t>
            </a:r>
            <a:r>
              <a:rPr lang="en-US" altLang="en-US" sz="2400" dirty="0" smtClean="0">
                <a:solidFill>
                  <a:schemeClr val="accent2"/>
                </a:solidFill>
              </a:rPr>
              <a:t>.</a:t>
            </a:r>
          </a:p>
        </p:txBody>
      </p:sp>
      <p:sp>
        <p:nvSpPr>
          <p:cNvPr id="62467" name="Rectangle 5"/>
          <p:cNvSpPr>
            <a:spLocks noChangeArrowheads="1"/>
          </p:cNvSpPr>
          <p:nvPr/>
        </p:nvSpPr>
        <p:spPr bwMode="auto">
          <a:xfrm>
            <a:off x="1663700" y="29257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b) Chiếc xe ngựa        đậu lại, tôi         nghe tiếng ông từ trong nhà vọng ra.</a:t>
            </a:r>
          </a:p>
        </p:txBody>
      </p:sp>
      <p:sp>
        <p:nvSpPr>
          <p:cNvPr id="62468" name="Rectangle 6"/>
          <p:cNvSpPr>
            <a:spLocks noChangeArrowheads="1"/>
          </p:cNvSpPr>
          <p:nvPr/>
        </p:nvSpPr>
        <p:spPr bwMode="auto">
          <a:xfrm>
            <a:off x="1676400" y="4678363"/>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 Trời           nắng gắt, hoa giấy          bồng lên rực rỡ.</a:t>
            </a:r>
          </a:p>
        </p:txBody>
      </p:sp>
      <p:sp>
        <p:nvSpPr>
          <p:cNvPr id="62469" name="Rectangle 9"/>
          <p:cNvSpPr>
            <a:spLocks noChangeArrowheads="1"/>
          </p:cNvSpPr>
          <p:nvPr/>
        </p:nvSpPr>
        <p:spPr bwMode="auto">
          <a:xfrm>
            <a:off x="7454900" y="2438400"/>
            <a:ext cx="1752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THẠCH LAM</a:t>
            </a:r>
          </a:p>
        </p:txBody>
      </p:sp>
      <p:sp>
        <p:nvSpPr>
          <p:cNvPr id="62470" name="Rectangle 10"/>
          <p:cNvSpPr>
            <a:spLocks noChangeArrowheads="1"/>
          </p:cNvSpPr>
          <p:nvPr/>
        </p:nvSpPr>
        <p:spPr bwMode="auto">
          <a:xfrm>
            <a:off x="7467600" y="4038600"/>
            <a:ext cx="3619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NGUYỄN QUANG SÁNG</a:t>
            </a:r>
          </a:p>
        </p:txBody>
      </p:sp>
      <p:sp>
        <p:nvSpPr>
          <p:cNvPr id="62471" name="Rectangle 11"/>
          <p:cNvSpPr>
            <a:spLocks noChangeArrowheads="1"/>
          </p:cNvSpPr>
          <p:nvPr/>
        </p:nvSpPr>
        <p:spPr bwMode="auto">
          <a:xfrm>
            <a:off x="7480300" y="5668963"/>
            <a:ext cx="2971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rPr>
              <a:t>TRẦN HOÀI DƯƠNG</a:t>
            </a:r>
          </a:p>
        </p:txBody>
      </p:sp>
      <p:sp>
        <p:nvSpPr>
          <p:cNvPr id="62472" name="Rectangle 49"/>
          <p:cNvSpPr>
            <a:spLocks noChangeArrowheads="1"/>
          </p:cNvSpPr>
          <p:nvPr/>
        </p:nvSpPr>
        <p:spPr bwMode="auto">
          <a:xfrm>
            <a:off x="1714500" y="750888"/>
            <a:ext cx="9372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400" b="1" u="sng">
                <a:solidFill>
                  <a:srgbClr val="FF3300"/>
                </a:solidFill>
              </a:rPr>
              <a:t>Bài 1</a:t>
            </a:r>
            <a:r>
              <a:rPr lang="en-US" altLang="en-US" sz="2400" b="1">
                <a:solidFill>
                  <a:srgbClr val="333399"/>
                </a:solidFill>
              </a:rPr>
              <a:t>: </a:t>
            </a:r>
            <a:r>
              <a:rPr lang="en-US" altLang="en-US" sz="2400" b="1">
                <a:solidFill>
                  <a:srgbClr val="000000"/>
                </a:solidFill>
              </a:rPr>
              <a:t>Trong những câu ghép dưới đây, các vế câu được nối với nhau bằng những từ nào?</a:t>
            </a:r>
          </a:p>
        </p:txBody>
      </p:sp>
      <p:pic>
        <p:nvPicPr>
          <p:cNvPr id="62473" name="Picture 5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425" y="4808538"/>
            <a:ext cx="1933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Line 56"/>
          <p:cNvSpPr>
            <a:spLocks noChangeShapeType="1"/>
          </p:cNvSpPr>
          <p:nvPr/>
        </p:nvSpPr>
        <p:spPr bwMode="auto">
          <a:xfrm flipH="1">
            <a:off x="5638800" y="1925638"/>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75" name="Line 57"/>
          <p:cNvSpPr>
            <a:spLocks noChangeShapeType="1"/>
          </p:cNvSpPr>
          <p:nvPr/>
        </p:nvSpPr>
        <p:spPr bwMode="auto">
          <a:xfrm flipH="1">
            <a:off x="5889625" y="3025775"/>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76" name="Line 58"/>
          <p:cNvSpPr>
            <a:spLocks noChangeShapeType="1"/>
          </p:cNvSpPr>
          <p:nvPr/>
        </p:nvSpPr>
        <p:spPr bwMode="auto">
          <a:xfrm flipH="1">
            <a:off x="4910138" y="4953000"/>
            <a:ext cx="1524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77" name="Line 59"/>
          <p:cNvSpPr>
            <a:spLocks noChangeShapeType="1"/>
          </p:cNvSpPr>
          <p:nvPr/>
        </p:nvSpPr>
        <p:spPr bwMode="auto">
          <a:xfrm>
            <a:off x="2286000" y="2362200"/>
            <a:ext cx="76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78" name="Line 60"/>
          <p:cNvSpPr>
            <a:spLocks noChangeShapeType="1"/>
          </p:cNvSpPr>
          <p:nvPr/>
        </p:nvSpPr>
        <p:spPr bwMode="auto">
          <a:xfrm>
            <a:off x="3721100" y="2286000"/>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79" name="Line 61"/>
          <p:cNvSpPr>
            <a:spLocks noChangeShapeType="1"/>
          </p:cNvSpPr>
          <p:nvPr/>
        </p:nvSpPr>
        <p:spPr bwMode="auto">
          <a:xfrm>
            <a:off x="4986338" y="2298700"/>
            <a:ext cx="7286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0" name="Line 62"/>
          <p:cNvSpPr>
            <a:spLocks noChangeShapeType="1"/>
          </p:cNvSpPr>
          <p:nvPr/>
        </p:nvSpPr>
        <p:spPr bwMode="auto">
          <a:xfrm flipV="1">
            <a:off x="5892800" y="2257425"/>
            <a:ext cx="1727200" cy="15875"/>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1" name="Line 63"/>
          <p:cNvSpPr>
            <a:spLocks noChangeShapeType="1"/>
          </p:cNvSpPr>
          <p:nvPr/>
        </p:nvSpPr>
        <p:spPr bwMode="auto">
          <a:xfrm flipV="1">
            <a:off x="5889625" y="2343150"/>
            <a:ext cx="1706563"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2" name="Line 64"/>
          <p:cNvSpPr>
            <a:spLocks noChangeShapeType="1"/>
          </p:cNvSpPr>
          <p:nvPr/>
        </p:nvSpPr>
        <p:spPr bwMode="auto">
          <a:xfrm>
            <a:off x="2159000" y="3382963"/>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3" name="Line 65"/>
          <p:cNvSpPr>
            <a:spLocks noChangeShapeType="1"/>
          </p:cNvSpPr>
          <p:nvPr/>
        </p:nvSpPr>
        <p:spPr bwMode="auto">
          <a:xfrm>
            <a:off x="4319588" y="3429000"/>
            <a:ext cx="15636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4" name="Line 66"/>
          <p:cNvSpPr>
            <a:spLocks noChangeShapeType="1"/>
          </p:cNvSpPr>
          <p:nvPr/>
        </p:nvSpPr>
        <p:spPr bwMode="auto">
          <a:xfrm>
            <a:off x="4318000" y="3382963"/>
            <a:ext cx="15652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5" name="Line 67"/>
          <p:cNvSpPr>
            <a:spLocks noChangeShapeType="1"/>
          </p:cNvSpPr>
          <p:nvPr/>
        </p:nvSpPr>
        <p:spPr bwMode="auto">
          <a:xfrm>
            <a:off x="6553200" y="3430588"/>
            <a:ext cx="38862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6" name="Line 68"/>
          <p:cNvSpPr>
            <a:spLocks noChangeShapeType="1"/>
          </p:cNvSpPr>
          <p:nvPr/>
        </p:nvSpPr>
        <p:spPr bwMode="auto">
          <a:xfrm>
            <a:off x="6550025" y="3395663"/>
            <a:ext cx="3889375"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7" name="Line 70"/>
          <p:cNvSpPr>
            <a:spLocks noChangeShapeType="1"/>
          </p:cNvSpPr>
          <p:nvPr/>
        </p:nvSpPr>
        <p:spPr bwMode="auto">
          <a:xfrm>
            <a:off x="6121400" y="3382963"/>
            <a:ext cx="3048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8" name="Line 71"/>
          <p:cNvSpPr>
            <a:spLocks noChangeShapeType="1"/>
          </p:cNvSpPr>
          <p:nvPr/>
        </p:nvSpPr>
        <p:spPr bwMode="auto">
          <a:xfrm>
            <a:off x="2209800" y="5316538"/>
            <a:ext cx="4064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89" name="Line 72"/>
          <p:cNvSpPr>
            <a:spLocks noChangeShapeType="1"/>
          </p:cNvSpPr>
          <p:nvPr/>
        </p:nvSpPr>
        <p:spPr bwMode="auto">
          <a:xfrm>
            <a:off x="5049838" y="5329238"/>
            <a:ext cx="10715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0" name="Line 77"/>
          <p:cNvSpPr>
            <a:spLocks noChangeShapeType="1"/>
          </p:cNvSpPr>
          <p:nvPr/>
        </p:nvSpPr>
        <p:spPr bwMode="auto">
          <a:xfrm>
            <a:off x="3721100" y="2344738"/>
            <a:ext cx="17653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2491" name="Picture 5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678363"/>
            <a:ext cx="2174876"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2" name="Line 66"/>
          <p:cNvSpPr>
            <a:spLocks noChangeShapeType="1"/>
          </p:cNvSpPr>
          <p:nvPr/>
        </p:nvSpPr>
        <p:spPr bwMode="auto">
          <a:xfrm>
            <a:off x="1765300" y="3733800"/>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3" name="Line 66"/>
          <p:cNvSpPr>
            <a:spLocks noChangeShapeType="1"/>
          </p:cNvSpPr>
          <p:nvPr/>
        </p:nvSpPr>
        <p:spPr bwMode="auto">
          <a:xfrm>
            <a:off x="1765300" y="3794125"/>
            <a:ext cx="17526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4" name="Line 64"/>
          <p:cNvSpPr>
            <a:spLocks noChangeShapeType="1"/>
          </p:cNvSpPr>
          <p:nvPr/>
        </p:nvSpPr>
        <p:spPr bwMode="auto">
          <a:xfrm>
            <a:off x="2798763" y="5316538"/>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5" name="Line 64"/>
          <p:cNvSpPr>
            <a:spLocks noChangeShapeType="1"/>
          </p:cNvSpPr>
          <p:nvPr/>
        </p:nvSpPr>
        <p:spPr bwMode="auto">
          <a:xfrm>
            <a:off x="2798763" y="5375275"/>
            <a:ext cx="203200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6" name="Line 68"/>
          <p:cNvSpPr>
            <a:spLocks noChangeShapeType="1"/>
          </p:cNvSpPr>
          <p:nvPr/>
        </p:nvSpPr>
        <p:spPr bwMode="auto">
          <a:xfrm>
            <a:off x="6370638" y="5316538"/>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497" name="Line 68"/>
          <p:cNvSpPr>
            <a:spLocks noChangeShapeType="1"/>
          </p:cNvSpPr>
          <p:nvPr/>
        </p:nvSpPr>
        <p:spPr bwMode="auto">
          <a:xfrm>
            <a:off x="6383338" y="5375275"/>
            <a:ext cx="3078162"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51" name="Group 47"/>
          <p:cNvGrpSpPr>
            <a:grpSpLocks/>
          </p:cNvGrpSpPr>
          <p:nvPr/>
        </p:nvGrpSpPr>
        <p:grpSpPr bwMode="auto">
          <a:xfrm>
            <a:off x="6667500" y="1752600"/>
            <a:ext cx="1104900" cy="741363"/>
            <a:chOff x="752" y="424"/>
            <a:chExt cx="576" cy="355"/>
          </a:xfrm>
        </p:grpSpPr>
        <p:sp>
          <p:nvSpPr>
            <p:cNvPr id="62514" name="Oval 48"/>
            <p:cNvSpPr>
              <a:spLocks noChangeArrowheads="1"/>
            </p:cNvSpPr>
            <p:nvPr/>
          </p:nvSpPr>
          <p:spPr bwMode="auto">
            <a:xfrm>
              <a:off x="768" y="480"/>
              <a:ext cx="480"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rgbClr val="000000"/>
                </a:solidFill>
              </a:endParaRPr>
            </a:p>
          </p:txBody>
        </p:sp>
        <p:sp>
          <p:nvSpPr>
            <p:cNvPr id="62515" name="Rectangle 49"/>
            <p:cNvSpPr>
              <a:spLocks noChangeArrowheads="1"/>
            </p:cNvSpPr>
            <p:nvPr/>
          </p:nvSpPr>
          <p:spPr bwMode="auto">
            <a:xfrm>
              <a:off x="752" y="424"/>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chưa</a:t>
              </a:r>
            </a:p>
          </p:txBody>
        </p:sp>
      </p:grpSp>
      <p:grpSp>
        <p:nvGrpSpPr>
          <p:cNvPr id="54" name="Group 15"/>
          <p:cNvGrpSpPr>
            <a:grpSpLocks/>
          </p:cNvGrpSpPr>
          <p:nvPr/>
        </p:nvGrpSpPr>
        <p:grpSpPr bwMode="auto">
          <a:xfrm>
            <a:off x="3251200" y="1738313"/>
            <a:ext cx="711200" cy="825500"/>
            <a:chOff x="2476" y="432"/>
            <a:chExt cx="336" cy="355"/>
          </a:xfrm>
        </p:grpSpPr>
        <p:sp>
          <p:nvSpPr>
            <p:cNvPr id="62512" name="Rectangle 16"/>
            <p:cNvSpPr>
              <a:spLocks noChangeArrowheads="1"/>
            </p:cNvSpPr>
            <p:nvPr/>
          </p:nvSpPr>
          <p:spPr bwMode="auto">
            <a:xfrm>
              <a:off x="2476" y="432"/>
              <a:ext cx="3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333399"/>
                  </a:solidFill>
                </a:rPr>
                <a:t>đã</a:t>
              </a:r>
            </a:p>
          </p:txBody>
        </p:sp>
        <p:sp>
          <p:nvSpPr>
            <p:cNvPr id="62513" name="Oval 17"/>
            <p:cNvSpPr>
              <a:spLocks noChangeArrowheads="1"/>
            </p:cNvSpPr>
            <p:nvPr/>
          </p:nvSpPr>
          <p:spPr bwMode="auto">
            <a:xfrm>
              <a:off x="2524" y="504"/>
              <a:ext cx="272"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solidFill>
                  <a:srgbClr val="000000"/>
                </a:solidFill>
              </a:endParaRPr>
            </a:p>
          </p:txBody>
        </p:sp>
      </p:grpSp>
      <p:grpSp>
        <p:nvGrpSpPr>
          <p:cNvPr id="57" name="Group 30"/>
          <p:cNvGrpSpPr>
            <a:grpSpLocks/>
          </p:cNvGrpSpPr>
          <p:nvPr/>
        </p:nvGrpSpPr>
        <p:grpSpPr bwMode="auto">
          <a:xfrm>
            <a:off x="6440488" y="2819400"/>
            <a:ext cx="990600" cy="822325"/>
            <a:chOff x="1336" y="1424"/>
            <a:chExt cx="576" cy="355"/>
          </a:xfrm>
        </p:grpSpPr>
        <p:sp>
          <p:nvSpPr>
            <p:cNvPr id="62510" name="Rectangle 31"/>
            <p:cNvSpPr>
              <a:spLocks noChangeArrowheads="1"/>
            </p:cNvSpPr>
            <p:nvPr/>
          </p:nvSpPr>
          <p:spPr bwMode="auto">
            <a:xfrm>
              <a:off x="1336" y="1424"/>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vừa</a:t>
              </a:r>
            </a:p>
          </p:txBody>
        </p:sp>
        <p:sp>
          <p:nvSpPr>
            <p:cNvPr id="62511" name="Oval 32"/>
            <p:cNvSpPr>
              <a:spLocks noChangeArrowheads="1"/>
            </p:cNvSpPr>
            <p:nvPr/>
          </p:nvSpPr>
          <p:spPr bwMode="auto">
            <a:xfrm>
              <a:off x="1376" y="1488"/>
              <a:ext cx="360"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rgbClr val="000000"/>
                </a:solidFill>
              </a:endParaRPr>
            </a:p>
          </p:txBody>
        </p:sp>
      </p:grpSp>
      <p:grpSp>
        <p:nvGrpSpPr>
          <p:cNvPr id="60" name="Group 33"/>
          <p:cNvGrpSpPr>
            <a:grpSpLocks/>
          </p:cNvGrpSpPr>
          <p:nvPr/>
        </p:nvGrpSpPr>
        <p:grpSpPr bwMode="auto">
          <a:xfrm>
            <a:off x="4338638" y="2857500"/>
            <a:ext cx="622300" cy="746125"/>
            <a:chOff x="2520" y="1437"/>
            <a:chExt cx="336" cy="355"/>
          </a:xfrm>
        </p:grpSpPr>
        <p:sp>
          <p:nvSpPr>
            <p:cNvPr id="62508" name="Rectangle 34"/>
            <p:cNvSpPr>
              <a:spLocks noChangeArrowheads="1"/>
            </p:cNvSpPr>
            <p:nvPr/>
          </p:nvSpPr>
          <p:spPr bwMode="auto">
            <a:xfrm>
              <a:off x="2520" y="1437"/>
              <a:ext cx="3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đã</a:t>
              </a:r>
            </a:p>
          </p:txBody>
        </p:sp>
        <p:sp>
          <p:nvSpPr>
            <p:cNvPr id="62509" name="Oval 35"/>
            <p:cNvSpPr>
              <a:spLocks noChangeArrowheads="1"/>
            </p:cNvSpPr>
            <p:nvPr/>
          </p:nvSpPr>
          <p:spPr bwMode="auto">
            <a:xfrm>
              <a:off x="2552" y="1488"/>
              <a:ext cx="272"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rgbClr val="000000"/>
                </a:solidFill>
              </a:endParaRPr>
            </a:p>
          </p:txBody>
        </p:sp>
      </p:grpSp>
      <p:grpSp>
        <p:nvGrpSpPr>
          <p:cNvPr id="62502" name="Group 50"/>
          <p:cNvGrpSpPr>
            <a:grpSpLocks/>
          </p:cNvGrpSpPr>
          <p:nvPr/>
        </p:nvGrpSpPr>
        <p:grpSpPr bwMode="auto">
          <a:xfrm>
            <a:off x="2743200" y="4787900"/>
            <a:ext cx="1093788" cy="771525"/>
            <a:chOff x="648" y="2629"/>
            <a:chExt cx="576" cy="355"/>
          </a:xfrm>
        </p:grpSpPr>
        <p:sp>
          <p:nvSpPr>
            <p:cNvPr id="62506" name="Oval 51"/>
            <p:cNvSpPr>
              <a:spLocks noChangeArrowheads="1"/>
            </p:cNvSpPr>
            <p:nvPr/>
          </p:nvSpPr>
          <p:spPr bwMode="auto">
            <a:xfrm>
              <a:off x="680" y="2688"/>
              <a:ext cx="424"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rgbClr val="000000"/>
                </a:solidFill>
              </a:endParaRPr>
            </a:p>
          </p:txBody>
        </p:sp>
        <p:sp>
          <p:nvSpPr>
            <p:cNvPr id="62507" name="Rectangle 52"/>
            <p:cNvSpPr>
              <a:spLocks noChangeArrowheads="1"/>
            </p:cNvSpPr>
            <p:nvPr/>
          </p:nvSpPr>
          <p:spPr bwMode="auto">
            <a:xfrm>
              <a:off x="648" y="2629"/>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càng</a:t>
              </a:r>
            </a:p>
          </p:txBody>
        </p:sp>
      </p:grpSp>
      <p:grpSp>
        <p:nvGrpSpPr>
          <p:cNvPr id="62503" name="Group 53"/>
          <p:cNvGrpSpPr>
            <a:grpSpLocks/>
          </p:cNvGrpSpPr>
          <p:nvPr/>
        </p:nvGrpSpPr>
        <p:grpSpPr bwMode="auto">
          <a:xfrm>
            <a:off x="6248400" y="4824413"/>
            <a:ext cx="1106488" cy="696912"/>
            <a:chOff x="2512" y="2632"/>
            <a:chExt cx="576" cy="355"/>
          </a:xfrm>
        </p:grpSpPr>
        <p:sp>
          <p:nvSpPr>
            <p:cNvPr id="62504" name="Oval 54"/>
            <p:cNvSpPr>
              <a:spLocks noChangeArrowheads="1"/>
            </p:cNvSpPr>
            <p:nvPr/>
          </p:nvSpPr>
          <p:spPr bwMode="auto">
            <a:xfrm>
              <a:off x="2552" y="2704"/>
              <a:ext cx="424" cy="24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rgbClr val="000000"/>
                </a:solidFill>
              </a:endParaRPr>
            </a:p>
          </p:txBody>
        </p:sp>
        <p:sp>
          <p:nvSpPr>
            <p:cNvPr id="62505" name="Rectangle 55"/>
            <p:cNvSpPr>
              <a:spLocks noChangeArrowheads="1"/>
            </p:cNvSpPr>
            <p:nvPr/>
          </p:nvSpPr>
          <p:spPr bwMode="auto">
            <a:xfrm>
              <a:off x="2512" y="2632"/>
              <a:ext cx="57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333399"/>
                  </a:solidFill>
                </a:rPr>
                <a:t>càng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path" presetSubtype="0" accel="50000" decel="50000" fill="hold" nodeType="clickEffect">
                                  <p:stCondLst>
                                    <p:cond delay="0"/>
                                  </p:stCondLst>
                                  <p:childTnLst>
                                    <p:animMotion origin="layout" path="M 0.04711 -0.00093 L 0.11088 -0.05209 C 0.12415 -0.06343 0.14406 -0.06945 0.16502 -0.06945 C 0.18896 -0.06945 0.20809 -0.06343 0.22137 -0.05209 L 0.28527 -0.00093 " pathEditMode="relative" rAng="0" ptsTypes="AAAAA">
                                      <p:cBhvr>
                                        <p:cTn id="6" dur="2000" fill="hold"/>
                                        <p:tgtEl>
                                          <p:spTgt spid="54"/>
                                        </p:tgtEl>
                                        <p:attrNameLst>
                                          <p:attrName>ppt_x</p:attrName>
                                          <p:attrName>ppt_y</p:attrName>
                                        </p:attrNameLst>
                                      </p:cBhvr>
                                      <p:rCtr x="11908" y="-3426"/>
                                    </p:animMotion>
                                  </p:childTnLst>
                                </p:cTn>
                              </p:par>
                              <p:par>
                                <p:cTn id="7" presetID="44" presetClass="path" presetSubtype="0" accel="50000" decel="50000" fill="hold" nodeType="withEffect">
                                  <p:stCondLst>
                                    <p:cond delay="0"/>
                                  </p:stCondLst>
                                  <p:childTnLst>
                                    <p:animMotion origin="layout" path="M -0.00325 0.00162 L -0.06628 -0.0412 C -0.0793 -0.05092 -0.09896 -0.05601 -0.11953 -0.05601 C -0.1431 -0.05601 -0.16185 -0.05092 -0.17487 -0.0412 L -0.23776 0.00162 " pathEditMode="relative" rAng="0" ptsTypes="AAAAA">
                                      <p:cBhvr>
                                        <p:cTn id="8" dur="2000" fill="hold"/>
                                        <p:tgtEl>
                                          <p:spTgt spid="51"/>
                                        </p:tgtEl>
                                        <p:attrNameLst>
                                          <p:attrName>ppt_x</p:attrName>
                                          <p:attrName>ppt_y</p:attrName>
                                        </p:attrNameLst>
                                      </p:cBhvr>
                                      <p:rCtr x="-11732" y="-2894"/>
                                    </p:animMotion>
                                  </p:childTnLst>
                                </p:cTn>
                              </p:par>
                              <p:par>
                                <p:cTn id="9" presetID="44" presetClass="path" presetSubtype="0" accel="50000" decel="50000" fill="hold" nodeType="withEffect">
                                  <p:stCondLst>
                                    <p:cond delay="0"/>
                                  </p:stCondLst>
                                  <p:childTnLst>
                                    <p:animMotion origin="layout" path="M -2.08333E-7 -0.00162 L 0.04818 -0.0405 C 0.0582 -0.0493 0.07318 -0.05393 0.08906 -0.05393 C 0.10703 -0.05393 0.12135 -0.0493 0.13138 -0.0405 L 0.17969 -0.00162 " pathEditMode="relative" rAng="0" ptsTypes="AAAAA">
                                      <p:cBhvr>
                                        <p:cTn id="10" dur="2000" fill="hold"/>
                                        <p:tgtEl>
                                          <p:spTgt spid="60"/>
                                        </p:tgtEl>
                                        <p:attrNameLst>
                                          <p:attrName>ppt_x</p:attrName>
                                          <p:attrName>ppt_y</p:attrName>
                                        </p:attrNameLst>
                                      </p:cBhvr>
                                      <p:rCtr x="8984" y="-2616"/>
                                    </p:animMotion>
                                  </p:childTnLst>
                                </p:cTn>
                              </p:par>
                              <p:par>
                                <p:cTn id="11" presetID="37" presetClass="path" presetSubtype="0" accel="50000" decel="50000" fill="hold" nodeType="withEffect">
                                  <p:stCondLst>
                                    <p:cond delay="0"/>
                                  </p:stCondLst>
                                  <p:childTnLst>
                                    <p:animMotion origin="layout" path="M 3.54167E-6 -1.11111E-6 L -0.04961 -0.04375 C -0.0599 -0.0537 -0.07526 -0.05903 -0.09154 -0.05903 C -0.11003 -0.05903 -0.12474 -0.0537 -0.13503 -0.04375 L -0.18451 -1.11111E-6 " pathEditMode="relative" rAng="0" ptsTypes="AAAAA">
                                      <p:cBhvr>
                                        <p:cTn id="12" dur="2000" fill="hold"/>
                                        <p:tgtEl>
                                          <p:spTgt spid="57"/>
                                        </p:tgtEl>
                                        <p:attrNameLst>
                                          <p:attrName>ppt_x</p:attrName>
                                          <p:attrName>ppt_y</p:attrName>
                                        </p:attrNameLst>
                                      </p:cBhvr>
                                      <p:rCtr x="-9232" y="-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9000" y="954088"/>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600" b="1">
                <a:solidFill>
                  <a:srgbClr val="0000FF"/>
                </a:solidFill>
                <a:latin typeface="Times New Roman" panose="02020603050405020304" pitchFamily="18" charset="0"/>
                <a:cs typeface="Times New Roman" panose="02020603050405020304" pitchFamily="18" charset="0"/>
              </a:rPr>
              <a:t>MỤC TIÊU BÀI HỌC</a:t>
            </a:r>
          </a:p>
        </p:txBody>
      </p:sp>
      <p:sp>
        <p:nvSpPr>
          <p:cNvPr id="5" name="TextBox 4"/>
          <p:cNvSpPr txBox="1">
            <a:spLocks noChangeArrowheads="1"/>
          </p:cNvSpPr>
          <p:nvPr/>
        </p:nvSpPr>
        <p:spPr bwMode="auto">
          <a:xfrm>
            <a:off x="1219200" y="2387600"/>
            <a:ext cx="1051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002060"/>
                </a:solidFill>
                <a:latin typeface="Times New Roman" panose="02020603050405020304" pitchFamily="18" charset="0"/>
                <a:cs typeface="Times New Roman" panose="02020603050405020304" pitchFamily="18" charset="0"/>
              </a:rPr>
              <a:t>Nắm được cách nối các vế câu ghép bằng cặp từ hô ứng</a:t>
            </a:r>
            <a:r>
              <a:rPr lang="en-US" altLang="vi-VN" sz="3200">
                <a:solidFill>
                  <a:srgbClr val="002060"/>
                </a:solidFill>
                <a:latin typeface="Times New Roman" panose="02020603050405020304" pitchFamily="18" charset="0"/>
                <a:cs typeface="Times New Roman" panose="02020603050405020304" pitchFamily="18" charset="0"/>
              </a:rPr>
              <a:t>.</a:t>
            </a:r>
          </a:p>
        </p:txBody>
      </p:sp>
      <p:sp>
        <p:nvSpPr>
          <p:cNvPr id="8" name="TextBox 7"/>
          <p:cNvSpPr txBox="1">
            <a:spLocks noChangeArrowheads="1"/>
          </p:cNvSpPr>
          <p:nvPr/>
        </p:nvSpPr>
        <p:spPr bwMode="auto">
          <a:xfrm>
            <a:off x="1219200" y="3768725"/>
            <a:ext cx="1013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002060"/>
                </a:solidFill>
                <a:latin typeface="Times New Roman" panose="02020603050405020304" pitchFamily="18" charset="0"/>
                <a:cs typeface="Times New Roman" panose="02020603050405020304" pitchFamily="18" charset="0"/>
              </a:rPr>
              <a:t>Biết tạo câu ghép bằng các cặp từ hô ứng thích hợp.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90700" y="20955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a:solidFill>
                  <a:srgbClr val="002060"/>
                </a:solidFill>
                <a:latin typeface="Times New Roman" panose="02020603050405020304" pitchFamily="18" charset="0"/>
                <a:cs typeface="Times New Roman" panose="02020603050405020304" pitchFamily="18" charset="0"/>
              </a:rPr>
              <a:t>1. Tìm các vế câu trong mỗi câu ghép dưới đây. Xác định chủ ngữ, vị ngữ của mỗi vế câu:</a:t>
            </a:r>
            <a:endParaRPr lang="en-US" altLang="en-US" sz="2800" b="1" i="1">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203" name="Text Box 11"/>
          <p:cNvSpPr txBox="1">
            <a:spLocks noChangeArrowheads="1"/>
          </p:cNvSpPr>
          <p:nvPr/>
        </p:nvSpPr>
        <p:spPr bwMode="auto">
          <a:xfrm>
            <a:off x="1828800" y="1533525"/>
            <a:ext cx="2438400" cy="523875"/>
          </a:xfrm>
          <a:prstGeom prst="rect">
            <a:avLst/>
          </a:prstGeom>
          <a:solidFill>
            <a:srgbClr val="00FF00"/>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cs typeface="Times New Roman" panose="02020603050405020304" pitchFamily="18" charset="0"/>
              </a:rPr>
              <a:t>I. Nhận xét</a:t>
            </a:r>
          </a:p>
        </p:txBody>
      </p:sp>
      <p:sp>
        <p:nvSpPr>
          <p:cNvPr id="2" name="TextBox 1"/>
          <p:cNvSpPr txBox="1">
            <a:spLocks noChangeArrowheads="1"/>
          </p:cNvSpPr>
          <p:nvPr/>
        </p:nvSpPr>
        <p:spPr bwMode="auto">
          <a:xfrm>
            <a:off x="2171700" y="3260725"/>
            <a:ext cx="8115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a) Buổi chiều, nắng</a:t>
            </a:r>
            <a:r>
              <a:rPr lang="en-US" altLang="en-US" sz="2800" b="1">
                <a:solidFill>
                  <a:srgbClr val="FF0000"/>
                </a:solidFill>
                <a:latin typeface="Times New Roman" panose="02020603050405020304" pitchFamily="18" charset="0"/>
                <a:cs typeface="Times New Roman" panose="02020603050405020304" pitchFamily="18" charset="0"/>
              </a:rPr>
              <a:t> vừa </a:t>
            </a:r>
            <a:r>
              <a:rPr lang="en-US" altLang="en-US" sz="2800">
                <a:solidFill>
                  <a:srgbClr val="002060"/>
                </a:solidFill>
                <a:latin typeface="Times New Roman" panose="02020603050405020304" pitchFamily="18" charset="0"/>
                <a:cs typeface="Times New Roman" panose="02020603050405020304" pitchFamily="18" charset="0"/>
              </a:rPr>
              <a:t>nhạt, sương </a:t>
            </a:r>
            <a:r>
              <a:rPr lang="en-US" altLang="en-US" sz="2800" b="1">
                <a:solidFill>
                  <a:srgbClr val="FF0000"/>
                </a:solidFill>
                <a:latin typeface="Times New Roman" panose="02020603050405020304" pitchFamily="18" charset="0"/>
                <a:cs typeface="Times New Roman" panose="02020603050405020304" pitchFamily="18" charset="0"/>
              </a:rPr>
              <a:t>đã</a:t>
            </a:r>
            <a:r>
              <a:rPr lang="en-US" altLang="en-US" sz="2800">
                <a:solidFill>
                  <a:srgbClr val="002060"/>
                </a:solidFill>
                <a:latin typeface="Times New Roman" panose="02020603050405020304" pitchFamily="18" charset="0"/>
                <a:cs typeface="Times New Roman" panose="02020603050405020304" pitchFamily="18" charset="0"/>
              </a:rPr>
              <a:t> buông nhanh xuống mặt biển.</a:t>
            </a:r>
          </a:p>
        </p:txBody>
      </p:sp>
      <p:sp>
        <p:nvSpPr>
          <p:cNvPr id="25" name="TextBox 24"/>
          <p:cNvSpPr txBox="1">
            <a:spLocks noChangeArrowheads="1"/>
          </p:cNvSpPr>
          <p:nvPr/>
        </p:nvSpPr>
        <p:spPr bwMode="auto">
          <a:xfrm>
            <a:off x="2174875" y="4303713"/>
            <a:ext cx="8115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b) Chúng tôi đi đến </a:t>
            </a:r>
            <a:r>
              <a:rPr lang="en-US" altLang="en-US" sz="2800" b="1">
                <a:solidFill>
                  <a:srgbClr val="FF0000"/>
                </a:solidFill>
                <a:latin typeface="Times New Roman" panose="02020603050405020304" pitchFamily="18" charset="0"/>
                <a:cs typeface="Times New Roman" panose="02020603050405020304" pitchFamily="18" charset="0"/>
              </a:rPr>
              <a:t>đâu</a:t>
            </a:r>
            <a:r>
              <a:rPr lang="en-US" altLang="en-US" sz="2800">
                <a:solidFill>
                  <a:srgbClr val="002060"/>
                </a:solidFill>
                <a:latin typeface="Times New Roman" panose="02020603050405020304" pitchFamily="18" charset="0"/>
                <a:cs typeface="Times New Roman" panose="02020603050405020304" pitchFamily="18" charset="0"/>
              </a:rPr>
              <a:t>, rừng rào rào chuyển động đến </a:t>
            </a:r>
            <a:r>
              <a:rPr lang="en-US" altLang="en-US" sz="2800" b="1">
                <a:solidFill>
                  <a:srgbClr val="FF0000"/>
                </a:solidFill>
                <a:latin typeface="Times New Roman" panose="02020603050405020304" pitchFamily="18" charset="0"/>
                <a:cs typeface="Times New Roman" panose="02020603050405020304" pitchFamily="18" charset="0"/>
              </a:rPr>
              <a:t>đấy</a:t>
            </a:r>
            <a:r>
              <a:rPr lang="en-US" altLang="en-US" sz="2800">
                <a:solidFill>
                  <a:srgbClr val="FF0000"/>
                </a:solidFill>
                <a:latin typeface="Times New Roman" panose="02020603050405020304" pitchFamily="18" charset="0"/>
                <a:cs typeface="Times New Roman" panose="02020603050405020304" pitchFamily="18" charset="0"/>
              </a:rPr>
              <a:t>.</a:t>
            </a:r>
          </a:p>
        </p:txBody>
      </p:sp>
      <p:sp>
        <p:nvSpPr>
          <p:cNvPr id="6" name="Title 1"/>
          <p:cNvSpPr txBox="1">
            <a:spLocks/>
          </p:cNvSpPr>
          <p:nvPr/>
        </p:nvSpPr>
        <p:spPr bwMode="auto">
          <a:xfrm>
            <a:off x="2143125" y="185738"/>
            <a:ext cx="8229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2286000" y="2514600"/>
            <a:ext cx="2133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V="1">
            <a:off x="1905000" y="2895600"/>
            <a:ext cx="2286000" cy="38100"/>
          </a:xfrm>
          <a:prstGeom prst="line">
            <a:avLst/>
          </a:prstGeom>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checkerboard(across)">
                                      <p:cBhvr>
                                        <p:cTn id="12" dur="500"/>
                                        <p:tgtEl>
                                          <p:spTgt spid="820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checkerboard(across)">
                                      <p:cBhvr>
                                        <p:cTn id="15" dur="500"/>
                                        <p:tgtEl>
                                          <p:spTgt spid="819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203" grpId="0" animBg="1"/>
      <p:bldP spid="2" grpId="0"/>
      <p:bldP spid="2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0"/>
          <p:cNvSpPr txBox="1">
            <a:spLocks noChangeArrowheads="1"/>
          </p:cNvSpPr>
          <p:nvPr/>
        </p:nvSpPr>
        <p:spPr bwMode="auto">
          <a:xfrm>
            <a:off x="2305050" y="1725613"/>
            <a:ext cx="8305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en-US" altLang="vi-VN" sz="2800" b="1" i="1">
                <a:solidFill>
                  <a:schemeClr val="tx2"/>
                </a:solidFill>
                <a:latin typeface=".VnTime" panose="020B7200000000000000" pitchFamily="34" charset="0"/>
              </a:rPr>
              <a:t>T×m c¸c vÕ c©u trong mçi c©u ghÐp d­</a:t>
            </a:r>
            <a:r>
              <a:rPr lang="en-US" altLang="vi-VN" sz="2800" b="1" i="1">
                <a:solidFill>
                  <a:schemeClr val="tx2"/>
                </a:solidFill>
                <a:latin typeface="Times New Roman" panose="02020603050405020304" pitchFamily="18" charset="0"/>
                <a:cs typeface="Times New Roman" panose="02020603050405020304" pitchFamily="18" charset="0"/>
              </a:rPr>
              <a:t>ưới</a:t>
            </a:r>
            <a:r>
              <a:rPr lang="en-US" altLang="vi-VN" sz="2800" b="1" i="1">
                <a:solidFill>
                  <a:schemeClr val="tx2"/>
                </a:solidFill>
                <a:latin typeface=".VnTime" panose="020B7200000000000000" pitchFamily="34" charset="0"/>
              </a:rPr>
              <a:t> ®©y. </a:t>
            </a:r>
          </a:p>
          <a:p>
            <a:pPr>
              <a:spcBef>
                <a:spcPct val="50000"/>
              </a:spcBef>
            </a:pPr>
            <a:r>
              <a:rPr lang="en-US" altLang="vi-VN" sz="2800" b="1" i="1">
                <a:solidFill>
                  <a:schemeClr val="tx2"/>
                </a:solidFill>
                <a:latin typeface=".VnTime" panose="020B7200000000000000" pitchFamily="34" charset="0"/>
              </a:rPr>
              <a:t>   X¸c ®Þnh chñ ng÷, vÞ ng÷ cña mçi vÕ c©u:</a:t>
            </a:r>
          </a:p>
        </p:txBody>
      </p:sp>
      <p:sp>
        <p:nvSpPr>
          <p:cNvPr id="41987" name="Text Box 41"/>
          <p:cNvSpPr txBox="1">
            <a:spLocks noChangeArrowheads="1"/>
          </p:cNvSpPr>
          <p:nvPr/>
        </p:nvSpPr>
        <p:spPr bwMode="auto">
          <a:xfrm>
            <a:off x="1590675" y="3124200"/>
            <a:ext cx="94678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AutoNum type="alphaLcParenR"/>
            </a:pPr>
            <a:r>
              <a:rPr lang="en-US" altLang="en-US" sz="3200" dirty="0">
                <a:solidFill>
                  <a:srgbClr val="002060"/>
                </a:solidFill>
                <a:latin typeface="Times New Roman" panose="02020603050405020304" pitchFamily="18" charset="0"/>
                <a:cs typeface="Times New Roman" panose="02020603050405020304" pitchFamily="18" charset="0"/>
              </a:rPr>
              <a:t>Buổi chiều, nắng</a:t>
            </a:r>
            <a:r>
              <a:rPr lang="en-US" altLang="en-US" sz="3200" b="1" dirty="0">
                <a:solidFill>
                  <a:srgbClr val="FF0000"/>
                </a:solidFill>
                <a:latin typeface="Times New Roman" panose="02020603050405020304" pitchFamily="18" charset="0"/>
                <a:cs typeface="Times New Roman" panose="02020603050405020304" pitchFamily="18" charset="0"/>
              </a:rPr>
              <a:t> vừa </a:t>
            </a:r>
            <a:r>
              <a:rPr lang="en-US" altLang="en-US" sz="3200" dirty="0">
                <a:solidFill>
                  <a:srgbClr val="002060"/>
                </a:solidFill>
                <a:latin typeface="Times New Roman" panose="02020603050405020304" pitchFamily="18" charset="0"/>
                <a:cs typeface="Times New Roman" panose="02020603050405020304" pitchFamily="18" charset="0"/>
              </a:rPr>
              <a:t>nhạt, sương </a:t>
            </a:r>
            <a:r>
              <a:rPr lang="en-US" altLang="en-US" sz="3200" b="1" dirty="0">
                <a:solidFill>
                  <a:srgbClr val="FF0000"/>
                </a:solidFill>
                <a:latin typeface="Times New Roman" panose="02020603050405020304" pitchFamily="18" charset="0"/>
                <a:cs typeface="Times New Roman" panose="02020603050405020304" pitchFamily="18" charset="0"/>
              </a:rPr>
              <a:t>đã</a:t>
            </a:r>
            <a:r>
              <a:rPr lang="en-US" altLang="en-US" sz="3200" dirty="0">
                <a:solidFill>
                  <a:srgbClr val="002060"/>
                </a:solidFill>
                <a:latin typeface="Times New Roman" panose="02020603050405020304" pitchFamily="18" charset="0"/>
                <a:cs typeface="Times New Roman" panose="02020603050405020304" pitchFamily="18" charset="0"/>
              </a:rPr>
              <a:t> buông nhanh</a:t>
            </a:r>
          </a:p>
          <a:p>
            <a:endParaRPr lang="en-US" altLang="en-US" sz="3200" dirty="0">
              <a:solidFill>
                <a:srgbClr val="002060"/>
              </a:solidFill>
              <a:latin typeface="Times New Roman" panose="02020603050405020304" pitchFamily="18" charset="0"/>
              <a:cs typeface="Times New Roman" panose="02020603050405020304" pitchFamily="18" charset="0"/>
            </a:endParaRPr>
          </a:p>
          <a:p>
            <a:r>
              <a:rPr lang="en-US" altLang="en-US" sz="3200" dirty="0">
                <a:solidFill>
                  <a:srgbClr val="002060"/>
                </a:solidFill>
                <a:latin typeface="Times New Roman" panose="02020603050405020304" pitchFamily="18" charset="0"/>
                <a:cs typeface="Times New Roman" panose="02020603050405020304" pitchFamily="18" charset="0"/>
              </a:rPr>
              <a:t> </a:t>
            </a:r>
          </a:p>
          <a:p>
            <a:r>
              <a:rPr lang="en-US" altLang="en-US" sz="3200" dirty="0">
                <a:solidFill>
                  <a:srgbClr val="002060"/>
                </a:solidFill>
                <a:latin typeface="Times New Roman" panose="02020603050405020304" pitchFamily="18" charset="0"/>
                <a:cs typeface="Times New Roman" panose="02020603050405020304" pitchFamily="18" charset="0"/>
              </a:rPr>
              <a:t>xuống mặt biển.</a:t>
            </a:r>
          </a:p>
        </p:txBody>
      </p:sp>
      <p:sp>
        <p:nvSpPr>
          <p:cNvPr id="287786" name="Line 42"/>
          <p:cNvSpPr>
            <a:spLocks noChangeShapeType="1"/>
          </p:cNvSpPr>
          <p:nvPr/>
        </p:nvSpPr>
        <p:spPr bwMode="auto">
          <a:xfrm flipV="1">
            <a:off x="6858000" y="3638550"/>
            <a:ext cx="682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88" name="Line 44"/>
          <p:cNvSpPr>
            <a:spLocks noChangeShapeType="1"/>
          </p:cNvSpPr>
          <p:nvPr/>
        </p:nvSpPr>
        <p:spPr bwMode="auto">
          <a:xfrm flipV="1">
            <a:off x="5181600" y="3638550"/>
            <a:ext cx="127635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90" name="Line 46"/>
          <p:cNvSpPr>
            <a:spLocks noChangeShapeType="1"/>
          </p:cNvSpPr>
          <p:nvPr/>
        </p:nvSpPr>
        <p:spPr bwMode="auto">
          <a:xfrm flipV="1">
            <a:off x="7893050" y="3667125"/>
            <a:ext cx="247967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98" name="Text Box 54"/>
          <p:cNvSpPr txBox="1">
            <a:spLocks noChangeArrowheads="1"/>
          </p:cNvSpPr>
          <p:nvPr/>
        </p:nvSpPr>
        <p:spPr bwMode="auto">
          <a:xfrm>
            <a:off x="8858250" y="3783013"/>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   VN</a:t>
            </a:r>
          </a:p>
        </p:txBody>
      </p:sp>
      <p:sp>
        <p:nvSpPr>
          <p:cNvPr id="287799" name="Text Box 55"/>
          <p:cNvSpPr txBox="1">
            <a:spLocks noChangeArrowheads="1"/>
          </p:cNvSpPr>
          <p:nvPr/>
        </p:nvSpPr>
        <p:spPr bwMode="auto">
          <a:xfrm>
            <a:off x="6805613" y="3794125"/>
            <a:ext cx="86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CN</a:t>
            </a:r>
          </a:p>
        </p:txBody>
      </p:sp>
      <p:sp>
        <p:nvSpPr>
          <p:cNvPr id="287800" name="Text Box 56"/>
          <p:cNvSpPr txBox="1">
            <a:spLocks noChangeArrowheads="1"/>
          </p:cNvSpPr>
          <p:nvPr/>
        </p:nvSpPr>
        <p:spPr bwMode="auto">
          <a:xfrm>
            <a:off x="4095750" y="3714750"/>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CN</a:t>
            </a:r>
          </a:p>
        </p:txBody>
      </p:sp>
      <p:sp>
        <p:nvSpPr>
          <p:cNvPr id="287801" name="Text Box 57"/>
          <p:cNvSpPr txBox="1">
            <a:spLocks noChangeArrowheads="1"/>
          </p:cNvSpPr>
          <p:nvPr/>
        </p:nvSpPr>
        <p:spPr bwMode="auto">
          <a:xfrm>
            <a:off x="5307013" y="369093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VN</a:t>
            </a:r>
          </a:p>
        </p:txBody>
      </p:sp>
      <p:sp>
        <p:nvSpPr>
          <p:cNvPr id="287802" name="Line 58"/>
          <p:cNvSpPr>
            <a:spLocks noChangeShapeType="1"/>
          </p:cNvSpPr>
          <p:nvPr/>
        </p:nvSpPr>
        <p:spPr bwMode="auto">
          <a:xfrm>
            <a:off x="4191000" y="3619500"/>
            <a:ext cx="6873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805" name="Line 61"/>
          <p:cNvSpPr>
            <a:spLocks noChangeShapeType="1"/>
          </p:cNvSpPr>
          <p:nvPr/>
        </p:nvSpPr>
        <p:spPr bwMode="auto">
          <a:xfrm flipH="1">
            <a:off x="6581775" y="3181350"/>
            <a:ext cx="1524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1997" name="Rectangle 70"/>
          <p:cNvSpPr>
            <a:spLocks noChangeArrowheads="1"/>
          </p:cNvSpPr>
          <p:nvPr/>
        </p:nvSpPr>
        <p:spPr bwMode="auto">
          <a:xfrm>
            <a:off x="1524000" y="2044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p>
        </p:txBody>
      </p:sp>
      <p:sp>
        <p:nvSpPr>
          <p:cNvPr id="41998" name="Title 1"/>
          <p:cNvSpPr txBox="1">
            <a:spLocks/>
          </p:cNvSpPr>
          <p:nvPr/>
        </p:nvSpPr>
        <p:spPr bwMode="auto">
          <a:xfrm>
            <a:off x="2143125" y="17463"/>
            <a:ext cx="8229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u="sng">
                <a:solidFill>
                  <a:srgbClr val="0000CC"/>
                </a:solidFill>
                <a:latin typeface="Times New Roman" panose="02020603050405020304" pitchFamily="18" charset="0"/>
                <a:cs typeface="Times New Roman" panose="02020603050405020304" pitchFamily="18" charset="0"/>
              </a:rPr>
              <a:t>Luyện từ và câu:</a:t>
            </a:r>
          </a:p>
          <a:p>
            <a:pPr algn="ctr"/>
            <a:r>
              <a:rPr lang="en-US" altLang="en-US" sz="3200" b="1">
                <a:solidFill>
                  <a:srgbClr val="FF0000"/>
                </a:solidFill>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sp>
        <p:nvSpPr>
          <p:cNvPr id="26" name="Line 44"/>
          <p:cNvSpPr>
            <a:spLocks noChangeShapeType="1"/>
          </p:cNvSpPr>
          <p:nvPr/>
        </p:nvSpPr>
        <p:spPr bwMode="auto">
          <a:xfrm flipV="1">
            <a:off x="5154613" y="3741738"/>
            <a:ext cx="130333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7" name="Line 46"/>
          <p:cNvSpPr>
            <a:spLocks noChangeShapeType="1"/>
          </p:cNvSpPr>
          <p:nvPr/>
        </p:nvSpPr>
        <p:spPr bwMode="auto">
          <a:xfrm flipV="1">
            <a:off x="7893050" y="3770313"/>
            <a:ext cx="247967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 name="Line 46"/>
          <p:cNvSpPr>
            <a:spLocks noChangeShapeType="1"/>
          </p:cNvSpPr>
          <p:nvPr/>
        </p:nvSpPr>
        <p:spPr bwMode="auto">
          <a:xfrm flipV="1">
            <a:off x="1804988" y="5060950"/>
            <a:ext cx="24733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0" name="Line 46"/>
          <p:cNvSpPr>
            <a:spLocks noChangeShapeType="1"/>
          </p:cNvSpPr>
          <p:nvPr/>
        </p:nvSpPr>
        <p:spPr bwMode="auto">
          <a:xfrm>
            <a:off x="1804988" y="5165725"/>
            <a:ext cx="2473325" cy="15875"/>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2003" name="Text Box 39"/>
          <p:cNvSpPr txBox="1">
            <a:spLocks noChangeArrowheads="1"/>
          </p:cNvSpPr>
          <p:nvPr/>
        </p:nvSpPr>
        <p:spPr bwMode="auto">
          <a:xfrm>
            <a:off x="2411413" y="109061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a:latin typeface=".VnTime" panose="020B7200000000000000" pitchFamily="34" charset="0"/>
              </a:rPr>
              <a:t>I. NhËn xÐt:</a:t>
            </a:r>
          </a:p>
        </p:txBody>
      </p:sp>
      <p:sp>
        <p:nvSpPr>
          <p:cNvPr id="20" name="Line 61"/>
          <p:cNvSpPr>
            <a:spLocks noChangeShapeType="1"/>
          </p:cNvSpPr>
          <p:nvPr/>
        </p:nvSpPr>
        <p:spPr bwMode="auto">
          <a:xfrm flipH="1">
            <a:off x="6675438" y="3198813"/>
            <a:ext cx="1524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 name="Right Brace 1"/>
          <p:cNvSpPr/>
          <p:nvPr/>
        </p:nvSpPr>
        <p:spPr>
          <a:xfrm rot="5400000">
            <a:off x="4820444" y="3685381"/>
            <a:ext cx="401638" cy="131762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TextBox 2"/>
          <p:cNvSpPr txBox="1">
            <a:spLocks noChangeArrowheads="1"/>
          </p:cNvSpPr>
          <p:nvPr/>
        </p:nvSpPr>
        <p:spPr bwMode="auto">
          <a:xfrm>
            <a:off x="4724400" y="4465638"/>
            <a:ext cx="1081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b="1">
                <a:solidFill>
                  <a:srgbClr val="FF0000"/>
                </a:solidFill>
                <a:latin typeface="Times New Roman" panose="02020603050405020304" pitchFamily="18" charset="0"/>
                <a:cs typeface="Times New Roman" panose="02020603050405020304" pitchFamily="18" charset="0"/>
              </a:rPr>
              <a:t>Vế 1</a:t>
            </a:r>
          </a:p>
        </p:txBody>
      </p:sp>
      <p:sp>
        <p:nvSpPr>
          <p:cNvPr id="23" name="Right Brace 22"/>
          <p:cNvSpPr/>
          <p:nvPr/>
        </p:nvSpPr>
        <p:spPr>
          <a:xfrm rot="5400000">
            <a:off x="8141494" y="3209131"/>
            <a:ext cx="401638" cy="221297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TextBox 23"/>
          <p:cNvSpPr txBox="1">
            <a:spLocks noChangeArrowheads="1"/>
          </p:cNvSpPr>
          <p:nvPr/>
        </p:nvSpPr>
        <p:spPr bwMode="auto">
          <a:xfrm>
            <a:off x="7791450" y="44196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b="1">
                <a:solidFill>
                  <a:srgbClr val="FF0000"/>
                </a:solidFill>
                <a:latin typeface="Times New Roman" panose="02020603050405020304" pitchFamily="18" charset="0"/>
                <a:cs typeface="Times New Roman" panose="02020603050405020304" pitchFamily="18" charset="0"/>
              </a:rPr>
              <a:t>Vế 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8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7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8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78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7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77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77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77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80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98" grpId="0"/>
      <p:bldP spid="287799" grpId="0"/>
      <p:bldP spid="287800" grpId="0"/>
      <p:bldP spid="287801" grpId="0"/>
      <p:bldP spid="2" grpId="0" animBg="1"/>
      <p:bldP spid="3" grpId="0"/>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0"/>
          <p:cNvSpPr txBox="1">
            <a:spLocks noChangeArrowheads="1"/>
          </p:cNvSpPr>
          <p:nvPr/>
        </p:nvSpPr>
        <p:spPr bwMode="auto">
          <a:xfrm>
            <a:off x="2305050" y="2182813"/>
            <a:ext cx="8305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en-US" altLang="vi-VN" sz="2800" b="1">
                <a:solidFill>
                  <a:schemeClr val="tx2"/>
                </a:solidFill>
                <a:latin typeface=".VnTime" panose="020B7200000000000000" pitchFamily="34" charset="0"/>
              </a:rPr>
              <a:t>T×m c¸c vÕ c©u trong mçi c©u ghÐp d­</a:t>
            </a:r>
            <a:r>
              <a:rPr lang="en-US" altLang="vi-VN" sz="2800" b="1">
                <a:solidFill>
                  <a:schemeClr val="tx2"/>
                </a:solidFill>
                <a:latin typeface="Times New Roman" panose="02020603050405020304" pitchFamily="18" charset="0"/>
                <a:cs typeface="Times New Roman" panose="02020603050405020304" pitchFamily="18" charset="0"/>
              </a:rPr>
              <a:t>ưới</a:t>
            </a:r>
            <a:r>
              <a:rPr lang="en-US" altLang="vi-VN" sz="2800" b="1">
                <a:solidFill>
                  <a:schemeClr val="tx2"/>
                </a:solidFill>
                <a:latin typeface=".VnTime" panose="020B7200000000000000" pitchFamily="34" charset="0"/>
              </a:rPr>
              <a:t> ®©y. </a:t>
            </a:r>
          </a:p>
          <a:p>
            <a:pPr>
              <a:spcBef>
                <a:spcPct val="50000"/>
              </a:spcBef>
            </a:pPr>
            <a:r>
              <a:rPr lang="en-US" altLang="vi-VN" sz="2800" b="1">
                <a:solidFill>
                  <a:schemeClr val="tx2"/>
                </a:solidFill>
                <a:latin typeface=".VnTime" panose="020B7200000000000000" pitchFamily="34" charset="0"/>
              </a:rPr>
              <a:t>   X¸c ®Þnh chñ ng÷, vÞ ng÷ cña mçi vÕ c©u:</a:t>
            </a:r>
          </a:p>
        </p:txBody>
      </p:sp>
      <p:sp>
        <p:nvSpPr>
          <p:cNvPr id="43011" name="Text Box 41"/>
          <p:cNvSpPr txBox="1">
            <a:spLocks noChangeArrowheads="1"/>
          </p:cNvSpPr>
          <p:nvPr/>
        </p:nvSpPr>
        <p:spPr bwMode="auto">
          <a:xfrm>
            <a:off x="1590675" y="3562350"/>
            <a:ext cx="94678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a:latin typeface=".VnTime" panose="020B7200000000000000" pitchFamily="34" charset="0"/>
              </a:rPr>
              <a:t>b.</a:t>
            </a:r>
            <a:r>
              <a:rPr lang="en-US" altLang="vi-VN" sz="3200" b="1">
                <a:solidFill>
                  <a:srgbClr val="D60093"/>
                </a:solidFill>
                <a:latin typeface=".VnTime" panose="020B7200000000000000" pitchFamily="34" charset="0"/>
              </a:rPr>
              <a:t> </a:t>
            </a:r>
            <a:r>
              <a:rPr lang="en-US" altLang="vi-VN" sz="3200">
                <a:latin typeface=".VnTime" panose="020B7200000000000000" pitchFamily="34" charset="0"/>
              </a:rPr>
              <a:t>Chóng t«i ®i ®Õn </a:t>
            </a:r>
            <a:r>
              <a:rPr lang="en-US" altLang="vi-VN" sz="3200" b="1" i="1">
                <a:solidFill>
                  <a:srgbClr val="FF0000"/>
                </a:solidFill>
                <a:latin typeface=".VnTime" panose="020B7200000000000000" pitchFamily="34" charset="0"/>
              </a:rPr>
              <a:t>®©u</a:t>
            </a:r>
            <a:r>
              <a:rPr lang="en-US" altLang="vi-VN" sz="3200" i="1">
                <a:latin typeface=".VnTime" panose="020B7200000000000000" pitchFamily="34" charset="0"/>
              </a:rPr>
              <a:t>,</a:t>
            </a:r>
            <a:r>
              <a:rPr lang="en-US" altLang="vi-VN" sz="3200">
                <a:latin typeface=".VnTime" panose="020B7200000000000000" pitchFamily="34" charset="0"/>
              </a:rPr>
              <a:t>  rõng rµo rµo chuyÓn ®éng </a:t>
            </a:r>
          </a:p>
          <a:p>
            <a:pPr>
              <a:spcBef>
                <a:spcPct val="50000"/>
              </a:spcBef>
            </a:pPr>
            <a:endParaRPr lang="en-US" altLang="vi-VN" sz="3200">
              <a:latin typeface=".VnTime" panose="020B7200000000000000" pitchFamily="34" charset="0"/>
            </a:endParaRPr>
          </a:p>
          <a:p>
            <a:pPr>
              <a:spcBef>
                <a:spcPct val="50000"/>
              </a:spcBef>
            </a:pPr>
            <a:r>
              <a:rPr lang="en-US" altLang="vi-VN" sz="3200">
                <a:latin typeface=".VnTime" panose="020B7200000000000000" pitchFamily="34" charset="0"/>
              </a:rPr>
              <a:t>®Õn </a:t>
            </a:r>
            <a:r>
              <a:rPr lang="en-US" altLang="vi-VN" sz="3200" b="1" i="1">
                <a:solidFill>
                  <a:srgbClr val="FF0000"/>
                </a:solidFill>
                <a:latin typeface=".VnTime" panose="020B7200000000000000" pitchFamily="34" charset="0"/>
              </a:rPr>
              <a:t>®Êy</a:t>
            </a:r>
            <a:r>
              <a:rPr lang="en-US" altLang="vi-VN" sz="3200">
                <a:latin typeface=".VnTime" panose="020B7200000000000000" pitchFamily="34" charset="0"/>
              </a:rPr>
              <a:t>.</a:t>
            </a:r>
          </a:p>
        </p:txBody>
      </p:sp>
      <p:sp>
        <p:nvSpPr>
          <p:cNvPr id="287786" name="Line 42"/>
          <p:cNvSpPr>
            <a:spLocks noChangeShapeType="1"/>
          </p:cNvSpPr>
          <p:nvPr/>
        </p:nvSpPr>
        <p:spPr bwMode="auto">
          <a:xfrm flipV="1">
            <a:off x="5916613" y="4076700"/>
            <a:ext cx="682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88" name="Line 44"/>
          <p:cNvSpPr>
            <a:spLocks noChangeShapeType="1"/>
          </p:cNvSpPr>
          <p:nvPr/>
        </p:nvSpPr>
        <p:spPr bwMode="auto">
          <a:xfrm flipV="1">
            <a:off x="3886200" y="4076700"/>
            <a:ext cx="15240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90" name="Line 46"/>
          <p:cNvSpPr>
            <a:spLocks noChangeShapeType="1"/>
          </p:cNvSpPr>
          <p:nvPr/>
        </p:nvSpPr>
        <p:spPr bwMode="auto">
          <a:xfrm flipV="1">
            <a:off x="6815138" y="4105275"/>
            <a:ext cx="316706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798" name="Text Box 54"/>
          <p:cNvSpPr txBox="1">
            <a:spLocks noChangeArrowheads="1"/>
          </p:cNvSpPr>
          <p:nvPr/>
        </p:nvSpPr>
        <p:spPr bwMode="auto">
          <a:xfrm>
            <a:off x="8629650" y="411480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VN</a:t>
            </a:r>
          </a:p>
        </p:txBody>
      </p:sp>
      <p:sp>
        <p:nvSpPr>
          <p:cNvPr id="287799" name="Text Box 55"/>
          <p:cNvSpPr txBox="1">
            <a:spLocks noChangeArrowheads="1"/>
          </p:cNvSpPr>
          <p:nvPr/>
        </p:nvSpPr>
        <p:spPr bwMode="auto">
          <a:xfrm>
            <a:off x="5867400" y="4114800"/>
            <a:ext cx="86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CN</a:t>
            </a:r>
          </a:p>
        </p:txBody>
      </p:sp>
      <p:sp>
        <p:nvSpPr>
          <p:cNvPr id="287800" name="Text Box 56"/>
          <p:cNvSpPr txBox="1">
            <a:spLocks noChangeArrowheads="1"/>
          </p:cNvSpPr>
          <p:nvPr/>
        </p:nvSpPr>
        <p:spPr bwMode="auto">
          <a:xfrm>
            <a:off x="2427288" y="4114800"/>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CN</a:t>
            </a:r>
          </a:p>
        </p:txBody>
      </p:sp>
      <p:sp>
        <p:nvSpPr>
          <p:cNvPr id="287801" name="Text Box 57"/>
          <p:cNvSpPr txBox="1">
            <a:spLocks noChangeArrowheads="1"/>
          </p:cNvSpPr>
          <p:nvPr/>
        </p:nvSpPr>
        <p:spPr bwMode="auto">
          <a:xfrm>
            <a:off x="4278313" y="4114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VN</a:t>
            </a:r>
          </a:p>
        </p:txBody>
      </p:sp>
      <p:sp>
        <p:nvSpPr>
          <p:cNvPr id="287802" name="Line 58"/>
          <p:cNvSpPr>
            <a:spLocks noChangeShapeType="1"/>
          </p:cNvSpPr>
          <p:nvPr/>
        </p:nvSpPr>
        <p:spPr bwMode="auto">
          <a:xfrm>
            <a:off x="2143125" y="4076700"/>
            <a:ext cx="151447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7805" name="Line 61"/>
          <p:cNvSpPr>
            <a:spLocks noChangeShapeType="1"/>
          </p:cNvSpPr>
          <p:nvPr/>
        </p:nvSpPr>
        <p:spPr bwMode="auto">
          <a:xfrm flipH="1">
            <a:off x="5715000" y="3619500"/>
            <a:ext cx="1524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3021" name="Rectangle 70"/>
          <p:cNvSpPr>
            <a:spLocks noChangeArrowheads="1"/>
          </p:cNvSpPr>
          <p:nvPr/>
        </p:nvSpPr>
        <p:spPr bwMode="auto">
          <a:xfrm>
            <a:off x="1524000" y="2482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p>
        </p:txBody>
      </p:sp>
      <p:sp>
        <p:nvSpPr>
          <p:cNvPr id="43022" name="Title 1"/>
          <p:cNvSpPr txBox="1">
            <a:spLocks/>
          </p:cNvSpPr>
          <p:nvPr/>
        </p:nvSpPr>
        <p:spPr bwMode="auto">
          <a:xfrm>
            <a:off x="2143125" y="261938"/>
            <a:ext cx="8229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sp>
        <p:nvSpPr>
          <p:cNvPr id="26" name="Line 44"/>
          <p:cNvSpPr>
            <a:spLocks noChangeShapeType="1"/>
          </p:cNvSpPr>
          <p:nvPr/>
        </p:nvSpPr>
        <p:spPr bwMode="auto">
          <a:xfrm flipV="1">
            <a:off x="3859213" y="4179888"/>
            <a:ext cx="15240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7" name="Line 46"/>
          <p:cNvSpPr>
            <a:spLocks noChangeShapeType="1"/>
          </p:cNvSpPr>
          <p:nvPr/>
        </p:nvSpPr>
        <p:spPr bwMode="auto">
          <a:xfrm flipV="1">
            <a:off x="6815138" y="4208463"/>
            <a:ext cx="316706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8" name="Line 46"/>
          <p:cNvSpPr>
            <a:spLocks noChangeShapeType="1"/>
          </p:cNvSpPr>
          <p:nvPr/>
        </p:nvSpPr>
        <p:spPr bwMode="auto">
          <a:xfrm flipV="1">
            <a:off x="1709738" y="5534025"/>
            <a:ext cx="1190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0" name="Line 46"/>
          <p:cNvSpPr>
            <a:spLocks noChangeShapeType="1"/>
          </p:cNvSpPr>
          <p:nvPr/>
        </p:nvSpPr>
        <p:spPr bwMode="auto">
          <a:xfrm flipV="1">
            <a:off x="1709738" y="5638800"/>
            <a:ext cx="1190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3027" name="Text Box 39"/>
          <p:cNvSpPr txBox="1">
            <a:spLocks noChangeArrowheads="1"/>
          </p:cNvSpPr>
          <p:nvPr/>
        </p:nvSpPr>
        <p:spPr bwMode="auto">
          <a:xfrm>
            <a:off x="2411413" y="152876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a:latin typeface=".VnTime" panose="020B7200000000000000" pitchFamily="34" charset="0"/>
              </a:rPr>
              <a:t>I. NhËn xÐt:</a:t>
            </a:r>
          </a:p>
        </p:txBody>
      </p:sp>
      <p:sp>
        <p:nvSpPr>
          <p:cNvPr id="20" name="Line 61"/>
          <p:cNvSpPr>
            <a:spLocks noChangeShapeType="1"/>
          </p:cNvSpPr>
          <p:nvPr/>
        </p:nvSpPr>
        <p:spPr bwMode="auto">
          <a:xfrm flipH="1">
            <a:off x="5621338" y="3652838"/>
            <a:ext cx="1524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 name="Right Brace 1"/>
          <p:cNvSpPr/>
          <p:nvPr/>
        </p:nvSpPr>
        <p:spPr>
          <a:xfrm rot="5400000">
            <a:off x="3628232" y="3666331"/>
            <a:ext cx="293688" cy="1952625"/>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TextBox 2"/>
          <p:cNvSpPr txBox="1">
            <a:spLocks noChangeArrowheads="1"/>
          </p:cNvSpPr>
          <p:nvPr/>
        </p:nvSpPr>
        <p:spPr bwMode="auto">
          <a:xfrm>
            <a:off x="3228975" y="4765675"/>
            <a:ext cx="17478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FF0000"/>
                </a:solidFill>
                <a:latin typeface="Times New Roman" panose="02020603050405020304" pitchFamily="18" charset="0"/>
                <a:cs typeface="Times New Roman" panose="02020603050405020304" pitchFamily="18" charset="0"/>
              </a:rPr>
              <a:t>Vế 1</a:t>
            </a:r>
          </a:p>
        </p:txBody>
      </p:sp>
      <p:sp>
        <p:nvSpPr>
          <p:cNvPr id="23" name="Right Brace 22"/>
          <p:cNvSpPr/>
          <p:nvPr/>
        </p:nvSpPr>
        <p:spPr>
          <a:xfrm rot="5400000">
            <a:off x="7492206" y="3175794"/>
            <a:ext cx="179388" cy="2971800"/>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TextBox 23"/>
          <p:cNvSpPr txBox="1">
            <a:spLocks noChangeArrowheads="1"/>
          </p:cNvSpPr>
          <p:nvPr/>
        </p:nvSpPr>
        <p:spPr bwMode="auto">
          <a:xfrm>
            <a:off x="7031038" y="4800600"/>
            <a:ext cx="1747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b="1" i="1">
                <a:solidFill>
                  <a:srgbClr val="FF0000"/>
                </a:solidFill>
                <a:latin typeface="Times New Roman" panose="02020603050405020304" pitchFamily="18" charset="0"/>
                <a:cs typeface="Times New Roman" panose="02020603050405020304" pitchFamily="18" charset="0"/>
              </a:rPr>
              <a:t>Vế 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8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7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8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78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7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77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77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77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80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98" grpId="0"/>
      <p:bldP spid="287799" grpId="0"/>
      <p:bldP spid="287800" grpId="0"/>
      <p:bldP spid="287801" grpId="0"/>
      <p:bldP spid="2" grpId="0" animBg="1"/>
      <p:bldP spid="3" grpId="0"/>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33600" y="2006600"/>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660066"/>
                </a:solidFill>
                <a:latin typeface="Times New Roman" panose="02020603050405020304" pitchFamily="18" charset="0"/>
                <a:cs typeface="Times New Roman" panose="02020603050405020304" pitchFamily="18" charset="0"/>
                <a:sym typeface="Wingdings" panose="05000000000000000000" pitchFamily="2" charset="2"/>
              </a:rPr>
              <a:t>3. Tìm những từ có thể thay thế cho các từ in đậm trong câu ghép đã dẫn.</a:t>
            </a:r>
          </a:p>
        </p:txBody>
      </p:sp>
      <p:sp>
        <p:nvSpPr>
          <p:cNvPr id="44035" name="TextBox 12"/>
          <p:cNvSpPr txBox="1">
            <a:spLocks noChangeArrowheads="1"/>
          </p:cNvSpPr>
          <p:nvPr/>
        </p:nvSpPr>
        <p:spPr bwMode="auto">
          <a:xfrm>
            <a:off x="2095500" y="3279775"/>
            <a:ext cx="8115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rPr>
              <a:t>a) Buổi chiều, nắng</a:t>
            </a:r>
            <a:r>
              <a:rPr lang="en-US" altLang="en-US" sz="2800" b="1">
                <a:solidFill>
                  <a:srgbClr val="FF0000"/>
                </a:solidFill>
              </a:rPr>
              <a:t>   vừa  </a:t>
            </a:r>
            <a:r>
              <a:rPr lang="en-US" altLang="en-US" sz="2800">
                <a:solidFill>
                  <a:srgbClr val="002060"/>
                </a:solidFill>
              </a:rPr>
              <a:t>nhạt, sương </a:t>
            </a:r>
            <a:r>
              <a:rPr lang="en-US" altLang="en-US" sz="2800" b="1">
                <a:solidFill>
                  <a:srgbClr val="FF0000"/>
                </a:solidFill>
              </a:rPr>
              <a:t>đã</a:t>
            </a:r>
            <a:r>
              <a:rPr lang="en-US" altLang="en-US" sz="2800">
                <a:solidFill>
                  <a:srgbClr val="002060"/>
                </a:solidFill>
              </a:rPr>
              <a:t>   buông nhanh xuống mặt biển.</a:t>
            </a:r>
          </a:p>
        </p:txBody>
      </p:sp>
      <p:sp>
        <p:nvSpPr>
          <p:cNvPr id="8" name="TextBox 7"/>
          <p:cNvSpPr txBox="1">
            <a:spLocks noChangeArrowheads="1"/>
          </p:cNvSpPr>
          <p:nvPr/>
        </p:nvSpPr>
        <p:spPr bwMode="auto">
          <a:xfrm>
            <a:off x="5410200" y="3279775"/>
            <a:ext cx="914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rPr>
              <a:t>mới</a:t>
            </a:r>
            <a:endParaRPr lang="en-US" altLang="en-US" sz="2800"/>
          </a:p>
        </p:txBody>
      </p:sp>
      <p:sp>
        <p:nvSpPr>
          <p:cNvPr id="9" name="TextBox 8"/>
          <p:cNvSpPr txBox="1">
            <a:spLocks noChangeArrowheads="1"/>
          </p:cNvSpPr>
          <p:nvPr/>
        </p:nvSpPr>
        <p:spPr bwMode="auto">
          <a:xfrm>
            <a:off x="5334000" y="3276600"/>
            <a:ext cx="1066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rPr>
              <a:t>chưa </a:t>
            </a:r>
            <a:endParaRPr lang="en-US" altLang="en-US" sz="2800"/>
          </a:p>
        </p:txBody>
      </p:sp>
      <p:sp>
        <p:nvSpPr>
          <p:cNvPr id="10" name="TextBox 9"/>
          <p:cNvSpPr txBox="1">
            <a:spLocks noChangeArrowheads="1"/>
          </p:cNvSpPr>
          <p:nvPr/>
        </p:nvSpPr>
        <p:spPr bwMode="auto">
          <a:xfrm>
            <a:off x="5280025" y="3265488"/>
            <a:ext cx="1066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rPr>
              <a:t>càng </a:t>
            </a:r>
            <a:endParaRPr lang="en-US" altLang="en-US" sz="2800"/>
          </a:p>
        </p:txBody>
      </p:sp>
      <p:sp>
        <p:nvSpPr>
          <p:cNvPr id="12" name="TextBox 11"/>
          <p:cNvSpPr txBox="1">
            <a:spLocks noChangeArrowheads="1"/>
          </p:cNvSpPr>
          <p:nvPr/>
        </p:nvSpPr>
        <p:spPr bwMode="auto">
          <a:xfrm>
            <a:off x="8382000" y="3276600"/>
            <a:ext cx="1066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rPr>
              <a:t>càng </a:t>
            </a:r>
            <a:endParaRPr lang="en-US" altLang="en-US" sz="2800"/>
          </a:p>
        </p:txBody>
      </p:sp>
      <p:sp>
        <p:nvSpPr>
          <p:cNvPr id="44040" name="Title 1"/>
          <p:cNvSpPr txBox="1">
            <a:spLocks/>
          </p:cNvSpPr>
          <p:nvPr/>
        </p:nvSpPr>
        <p:spPr bwMode="auto">
          <a:xfrm>
            <a:off x="2038350" y="311150"/>
            <a:ext cx="8229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sp>
        <p:nvSpPr>
          <p:cNvPr id="16" name="Subtitle 9"/>
          <p:cNvSpPr txBox="1">
            <a:spLocks/>
          </p:cNvSpPr>
          <p:nvPr/>
        </p:nvSpPr>
        <p:spPr bwMode="auto">
          <a:xfrm>
            <a:off x="2152650" y="44196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vi-VN" sz="2800" b="1">
                <a:solidFill>
                  <a:srgbClr val="0000FF"/>
                </a:solidFill>
                <a:cs typeface="Arial" panose="020B0604020202020204" pitchFamily="34" charset="0"/>
              </a:rPr>
              <a:t>chưa … đã … ; mới … đã … ; càng … càng …; </a:t>
            </a:r>
          </a:p>
          <a:p>
            <a:pPr algn="ctr">
              <a:spcBef>
                <a:spcPct val="20000"/>
              </a:spcBef>
            </a:pPr>
            <a:r>
              <a:rPr lang="en-US" altLang="vi-VN" sz="2800">
                <a:solidFill>
                  <a:srgbClr val="0000FF"/>
                </a:solidFill>
                <a:cs typeface="Arial" panose="020B0604020202020204" pitchFamily="34" charset="0"/>
              </a:rPr>
              <a:t>là các cặp từ </a:t>
            </a:r>
            <a:r>
              <a:rPr lang="en-US" altLang="vi-VN" sz="2800">
                <a:solidFill>
                  <a:srgbClr val="FF0000"/>
                </a:solidFill>
                <a:cs typeface="Arial" panose="020B0604020202020204" pitchFamily="34" charset="0"/>
              </a:rPr>
              <a:t>hô</a:t>
            </a:r>
            <a:r>
              <a:rPr lang="en-US" altLang="vi-VN" sz="2800">
                <a:solidFill>
                  <a:srgbClr val="0000FF"/>
                </a:solidFill>
                <a:cs typeface="Arial" panose="020B0604020202020204" pitchFamily="34" charset="0"/>
              </a:rPr>
              <a:t> </a:t>
            </a:r>
            <a:r>
              <a:rPr lang="en-US" altLang="vi-VN" sz="2800">
                <a:solidFill>
                  <a:srgbClr val="FF0000"/>
                </a:solidFill>
                <a:cs typeface="Arial" panose="020B0604020202020204" pitchFamily="34" charset="0"/>
              </a:rPr>
              <a:t>ứng</a:t>
            </a:r>
            <a:r>
              <a:rPr lang="en-US" altLang="vi-VN" sz="2800">
                <a:solidFill>
                  <a:srgbClr val="0000FF"/>
                </a:solidFill>
                <a:cs typeface="Arial" panose="020B0604020202020204" pitchFamily="34" charset="0"/>
              </a:rPr>
              <a:t> dùng để nối các vế câu ghép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133600" y="2006600"/>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660066"/>
                </a:solidFill>
                <a:latin typeface="Times New Roman" panose="02020603050405020304" pitchFamily="18" charset="0"/>
                <a:cs typeface="Times New Roman" panose="02020603050405020304" pitchFamily="18" charset="0"/>
                <a:sym typeface="Wingdings" panose="05000000000000000000" pitchFamily="2" charset="2"/>
              </a:rPr>
              <a:t>3. Tìm những từ có thể thay thế cho các từ in đậm trong câu ghép đã dẫn.</a:t>
            </a:r>
          </a:p>
        </p:txBody>
      </p:sp>
      <p:sp>
        <p:nvSpPr>
          <p:cNvPr id="14" name="TextBox 13"/>
          <p:cNvSpPr txBox="1">
            <a:spLocks noChangeArrowheads="1"/>
          </p:cNvSpPr>
          <p:nvPr/>
        </p:nvSpPr>
        <p:spPr bwMode="auto">
          <a:xfrm>
            <a:off x="2198688" y="3395663"/>
            <a:ext cx="8115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rPr>
              <a:t>b) Chúng tôi đi đến </a:t>
            </a:r>
            <a:r>
              <a:rPr lang="en-US" altLang="en-US" sz="2800" b="1">
                <a:solidFill>
                  <a:srgbClr val="FF0000"/>
                </a:solidFill>
              </a:rPr>
              <a:t>đâu</a:t>
            </a:r>
            <a:r>
              <a:rPr lang="en-US" altLang="en-US" sz="2800">
                <a:solidFill>
                  <a:srgbClr val="002060"/>
                </a:solidFill>
              </a:rPr>
              <a:t>, rừng rào rào chuyển động đến </a:t>
            </a:r>
            <a:r>
              <a:rPr lang="en-US" altLang="en-US" sz="2800" b="1">
                <a:solidFill>
                  <a:srgbClr val="FF0000"/>
                </a:solidFill>
              </a:rPr>
              <a:t>đấy</a:t>
            </a:r>
            <a:r>
              <a:rPr lang="en-US" altLang="en-US" sz="2800">
                <a:solidFill>
                  <a:srgbClr val="FF0000"/>
                </a:solidFill>
              </a:rPr>
              <a:t>.</a:t>
            </a:r>
          </a:p>
        </p:txBody>
      </p:sp>
      <p:sp>
        <p:nvSpPr>
          <p:cNvPr id="15" name="TextBox 14"/>
          <p:cNvSpPr txBox="1">
            <a:spLocks noChangeArrowheads="1"/>
          </p:cNvSpPr>
          <p:nvPr/>
        </p:nvSpPr>
        <p:spPr bwMode="auto">
          <a:xfrm>
            <a:off x="2198688" y="3406775"/>
            <a:ext cx="8115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rPr>
              <a:t>b) Chúng tôi đi đến </a:t>
            </a:r>
            <a:r>
              <a:rPr lang="en-US" altLang="en-US" sz="2800" b="1">
                <a:solidFill>
                  <a:srgbClr val="FF0000"/>
                </a:solidFill>
              </a:rPr>
              <a:t>chỗ nào</a:t>
            </a:r>
            <a:r>
              <a:rPr lang="en-US" altLang="en-US" sz="2800">
                <a:solidFill>
                  <a:srgbClr val="002060"/>
                </a:solidFill>
              </a:rPr>
              <a:t>, rừng rào rào chuyển động đến </a:t>
            </a:r>
            <a:r>
              <a:rPr lang="en-US" altLang="en-US" sz="2800" b="1">
                <a:solidFill>
                  <a:srgbClr val="FF0000"/>
                </a:solidFill>
              </a:rPr>
              <a:t>chỗ ấy</a:t>
            </a:r>
            <a:r>
              <a:rPr lang="en-US" altLang="en-US" sz="2800">
                <a:solidFill>
                  <a:srgbClr val="FF0000"/>
                </a:solidFill>
              </a:rPr>
              <a:t>.</a:t>
            </a:r>
          </a:p>
        </p:txBody>
      </p:sp>
      <p:sp>
        <p:nvSpPr>
          <p:cNvPr id="45061" name="Title 1"/>
          <p:cNvSpPr txBox="1">
            <a:spLocks/>
          </p:cNvSpPr>
          <p:nvPr/>
        </p:nvSpPr>
        <p:spPr bwMode="auto">
          <a:xfrm>
            <a:off x="2084388" y="517525"/>
            <a:ext cx="8229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rPr>
              <a:t>Nối các vế câu ghép bằng cặp từ hô ứng</a:t>
            </a:r>
            <a:endParaRPr lang="en-US" altLang="en-US" sz="3200" b="1">
              <a:solidFill>
                <a:srgbClr val="0000CC"/>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5281613" y="3395663"/>
            <a:ext cx="1652587" cy="523875"/>
          </a:xfrm>
          <a:prstGeom prst="rect">
            <a:avLst/>
          </a:prstGeom>
          <a:solidFill>
            <a:schemeClr val="accent3">
              <a:lumMod val="95000"/>
            </a:schemeClr>
          </a:solidFill>
          <a:ln>
            <a:noFill/>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en-US" sz="2800" b="1" smtClean="0">
                <a:solidFill>
                  <a:srgbClr val="FF0000"/>
                </a:solidFill>
              </a:rPr>
              <a:t>nơi nào,</a:t>
            </a:r>
            <a:endParaRPr lang="en-US" altLang="en-US" sz="2800" smtClean="0">
              <a:solidFill>
                <a:srgbClr val="FF0000"/>
              </a:solidFill>
            </a:endParaRPr>
          </a:p>
        </p:txBody>
      </p:sp>
      <p:sp>
        <p:nvSpPr>
          <p:cNvPr id="12" name="TextBox 11"/>
          <p:cNvSpPr txBox="1">
            <a:spLocks noChangeArrowheads="1"/>
          </p:cNvSpPr>
          <p:nvPr/>
        </p:nvSpPr>
        <p:spPr bwMode="auto">
          <a:xfrm>
            <a:off x="3784600" y="3830638"/>
            <a:ext cx="1371600" cy="523875"/>
          </a:xfrm>
          <a:prstGeom prst="rect">
            <a:avLst/>
          </a:prstGeom>
          <a:solidFill>
            <a:schemeClr val="accent3">
              <a:lumMod val="95000"/>
            </a:schemeClr>
          </a:solidFill>
          <a:ln>
            <a:noFill/>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en-US" sz="2800" b="1" smtClean="0">
                <a:solidFill>
                  <a:srgbClr val="FF0000"/>
                </a:solidFill>
              </a:rPr>
              <a:t>nơi ấy.</a:t>
            </a:r>
            <a:endParaRPr lang="en-US" altLang="en-US" sz="2800" smtClean="0">
              <a:solidFill>
                <a:srgbClr val="FF0000"/>
              </a:solidFill>
            </a:endParaRPr>
          </a:p>
        </p:txBody>
      </p:sp>
      <p:sp>
        <p:nvSpPr>
          <p:cNvPr id="13" name="Subtitle 9"/>
          <p:cNvSpPr txBox="1">
            <a:spLocks/>
          </p:cNvSpPr>
          <p:nvPr/>
        </p:nvSpPr>
        <p:spPr bwMode="auto">
          <a:xfrm>
            <a:off x="990600" y="4800600"/>
            <a:ext cx="960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vi-VN" sz="2800" b="1">
                <a:solidFill>
                  <a:srgbClr val="0000FF"/>
                </a:solidFill>
                <a:cs typeface="Arial" panose="020B0604020202020204" pitchFamily="34" charset="0"/>
              </a:rPr>
              <a:t>chỗ nào … chỗ ấy ; nơi nào … nơi ấy</a:t>
            </a:r>
          </a:p>
          <a:p>
            <a:pPr algn="ctr">
              <a:spcBef>
                <a:spcPct val="20000"/>
              </a:spcBef>
            </a:pPr>
            <a:r>
              <a:rPr lang="en-US" altLang="vi-VN" sz="2800">
                <a:solidFill>
                  <a:srgbClr val="0000FF"/>
                </a:solidFill>
                <a:cs typeface="Arial" panose="020B0604020202020204" pitchFamily="34" charset="0"/>
              </a:rPr>
              <a:t>Cũng là các cặp từ </a:t>
            </a:r>
            <a:r>
              <a:rPr lang="en-US" altLang="vi-VN" sz="2800">
                <a:solidFill>
                  <a:srgbClr val="FF0000"/>
                </a:solidFill>
                <a:cs typeface="Arial" panose="020B0604020202020204" pitchFamily="34" charset="0"/>
              </a:rPr>
              <a:t>hô</a:t>
            </a:r>
            <a:r>
              <a:rPr lang="en-US" altLang="vi-VN" sz="2800">
                <a:solidFill>
                  <a:srgbClr val="0000FF"/>
                </a:solidFill>
                <a:cs typeface="Arial" panose="020B0604020202020204" pitchFamily="34" charset="0"/>
              </a:rPr>
              <a:t> </a:t>
            </a:r>
            <a:r>
              <a:rPr lang="en-US" altLang="vi-VN" sz="2800">
                <a:solidFill>
                  <a:srgbClr val="FF0000"/>
                </a:solidFill>
                <a:cs typeface="Arial" panose="020B0604020202020204" pitchFamily="34" charset="0"/>
              </a:rPr>
              <a:t>ứng</a:t>
            </a:r>
            <a:r>
              <a:rPr lang="en-US" altLang="vi-VN" sz="2800">
                <a:solidFill>
                  <a:srgbClr val="0000FF"/>
                </a:solidFill>
                <a:cs typeface="Arial" panose="020B0604020202020204" pitchFamily="34" charset="0"/>
              </a:rPr>
              <a:t> dùng để nối các vế câu ghép.</a:t>
            </a:r>
          </a:p>
          <a:p>
            <a:pPr algn="ctr">
              <a:spcBef>
                <a:spcPct val="20000"/>
              </a:spcBef>
            </a:pPr>
            <a:endParaRPr lang="en-US" altLang="vi-VN" sz="2800" b="1">
              <a:solidFill>
                <a:srgbClr val="0000FF"/>
              </a:solidFill>
              <a:cs typeface="Arial" panose="020B0604020202020204" pitchFamily="34" charset="0"/>
            </a:endParaRPr>
          </a:p>
          <a:p>
            <a:pPr algn="ctr">
              <a:spcBef>
                <a:spcPct val="20000"/>
              </a:spcBef>
            </a:pPr>
            <a:endParaRPr lang="en-US" altLang="vi-VN" sz="2800" b="1">
              <a:solidFill>
                <a:srgbClr val="0000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1"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gray">
          <a:xfrm>
            <a:off x="1143000" y="21336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spcBef>
                <a:spcPct val="20000"/>
              </a:spcBef>
            </a:pPr>
            <a:r>
              <a:rPr lang="en-US" altLang="en-US" sz="2600" b="1">
                <a:solidFill>
                  <a:schemeClr val="accent2"/>
                </a:solidFill>
              </a:rPr>
              <a:t>       - Những cặp từ có tác dụng nối các vế câu ghép, làm cho các vế của mỗi câu ghép có quan hệ chặt chẽ với nhau về ý. Các từ đó thường đứng ở bộ phận vị ngữ của câu  thì được gọi là cặp từ hô ứng.</a:t>
            </a:r>
          </a:p>
        </p:txBody>
      </p:sp>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1505</TotalTime>
  <Words>1569</Words>
  <Application>Microsoft Office PowerPoint</Application>
  <PresentationFormat>Widescreen</PresentationFormat>
  <Paragraphs>157</Paragraphs>
  <Slides>25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Memoriam Pro</vt:lpstr>
      <vt:lpstr>.VnTime</vt:lpstr>
      <vt:lpstr>Arial</vt:lpstr>
      <vt:lpstr>Calibri</vt:lpstr>
      <vt:lpstr>Calibri Light</vt:lpstr>
      <vt:lpstr>Times New Roman</vt:lpstr>
      <vt:lpstr>Verdana</vt:lpstr>
      <vt:lpstr>Wingdings</vt:lpstr>
      <vt:lpstr>Wingdings 2</vt:lpstr>
      <vt:lpstr>Office Theme</vt:lpstr>
      <vt:lpstr>1_Office Theme</vt:lpstr>
      <vt:lpstr>Aspect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Ngày chưa tắt hẳn, trăng đã lên rồi.</vt:lpstr>
      <vt:lpstr>a) Ngày chưa tắt hẳn, trăng đã lên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Ngày           tắt hẳn, trăng           lên rồi.</vt:lpstr>
      <vt:lpstr>a) Ngày           tắt hẳn, trăng           lên rồi.</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MyPC</cp:lastModifiedBy>
  <cp:revision>254</cp:revision>
  <dcterms:created xsi:type="dcterms:W3CDTF">2013-03-08T02:58:36Z</dcterms:created>
  <dcterms:modified xsi:type="dcterms:W3CDTF">2020-04-27T04:55:05Z</dcterms:modified>
</cp:coreProperties>
</file>