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2"/>
  </p:notesMasterIdLst>
  <p:sldIdLst>
    <p:sldId id="264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61" r:id="rId16"/>
    <p:sldId id="267" r:id="rId17"/>
    <p:sldId id="268" r:id="rId18"/>
    <p:sldId id="269" r:id="rId19"/>
    <p:sldId id="270" r:id="rId20"/>
    <p:sldId id="271" r:id="rId21"/>
    <p:sldId id="274" r:id="rId22"/>
    <p:sldId id="275" r:id="rId23"/>
    <p:sldId id="277" r:id="rId24"/>
    <p:sldId id="276" r:id="rId25"/>
    <p:sldId id="278" r:id="rId26"/>
    <p:sldId id="279" r:id="rId27"/>
    <p:sldId id="280" r:id="rId28"/>
    <p:sldId id="282" r:id="rId29"/>
    <p:sldId id="283" r:id="rId30"/>
    <p:sldId id="272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6600"/>
    <a:srgbClr val="FF6600"/>
    <a:srgbClr val="00CC00"/>
    <a:srgbClr val="996633"/>
    <a:srgbClr val="66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D0DFC93-7EC7-4ADB-B26B-05310E7BD5C2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73425F-117B-4B91-9D52-DE73D7DB00BF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B4DAA0-306D-4AF4-A6F8-D9CCC539E98A}" type="slidenum">
              <a:rPr lang="ar-SA" altLang="vi-VN">
                <a:latin typeface="Calibri" panose="020F0502020204030204" pitchFamily="34" charset="0"/>
                <a:cs typeface="Times New Roman" panose="02020603050405020304" pitchFamily="18" charset="0"/>
              </a:rPr>
              <a:pPr eaLnBrk="1" hangingPunct="1"/>
              <a:t>2</a:t>
            </a:fld>
            <a:endParaRPr lang="en-US" altLang="vi-VN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41161-1CBE-423B-8488-DF742E431E4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939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E594B-1022-47A2-89FD-4DE4DA28123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8026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99422-FBFB-46FC-B46B-B33EF92A17D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56785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2034589-AD75-4BBA-9D76-02665D682BC6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A491A-AF7D-45D2-B3DB-548CE215975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77795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9B36153-1C39-471C-BB66-49904889FBF5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2C442-0DA5-4469-8664-667EFBE7B8B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348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142ACF3-A51A-485C-9DA0-30C972500202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09638-E636-4771-A32A-348365080F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57717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E46EDCF-9F42-4F3B-BB21-AA93781044DF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9358-3B89-437D-8670-42E333D0719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6822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17AE41B-F9FA-492E-995E-A965F03B902D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1665F-BC6E-4333-9C31-20EBE97778D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98306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E486860-3F9B-46FD-89D8-C40E85A985AB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ABBDD-93E8-4558-BDAC-E993F21A9F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7846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56B69F0-BF75-4CBD-AE36-F0599903F942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6FBD7-0392-4B5F-A2A0-EA7FC89F3E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96186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09A042A-2321-4BF8-85CC-44AA51E3AAE8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DB15F-37EE-43A4-BA0E-56668CDFF90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9063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464C1-3928-4135-967A-06B22671D1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0100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71CFA28-9326-4657-A0BC-9F3E61C14CEC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B3189-00D5-452B-9F05-268354236F9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60326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8F0DF7D-2624-434E-8349-6FB8889D533D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58C24-3E72-4738-8252-493FCE5E2E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0804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762C873-9667-4F33-B7D0-0965A2A88190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00C4C-7367-4598-85BA-ADF4E8CB08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88633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71F9845-090C-4C42-9CE9-48348607E8A3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22EDD-8518-492E-A41E-3F039CC2C8B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18624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CD813E2-E1BB-46F9-806F-56FB5E63BDF8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14E57-27AC-462A-A043-BE7FD0C7BE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52633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46C466B-A276-4E74-A915-59B62F519BF0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B20B9-5D0F-4706-BE92-C3A16FCBB98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4921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861F8D0-BF76-43D0-9D4E-71CD9D205A6A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57057-E764-44FA-84B1-1FD4187B386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52213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697A4A9-5F04-47A9-8A5C-3DDB379F22F1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D0332-7BA7-47A5-B282-5585CBCB9FE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71669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486D48E-23F0-41C7-B6A9-C0B8AF48C06C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B4128-569C-49C5-A44C-A986B342534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21309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5A952DB-E6C9-46D3-AA24-E6560C10E09E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369A0-DF2C-4F93-AC7F-2B5BB80E432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387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42797-27B6-4A34-8225-0BE65110CC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0087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89EC1E3-88AF-448C-B867-E6DF6DAC2C1D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E28C0-7800-4BF0-B0A9-CD2AB0515B8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4694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46D1FA2-2DB5-43B7-AFF2-73C997CC7813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A2DED-99FF-4A4F-8100-13FEB80E779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8615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A3A96D8-9066-4BD1-AC3E-709201CFCE95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DBA97-9B9B-4A72-9717-D232149D5DC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0099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8AE8E48-5CBB-4C81-8197-4DC8FA5B9BCF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1772C-2D11-4CA3-842A-54D2423052A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29815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FD5E03-FF85-403C-AF61-F69909616342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E092675-0C75-4F60-9C64-C472341AD50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15016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FD5E03-FF85-403C-AF61-F69909616342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4FE8960-1828-420D-8437-E7632FD10E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98667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FD5E03-FF85-403C-AF61-F69909616342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23BD65A-8788-4D31-930E-8C679389612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0652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FD5E03-FF85-403C-AF61-F69909616342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6847CE0-4156-4853-BC26-70F63ED922F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501916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FD5E03-FF85-403C-AF61-F69909616342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A99BA40-041C-48FD-9426-A940F54A9FD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54743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FD5E03-FF85-403C-AF61-F69909616342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F356CBC-5977-4A51-9C89-BC4AFC448CC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044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456CF-F470-450C-A2D2-C66674B0FBB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49323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FD5E03-FF85-403C-AF61-F69909616342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F639186-02B3-4290-8553-3431F2E0B17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15796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FD5E03-FF85-403C-AF61-F69909616342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2383859-0BAD-4E55-A067-23EAFD22B06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4936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FD5E03-FF85-403C-AF61-F69909616342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CE7AC12-5D2A-49CD-817A-4B38506C9CE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1331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FD5E03-FF85-403C-AF61-F69909616342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22C2335-D7D5-432F-A619-E9C8A5D66D3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993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FD5E03-FF85-403C-AF61-F69909616342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B2F0D3C-3018-4955-AD6A-28BB796E721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1799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32FDC-07C9-4CD5-90E0-59B36C44F6E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4800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AC690-D6DF-4A9E-A4D3-A75E02D9596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4879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13D17-3828-48F5-AA63-619999672CF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0637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8C4D3-E507-42AF-BD24-4C7B14212C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7638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97E38-F589-42AA-8D9E-02437349318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402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0EACA6-A24F-4D82-9D95-77A6322AA77A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A5E35944-B9BF-4683-A798-6EF1409467CD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Times New Roman" panose="02020603050405020304" pitchFamily="18" charset="0"/>
              </a:defRPr>
            </a:lvl1pPr>
          </a:lstStyle>
          <a:p>
            <a:fld id="{E223036A-ECEF-4813-9A59-64B87D270DE8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A8B23A93-7F6A-49CC-8721-9BE4169C6834}" type="datetime1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Times New Roman" panose="02020603050405020304" pitchFamily="18" charset="0"/>
              </a:defRPr>
            </a:lvl1pPr>
          </a:lstStyle>
          <a:p>
            <a:fld id="{A55C22B2-5D92-42A5-B1AC-F4E49059A976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DFD5E03-FF85-403C-AF61-F69909616342}" type="datetimeFigureOut">
              <a:rPr lang="en-US"/>
              <a:pPr>
                <a:defRPr/>
              </a:pPr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D1CCEE9-37F2-4B53-B4D7-0E0D5947EC4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3276600" y="1981200"/>
            <a:ext cx="4800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Lithos"/>
              </a:rPr>
              <a:t>: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2819400" y="2819400"/>
            <a:ext cx="419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Trật tự-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4114800" y="4114800"/>
            <a:ext cx="4191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ninh</a:t>
            </a:r>
          </a:p>
        </p:txBody>
      </p:sp>
      <p:sp>
        <p:nvSpPr>
          <p:cNvPr id="38917" name="WordArt 4"/>
          <p:cNvSpPr>
            <a:spLocks noChangeArrowheads="1" noChangeShapeType="1" noTextEdit="1"/>
          </p:cNvSpPr>
          <p:nvPr/>
        </p:nvSpPr>
        <p:spPr bwMode="auto">
          <a:xfrm>
            <a:off x="1981200" y="9906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 5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 txBox="1">
            <a:spLocks noRot="1"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FF00"/>
                </a:solidFill>
                <a:latin typeface="Times New Roman" panose="02020603050405020304" pitchFamily="18" charset="0"/>
              </a:rPr>
              <a:t>                            </a:t>
            </a:r>
            <a:r>
              <a:rPr lang="en-US" altLang="vi-VN" sz="3200" b="1">
                <a:latin typeface="Times New Roman" panose="02020603050405020304" pitchFamily="18" charset="0"/>
              </a:rPr>
              <a:t>Đồn biên phòng</a:t>
            </a: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 bwMode="auto">
          <a:xfrm>
            <a:off x="0" y="5181600"/>
            <a:ext cx="342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 Đồn biên phòng:</a:t>
            </a:r>
          </a:p>
        </p:txBody>
      </p:sp>
      <p:grpSp>
        <p:nvGrpSpPr>
          <p:cNvPr id="48132" name="Group 11"/>
          <p:cNvGrpSpPr>
            <a:grpSpLocks/>
          </p:cNvGrpSpPr>
          <p:nvPr/>
        </p:nvGrpSpPr>
        <p:grpSpPr bwMode="auto">
          <a:xfrm>
            <a:off x="0" y="990600"/>
            <a:ext cx="9144000" cy="4189413"/>
            <a:chOff x="0" y="990600"/>
            <a:chExt cx="9144000" cy="4189413"/>
          </a:xfrm>
        </p:grpSpPr>
        <p:pic>
          <p:nvPicPr>
            <p:cNvPr id="48134" name="Picture 4" descr="bangtambpgmail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600"/>
              <a:ext cx="4648200" cy="418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5" name="Picture 5" descr="45179951-7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990600"/>
              <a:ext cx="4495800" cy="418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8600" y="522446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>
                <a:latin typeface="Times New Roman" panose="02020603050405020304" pitchFamily="18" charset="0"/>
              </a:rPr>
              <a:t>			     là nơi các chú công an đóng quân và làm việc; là nơi phòng thủ trấn giữ biên giới của một đất nước.</a:t>
            </a:r>
            <a:endParaRPr lang="en-US" altLang="vi-V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 txBox="1">
            <a:spLocks noRot="1" noChangeArrowheads="1"/>
          </p:cNvSpPr>
          <p:nvPr/>
        </p:nvSpPr>
        <p:spPr bwMode="auto">
          <a:xfrm>
            <a:off x="0" y="4322763"/>
            <a:ext cx="167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Tòa án:</a:t>
            </a:r>
          </a:p>
        </p:txBody>
      </p:sp>
      <p:grpSp>
        <p:nvGrpSpPr>
          <p:cNvPr id="49155" name="Group 10"/>
          <p:cNvGrpSpPr>
            <a:grpSpLocks/>
          </p:cNvGrpSpPr>
          <p:nvPr/>
        </p:nvGrpSpPr>
        <p:grpSpPr bwMode="auto">
          <a:xfrm>
            <a:off x="34925" y="444500"/>
            <a:ext cx="9026525" cy="3914775"/>
            <a:chOff x="0" y="410441"/>
            <a:chExt cx="9150927" cy="3913909"/>
          </a:xfrm>
        </p:grpSpPr>
        <p:pic>
          <p:nvPicPr>
            <p:cNvPr id="49158" name="Picture 6" descr="0a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200"/>
              <a:ext cx="4648200" cy="386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7" descr="s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127" y="410441"/>
              <a:ext cx="4495800" cy="391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156" name="Rectangle 10"/>
          <p:cNvSpPr>
            <a:spLocks noChangeArrowheads="1"/>
          </p:cNvSpPr>
          <p:nvPr/>
        </p:nvSpPr>
        <p:spPr bwMode="auto">
          <a:xfrm>
            <a:off x="11113" y="4335463"/>
            <a:ext cx="8686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>
                <a:latin typeface="Times New Roman" panose="02020603050405020304" pitchFamily="18" charset="0"/>
              </a:rPr>
              <a:t>                 </a:t>
            </a:r>
            <a:r>
              <a:rPr lang="en-US" altLang="vi-VN" sz="24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>
                <a:latin typeface="Times New Roman" panose="02020603050405020304" pitchFamily="18" charset="0"/>
              </a:rPr>
              <a:t> cơ quan nhà nước có nhiệm vụ xét xử các vụ phạm pháp, kiện tụng.  </a:t>
            </a:r>
            <a:endParaRPr lang="en-US" altLang="vi-VN" sz="2400"/>
          </a:p>
        </p:txBody>
      </p:sp>
      <p:sp>
        <p:nvSpPr>
          <p:cNvPr id="49157" name="TextBox 11"/>
          <p:cNvSpPr txBox="1">
            <a:spLocks noChangeArrowheads="1"/>
          </p:cNvSpPr>
          <p:nvPr/>
        </p:nvSpPr>
        <p:spPr bwMode="auto">
          <a:xfrm>
            <a:off x="61913" y="5173663"/>
            <a:ext cx="89995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 phán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Người chuyên làm công tác xét xử các vụ án</a:t>
            </a:r>
          </a:p>
          <a:p>
            <a:pPr algn="just" eaLnBrk="1" hangingPunct="1"/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xử: 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Xem xét và xử các vụ án</a:t>
            </a:r>
          </a:p>
          <a:p>
            <a:pPr algn="just" eaLnBrk="1" hangingPunct="1"/>
            <a:endParaRPr lang="en-US" altLang="vi-VN" sz="2800">
              <a:latin typeface="Times New Roman (Heading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295400" y="457200"/>
            <a:ext cx="2590800" cy="6096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480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>
              <a:latin typeface="VNI-Helve" pitchFamily="2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57200" y="1447800"/>
            <a:ext cx="50292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và thực hiện theo yêu cầu SGK/ tr.59</a:t>
            </a:r>
            <a:endParaRPr lang="en-US" altLang="vi-VN" sz="4000" b="1" i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381000" y="2971800"/>
            <a:ext cx="8382000" cy="34290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51203" name="Picture 4" descr="canstock3234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8194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740275" y="533400"/>
            <a:ext cx="2590800" cy="6096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9600" y="3121025"/>
            <a:ext cx="80772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0000FF"/>
                </a:solidFill>
                <a:latin typeface="VNI-Helve" pitchFamily="2" charset="0"/>
                <a:sym typeface="Wingdings" panose="05000000000000000000" pitchFamily="2" charset="2"/>
              </a:rPr>
              <a:t> </a:t>
            </a:r>
            <a:r>
              <a:rPr lang="en-US" altLang="vi-VN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 các từ ngữ chỉ những việc làm, những cơ quan, tổ chức và những người có thể giúp em tự bảo vệ khi cha mẹ em không có ở bên.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canstockphoto3328321_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3810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WordArt 5"/>
          <p:cNvSpPr>
            <a:spLocks noChangeArrowheads="1" noChangeShapeType="1" noTextEdit="1"/>
          </p:cNvSpPr>
          <p:nvPr/>
        </p:nvSpPr>
        <p:spPr bwMode="auto">
          <a:xfrm>
            <a:off x="1295400" y="457200"/>
            <a:ext cx="1981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</a:t>
            </a:r>
          </a:p>
        </p:txBody>
      </p:sp>
      <p:sp>
        <p:nvSpPr>
          <p:cNvPr id="52228" name="WordArt 6"/>
          <p:cNvSpPr>
            <a:spLocks noChangeArrowheads="1" noChangeShapeType="1" noTextEdit="1"/>
          </p:cNvSpPr>
          <p:nvPr/>
        </p:nvSpPr>
        <p:spPr bwMode="auto">
          <a:xfrm>
            <a:off x="1371600" y="1219200"/>
            <a:ext cx="190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 LÀM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276600" y="349250"/>
            <a:ext cx="5791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3300"/>
                </a:solidFill>
                <a:latin typeface="VNI-Helve" pitchFamily="2" charset="0"/>
                <a:sym typeface="Wingdings" panose="05000000000000000000" pitchFamily="2" charset="2"/>
              </a:rPr>
              <a:t> </a:t>
            </a:r>
            <a:r>
              <a:rPr lang="en-US" altLang="vi-VN" sz="36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Nhớ số ĐT của cha mẹ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352800" y="990600"/>
            <a:ext cx="5791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0000FF"/>
                </a:solidFill>
                <a:latin typeface="VNI-Helve" pitchFamily="2" charset="0"/>
                <a:sym typeface="Wingdings" panose="05000000000000000000" pitchFamily="2" charset="2"/>
              </a:rPr>
              <a:t> </a:t>
            </a:r>
            <a:r>
              <a:rPr lang="en-US" altLang="vi-VN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Nhớ địa chỉ, số ĐT của người thân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600200" y="2133600"/>
            <a:ext cx="701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800080"/>
                </a:solidFill>
                <a:latin typeface="VNI-Helve" pitchFamily="2" charset="0"/>
                <a:sym typeface="Wingdings" panose="05000000000000000000" pitchFamily="2" charset="2"/>
              </a:rPr>
              <a:t> </a:t>
            </a:r>
            <a:r>
              <a:rPr lang="en-US" altLang="vi-VN" sz="3600" b="1" i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Gọi ĐT 113 hoặc 114, 115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914400" y="2667000"/>
            <a:ext cx="891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006600"/>
                </a:solidFill>
                <a:latin typeface="VNI-Helve" pitchFamily="2" charset="0"/>
                <a:sym typeface="Wingdings" panose="05000000000000000000" pitchFamily="2" charset="2"/>
              </a:rPr>
              <a:t> </a:t>
            </a:r>
            <a:r>
              <a:rPr lang="en-US" altLang="vi-VN" sz="3600" b="1" i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Kêu lớn để người xung quanh biết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28600" y="3200400"/>
            <a:ext cx="670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A50021"/>
                </a:solidFill>
                <a:latin typeface="VNI-Helve" pitchFamily="2" charset="0"/>
                <a:sym typeface="Wingdings" panose="05000000000000000000" pitchFamily="2" charset="2"/>
              </a:rPr>
              <a:t> </a:t>
            </a:r>
            <a:r>
              <a:rPr lang="en-US" altLang="vi-VN" sz="3600" b="1" i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Chạy đến nhà người quen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28600" y="3810000"/>
            <a:ext cx="8763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5F5F5F"/>
                </a:solidFill>
                <a:latin typeface="VNI-Helve" pitchFamily="2" charset="0"/>
                <a:sym typeface="Wingdings" panose="05000000000000000000" pitchFamily="2" charset="2"/>
              </a:rPr>
              <a:t> </a:t>
            </a:r>
            <a:r>
              <a:rPr lang="en-US" altLang="vi-VN" sz="3600" b="1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 theo nhóm, tránh chỗ tối, tránh nơi vắng vẻ, nhìn xung quanh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52400" y="4953000"/>
            <a:ext cx="8763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996600"/>
                </a:solidFill>
                <a:latin typeface="VNI-Helve" pitchFamily="2" charset="0"/>
                <a:sym typeface="Wingdings" panose="05000000000000000000" pitchFamily="2" charset="2"/>
              </a:rPr>
              <a:t> </a:t>
            </a:r>
            <a:r>
              <a:rPr lang="en-US" altLang="vi-VN" sz="3600" b="1" i="1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 cho người lạ biết em ở nhà một mình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52400" y="60198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latin typeface="VNI-Helve" pitchFamily="2" charset="0"/>
                <a:sym typeface="Wingdings" panose="05000000000000000000" pitchFamily="2" charset="2"/>
              </a:rPr>
              <a:t> </a:t>
            </a:r>
            <a:r>
              <a:rPr lang="en-US" altLang="vi-VN" sz="3600" b="1" i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 mở cửa cho người lạ.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/>
      <p:bldP spid="14345" grpId="0"/>
      <p:bldP spid="14346" grpId="0"/>
      <p:bldP spid="14347" grpId="0"/>
      <p:bldP spid="14348" grpId="0"/>
      <p:bldP spid="14349" grpId="0"/>
      <p:bldP spid="143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381000" y="3352800"/>
            <a:ext cx="8458200" cy="33528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53251" name="Picture 4" descr="canstock40673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5867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WordArt 5"/>
          <p:cNvSpPr>
            <a:spLocks noChangeArrowheads="1" noChangeShapeType="1" noTextEdit="1"/>
          </p:cNvSpPr>
          <p:nvPr/>
        </p:nvSpPr>
        <p:spPr bwMode="auto">
          <a:xfrm>
            <a:off x="3048000" y="457200"/>
            <a:ext cx="2667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</a:t>
            </a:r>
          </a:p>
        </p:txBody>
      </p:sp>
      <p:sp>
        <p:nvSpPr>
          <p:cNvPr id="53253" name="WordArt 6"/>
          <p:cNvSpPr>
            <a:spLocks noChangeArrowheads="1" noChangeShapeType="1" noTextEdit="1"/>
          </p:cNvSpPr>
          <p:nvPr/>
        </p:nvSpPr>
        <p:spPr bwMode="auto">
          <a:xfrm>
            <a:off x="2743200" y="1066800"/>
            <a:ext cx="3276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 QUAN, TỔ CHỨC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1000" y="3303588"/>
            <a:ext cx="83820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C"/>
            </a:pPr>
            <a:r>
              <a:rPr lang="en-US" altLang="vi-VN" sz="3600" b="1" i="1">
                <a:solidFill>
                  <a:srgbClr val="0000FF"/>
                </a:solidFill>
                <a:latin typeface="VNI-Helve" pitchFamily="2" charset="0"/>
              </a:rPr>
              <a:t> </a:t>
            </a:r>
            <a:r>
              <a:rPr lang="en-US" altLang="vi-VN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hàng, cửa hiệu, trường học,…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C"/>
            </a:pPr>
            <a:r>
              <a:rPr lang="en-US" altLang="vi-VN" sz="3600" b="1" i="1">
                <a:solidFill>
                  <a:srgbClr val="FF3300"/>
                </a:solidFill>
                <a:latin typeface="VNI-Helve" pitchFamily="2" charset="0"/>
              </a:rPr>
              <a:t> </a:t>
            </a:r>
            <a:r>
              <a:rPr lang="en-US" altLang="vi-VN" sz="36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 công an</a:t>
            </a:r>
            <a:r>
              <a:rPr lang="en-US" altLang="vi-VN" sz="3600" b="1" i="1">
                <a:solidFill>
                  <a:srgbClr val="FF3300"/>
                </a:solidFill>
                <a:latin typeface="VNI-Helve" pitchFamily="2" charset="0"/>
              </a:rPr>
              <a:t>, </a:t>
            </a:r>
            <a:r>
              <a:rPr lang="en-US" altLang="vi-VN" sz="36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 </a:t>
            </a:r>
            <a:r>
              <a:rPr lang="en-US" altLang="vi-VN" sz="3600" b="1" i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(công an thường trực chiến đấu),</a:t>
            </a:r>
            <a:r>
              <a:rPr lang="en-US" altLang="vi-VN" sz="36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114 </a:t>
            </a:r>
            <a:r>
              <a:rPr lang="en-US" altLang="vi-VN" sz="3600" b="1" i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(công an phòng cháy chữa cháy),</a:t>
            </a:r>
            <a:r>
              <a:rPr lang="en-US" altLang="vi-VN" sz="36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115 </a:t>
            </a:r>
            <a:r>
              <a:rPr lang="en-US" altLang="vi-VN" sz="3600" b="1" i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đội thường trực cấp cứu y tế)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canstock34198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WordArt 5"/>
          <p:cNvSpPr>
            <a:spLocks noChangeArrowheads="1" noChangeShapeType="1" noTextEdit="1"/>
          </p:cNvSpPr>
          <p:nvPr/>
        </p:nvSpPr>
        <p:spPr bwMode="auto">
          <a:xfrm>
            <a:off x="3581400" y="457200"/>
            <a:ext cx="4038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NGƯỜI</a:t>
            </a:r>
          </a:p>
        </p:txBody>
      </p:sp>
      <p:sp>
        <p:nvSpPr>
          <p:cNvPr id="54276" name="WordArt 6"/>
          <p:cNvSpPr>
            <a:spLocks noChangeArrowheads="1" noChangeShapeType="1" noTextEdit="1"/>
          </p:cNvSpPr>
          <p:nvPr/>
        </p:nvSpPr>
        <p:spPr bwMode="auto">
          <a:xfrm>
            <a:off x="3429000" y="990600"/>
            <a:ext cx="4419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THỂ GIÚP EM TỰ BẢO VỆ</a:t>
            </a:r>
          </a:p>
        </p:txBody>
      </p:sp>
      <p:sp>
        <p:nvSpPr>
          <p:cNvPr id="54277" name="WordArt 7"/>
          <p:cNvSpPr>
            <a:spLocks noChangeArrowheads="1" noChangeShapeType="1" noTextEdit="1"/>
          </p:cNvSpPr>
          <p:nvPr/>
        </p:nvSpPr>
        <p:spPr bwMode="auto">
          <a:xfrm>
            <a:off x="3200400" y="1905000"/>
            <a:ext cx="4800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 KHÔNG CÓ CHA MẸ Ở BÊN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743200" y="3746500"/>
            <a:ext cx="6096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3300"/>
                </a:solidFill>
                <a:latin typeface="VNI-Helve" pitchFamily="2" charset="0"/>
                <a:sym typeface="Wingdings" panose="05000000000000000000" pitchFamily="2" charset="2"/>
              </a:rPr>
              <a:t> </a:t>
            </a:r>
            <a:r>
              <a:rPr lang="en-US" altLang="vi-VN" sz="40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Ông bà, chú bác, người thân, hàng xóm, bạn bè</a:t>
            </a:r>
            <a:endParaRPr lang="en-US" altLang="vi-VN" sz="4000" b="1" i="1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4"/>
          <p:cNvSpPr>
            <a:spLocks noChangeArrowheads="1" noChangeShapeType="1" noTextEdit="1"/>
          </p:cNvSpPr>
          <p:nvPr/>
        </p:nvSpPr>
        <p:spPr bwMode="auto">
          <a:xfrm rot="232592">
            <a:off x="457200" y="762000"/>
            <a:ext cx="3886200" cy="1547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vi-VN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533400" y="2743200"/>
            <a:ext cx="6553200" cy="197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Ô CHỮ</a:t>
            </a:r>
          </a:p>
        </p:txBody>
      </p:sp>
      <p:pic>
        <p:nvPicPr>
          <p:cNvPr id="55300" name="Picture 6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7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00838"/>
            <a:ext cx="8991600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8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45944" y="3347244"/>
            <a:ext cx="685800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9" descr="BLU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3347243" y="3347243"/>
            <a:ext cx="6858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1 (6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85344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 có thể giúp em tự bảo vệ khi không có cha mẹ ở bên</a:t>
            </a:r>
            <a:r>
              <a:rPr lang="en-US" altLang="vi-VN" sz="4000" b="1" i="1">
                <a:solidFill>
                  <a:srgbClr val="0000FF"/>
                </a:solidFill>
                <a:latin typeface="VNI-Helve" pitchFamily="2" charset="0"/>
              </a:rPr>
              <a:t>	</a:t>
            </a:r>
            <a:r>
              <a:rPr lang="en-US" altLang="vi-VN" sz="4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có 9 chữ cái )</a:t>
            </a:r>
            <a:endParaRPr lang="en-US" altLang="vi-VN" sz="4000" b="1" i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3716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7432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0574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4290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1148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48006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54864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61722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68580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pic>
        <p:nvPicPr>
          <p:cNvPr id="56333" name="Picture 20" descr="animation[5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2954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0" name="Group 30"/>
          <p:cNvGrpSpPr>
            <a:grpSpLocks/>
          </p:cNvGrpSpPr>
          <p:nvPr/>
        </p:nvGrpSpPr>
        <p:grpSpPr bwMode="auto">
          <a:xfrm>
            <a:off x="1338263" y="4054475"/>
            <a:ext cx="6172200" cy="762000"/>
            <a:chOff x="864" y="2832"/>
            <a:chExt cx="3888" cy="480"/>
          </a:xfrm>
        </p:grpSpPr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864" y="283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1728" y="283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1296" y="283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2160" y="283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2592" y="283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3024" y="283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3456" y="283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3888" y="283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4320" y="283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 animBg="1"/>
      <p:bldP spid="20488" grpId="0" animBg="1"/>
      <p:bldP spid="20489" grpId="0" animBg="1"/>
      <p:bldP spid="20490" grpId="0" animBg="1"/>
      <p:bldP spid="20491" grpId="0" animBg="1"/>
      <p:bldP spid="20492" grpId="0" animBg="1"/>
      <p:bldP spid="20493" grpId="0" animBg="1"/>
      <p:bldP spid="20494" grpId="0" animBg="1"/>
      <p:bldP spid="204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1 (6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81534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vi-VN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ở nhà một mình, em nhớ phải làm điều nay</a:t>
            </a:r>
            <a:r>
              <a:rPr lang="en-US" altLang="vi-VN" sz="4000" b="1" i="1">
                <a:solidFill>
                  <a:srgbClr val="0000FF"/>
                </a:solidFill>
                <a:latin typeface="VNI-Helve" pitchFamily="2" charset="0"/>
              </a:rPr>
              <a:t>		                   			</a:t>
            </a:r>
            <a:r>
              <a:rPr lang="en-US" altLang="vi-VN" sz="4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có 7 chữ cái)</a:t>
            </a:r>
            <a:endParaRPr lang="en-US" altLang="vi-VN" sz="4000" b="1" i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7432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0574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4290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41148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48006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4864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Ử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61722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57355" name="Picture 14" descr="animation[5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2954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2057400" y="4038600"/>
            <a:ext cx="4800600" cy="762000"/>
            <a:chOff x="1344" y="2736"/>
            <a:chExt cx="3024" cy="480"/>
          </a:xfrm>
        </p:grpSpPr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1776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1344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>
              <a:off x="2208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2640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3072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3504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3936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</p:grp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68288" y="609600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i="1">
                <a:latin typeface="Times New Roman" panose="02020603050405020304" pitchFamily="18" charset="0"/>
              </a:rPr>
              <a:t> Dòng nào dưới đây nêu đúng nghĩa của từ </a:t>
            </a:r>
            <a:r>
              <a:rPr lang="en-US" altLang="vi-VN" sz="3200" b="1" i="1">
                <a:solidFill>
                  <a:srgbClr val="C00000"/>
                </a:solidFill>
                <a:latin typeface="Times New Roman" panose="02020603050405020304" pitchFamily="18" charset="0"/>
              </a:rPr>
              <a:t>an ninh </a:t>
            </a:r>
            <a:r>
              <a:rPr lang="en-US" altLang="vi-VN" sz="3200" b="1" i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168" name="Text Box 8" descr="Pink tissue paper">
            <a:hlinkClick r:id="" action="ppaction://noaction" highlightClick="1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173038" y="1946275"/>
            <a:ext cx="635000" cy="5191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FF0000"/>
                </a:solidFill>
                <a:latin typeface="VNI-Souvir" pitchFamily="2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855663" y="1771650"/>
            <a:ext cx="85709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Times New Roman" panose="02020603050405020304" pitchFamily="18" charset="0"/>
              </a:rPr>
              <a:t>Yên ổn hẳn, tránh được tai nạn, tránh được thiệt hại</a:t>
            </a:r>
            <a:r>
              <a:rPr lang="en-US" altLang="vi-VN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66" name="Text Box 12" descr="Pink tissue paper">
            <a:hlinkClick r:id="" action="ppaction://noaction" highlightClick="1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128588" y="3382963"/>
            <a:ext cx="615950" cy="5191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FF0000"/>
                </a:solidFill>
                <a:latin typeface="VNI-Souvir" pitchFamily="2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6164" name="Text Box 15" descr="Pink tissue paper">
            <a:hlinkClick r:id="" action="ppaction://noaction" highlightClick="1">
              <a:snd r:embed="rId3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173038" y="4584700"/>
            <a:ext cx="615950" cy="5191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FF0000"/>
                </a:solidFill>
                <a:latin typeface="VNI-Souvir" pitchFamily="2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1009650" y="3382963"/>
            <a:ext cx="7427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vi-VN" sz="3200" b="1">
                <a:latin typeface="Times New Roman" panose="02020603050405020304" pitchFamily="18" charset="0"/>
              </a:rPr>
              <a:t>Yên ổn hẳn về chính trị và trật tự xã hội. </a:t>
            </a:r>
            <a:endParaRPr lang="en-US" altLang="vi-VN" sz="3200" b="1">
              <a:latin typeface="Times New Roman" panose="02020603050405020304" pitchFamily="18" charset="0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1009650" y="4584700"/>
            <a:ext cx="6823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>
                <a:latin typeface="Times New Roman" panose="02020603050405020304" pitchFamily="18" charset="0"/>
              </a:rPr>
              <a:t>Không có chiến tranh và thiên tai. 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-122238" y="3311525"/>
            <a:ext cx="1119188" cy="6556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67000" y="2678113"/>
            <a:ext cx="9731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0563" y="2276475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FF0000"/>
                </a:solidFill>
                <a:cs typeface="Times New Roman" panose="02020603050405020304" pitchFamily="18" charset="0"/>
              </a:rPr>
              <a:t>     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toàn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115175" y="4953000"/>
            <a:ext cx="762000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24800" y="4356100"/>
            <a:ext cx="1335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yên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3276600" y="146050"/>
            <a:ext cx="2590800" cy="6096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6168" grpId="0" animBg="1"/>
      <p:bldP spid="36873" grpId="0"/>
      <p:bldP spid="6166" grpId="0" animBg="1"/>
      <p:bldP spid="6164" grpId="0" animBg="1"/>
      <p:bldP spid="36883" grpId="0"/>
      <p:bldP spid="36884" grpId="0"/>
      <p:bldP spid="5" grpId="0" animBg="1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1 (6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81534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vi-VN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cơ quan an ninh có thể giúp em tránh bị người khác đe dọa, hành hung</a:t>
            </a:r>
            <a:r>
              <a:rPr lang="en-US" altLang="vi-VN" sz="3600" b="1" i="1">
                <a:solidFill>
                  <a:srgbClr val="0000FF"/>
                </a:solidFill>
                <a:latin typeface="VNI-Helve" pitchFamily="2" charset="0"/>
              </a:rPr>
              <a:t>	</a:t>
            </a:r>
            <a:r>
              <a:rPr lang="en-US" altLang="vi-VN" sz="36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có 9 chữ cái)</a:t>
            </a:r>
            <a:endParaRPr lang="en-US" altLang="vi-VN" sz="3600" b="1" i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3716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7432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0574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4290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41148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48006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54864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61722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68580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pic>
        <p:nvPicPr>
          <p:cNvPr id="58381" name="Picture 14" descr="animation[5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2954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69" name="Group 25"/>
          <p:cNvGrpSpPr>
            <a:grpSpLocks/>
          </p:cNvGrpSpPr>
          <p:nvPr/>
        </p:nvGrpSpPr>
        <p:grpSpPr bwMode="auto">
          <a:xfrm>
            <a:off x="1393825" y="4038600"/>
            <a:ext cx="6172200" cy="762000"/>
            <a:chOff x="960" y="2736"/>
            <a:chExt cx="3888" cy="480"/>
          </a:xfrm>
        </p:grpSpPr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960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1761" name="Rectangle 17"/>
            <p:cNvSpPr>
              <a:spLocks noChangeArrowheads="1"/>
            </p:cNvSpPr>
            <p:nvPr/>
          </p:nvSpPr>
          <p:spPr bwMode="auto">
            <a:xfrm>
              <a:off x="1824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1762" name="Rectangle 18"/>
            <p:cNvSpPr>
              <a:spLocks noChangeArrowheads="1"/>
            </p:cNvSpPr>
            <p:nvPr/>
          </p:nvSpPr>
          <p:spPr bwMode="auto">
            <a:xfrm>
              <a:off x="1392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1763" name="Rectangle 19"/>
            <p:cNvSpPr>
              <a:spLocks noChangeArrowheads="1"/>
            </p:cNvSpPr>
            <p:nvPr/>
          </p:nvSpPr>
          <p:spPr bwMode="auto">
            <a:xfrm>
              <a:off x="2256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1764" name="Rectangle 20"/>
            <p:cNvSpPr>
              <a:spLocks noChangeArrowheads="1"/>
            </p:cNvSpPr>
            <p:nvPr/>
          </p:nvSpPr>
          <p:spPr bwMode="auto">
            <a:xfrm>
              <a:off x="2688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1765" name="Rectangle 21"/>
            <p:cNvSpPr>
              <a:spLocks noChangeArrowheads="1"/>
            </p:cNvSpPr>
            <p:nvPr/>
          </p:nvSpPr>
          <p:spPr bwMode="auto">
            <a:xfrm>
              <a:off x="3120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1766" name="Rectangle 22"/>
            <p:cNvSpPr>
              <a:spLocks noChangeArrowheads="1"/>
            </p:cNvSpPr>
            <p:nvPr/>
          </p:nvSpPr>
          <p:spPr bwMode="auto">
            <a:xfrm>
              <a:off x="3552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1767" name="Rectangle 23"/>
            <p:cNvSpPr>
              <a:spLocks noChangeArrowheads="1"/>
            </p:cNvSpPr>
            <p:nvPr/>
          </p:nvSpPr>
          <p:spPr bwMode="auto">
            <a:xfrm>
              <a:off x="3984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4416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</p:grp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 animBg="1"/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1 (6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81534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altLang="vi-VN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đi chơi, đi học, em cần tránh những nơi thế này.</a:t>
            </a:r>
            <a:r>
              <a:rPr lang="en-US" altLang="vi-VN" sz="4000" b="1" i="1">
                <a:solidFill>
                  <a:srgbClr val="0000FF"/>
                </a:solidFill>
                <a:latin typeface="VNI-Helve" pitchFamily="2" charset="0"/>
              </a:rPr>
              <a:t>        			         </a:t>
            </a:r>
            <a:r>
              <a:rPr lang="en-US" altLang="vi-VN" sz="4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có 6 chữ cái )</a:t>
            </a:r>
            <a:endParaRPr lang="en-US" altLang="vi-VN" sz="4000" b="1" i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9718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2860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6576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3434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50292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7150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Ẻ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402" name="Picture 14" descr="animation[5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2954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41" name="Group 21"/>
          <p:cNvGrpSpPr>
            <a:grpSpLocks/>
          </p:cNvGrpSpPr>
          <p:nvPr/>
        </p:nvGrpSpPr>
        <p:grpSpPr bwMode="auto">
          <a:xfrm>
            <a:off x="2286000" y="4038600"/>
            <a:ext cx="4114800" cy="762000"/>
            <a:chOff x="1536" y="2736"/>
            <a:chExt cx="2592" cy="480"/>
          </a:xfrm>
        </p:grpSpPr>
        <p:sp>
          <p:nvSpPr>
            <p:cNvPr id="30735" name="Rectangle 15"/>
            <p:cNvSpPr>
              <a:spLocks noChangeArrowheads="1"/>
            </p:cNvSpPr>
            <p:nvPr/>
          </p:nvSpPr>
          <p:spPr bwMode="auto">
            <a:xfrm>
              <a:off x="1968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1536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2400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2832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3264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3696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6" grpId="0" animBg="1"/>
      <p:bldP spid="30727" grpId="0" animBg="1"/>
      <p:bldP spid="30728" grpId="0" animBg="1"/>
      <p:bldP spid="30729" grpId="0" animBg="1"/>
      <p:bldP spid="30730" grpId="0" animBg="1"/>
      <p:bldP spid="307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1 (6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33400" y="1676400"/>
            <a:ext cx="845820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vi-VN" sz="40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thông tin mà em cần phải nhớ để báo tin cho ông bà, chú bác, người thân nhằm bảo vệ an toàn cho mình khi không có cha mẹ ở bên</a:t>
            </a:r>
            <a:r>
              <a:rPr lang="en-US" altLang="vi-VN" sz="4000" b="1" i="1">
                <a:latin typeface="VNI-Helve" pitchFamily="2" charset="0"/>
              </a:rPr>
              <a:t> </a:t>
            </a:r>
            <a:r>
              <a:rPr lang="en-US" altLang="vi-VN" sz="4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có 6 chữ cái )</a:t>
            </a:r>
            <a:endParaRPr lang="en-US" altLang="vi-VN" sz="4000" b="1" i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895600" y="49530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209800" y="49530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3581400" y="49530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4267200" y="49530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4953000" y="49530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5638800" y="49530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Ỉ</a:t>
            </a:r>
          </a:p>
        </p:txBody>
      </p:sp>
      <p:pic>
        <p:nvPicPr>
          <p:cNvPr id="60426" name="Picture 14" descr="animation[5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2954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9" name="Group 21"/>
          <p:cNvGrpSpPr>
            <a:grpSpLocks/>
          </p:cNvGrpSpPr>
          <p:nvPr/>
        </p:nvGrpSpPr>
        <p:grpSpPr bwMode="auto">
          <a:xfrm>
            <a:off x="2225675" y="4986338"/>
            <a:ext cx="4114800" cy="762000"/>
            <a:chOff x="1488" y="3312"/>
            <a:chExt cx="2592" cy="480"/>
          </a:xfrm>
        </p:grpSpPr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1920" y="331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1488" y="331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2352" y="331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2786" name="Rectangle 18"/>
            <p:cNvSpPr>
              <a:spLocks noChangeArrowheads="1"/>
            </p:cNvSpPr>
            <p:nvPr/>
          </p:nvSpPr>
          <p:spPr bwMode="auto">
            <a:xfrm>
              <a:off x="2784" y="331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2787" name="Rectangle 19"/>
            <p:cNvSpPr>
              <a:spLocks noChangeArrowheads="1"/>
            </p:cNvSpPr>
            <p:nvPr/>
          </p:nvSpPr>
          <p:spPr bwMode="auto">
            <a:xfrm>
              <a:off x="3216" y="331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>
              <a:off x="3648" y="331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</p:grp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1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1 (6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81534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en-US" altLang="vi-VN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trong những đối tượng có thể giúp em tự bảo vệ khi không có cha mẹ ở bên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có 5 chữ cái)</a:t>
            </a:r>
            <a:endParaRPr lang="en-US" altLang="vi-VN" sz="4000" b="1" i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743200" y="52070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429000" y="52070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4114800" y="52070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4800600" y="52070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486400" y="52070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È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9" name="Picture 14" descr="animation[5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2954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12" name="Group 20"/>
          <p:cNvGrpSpPr>
            <a:grpSpLocks/>
          </p:cNvGrpSpPr>
          <p:nvPr/>
        </p:nvGrpSpPr>
        <p:grpSpPr bwMode="auto">
          <a:xfrm>
            <a:off x="2743200" y="5207000"/>
            <a:ext cx="3429000" cy="762000"/>
            <a:chOff x="1824" y="2832"/>
            <a:chExt cx="2160" cy="480"/>
          </a:xfrm>
        </p:grpSpPr>
        <p:sp>
          <p:nvSpPr>
            <p:cNvPr id="33807" name="Rectangle 15"/>
            <p:cNvSpPr>
              <a:spLocks noChangeArrowheads="1"/>
            </p:cNvSpPr>
            <p:nvPr/>
          </p:nvSpPr>
          <p:spPr bwMode="auto">
            <a:xfrm>
              <a:off x="1824" y="283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3808" name="Rectangle 16"/>
            <p:cNvSpPr>
              <a:spLocks noChangeArrowheads="1"/>
            </p:cNvSpPr>
            <p:nvPr/>
          </p:nvSpPr>
          <p:spPr bwMode="auto">
            <a:xfrm>
              <a:off x="2256" y="283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3809" name="Rectangle 17"/>
            <p:cNvSpPr>
              <a:spLocks noChangeArrowheads="1"/>
            </p:cNvSpPr>
            <p:nvPr/>
          </p:nvSpPr>
          <p:spPr bwMode="auto">
            <a:xfrm>
              <a:off x="2688" y="283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3810" name="Rectangle 18"/>
            <p:cNvSpPr>
              <a:spLocks noChangeArrowheads="1"/>
            </p:cNvSpPr>
            <p:nvPr/>
          </p:nvSpPr>
          <p:spPr bwMode="auto">
            <a:xfrm>
              <a:off x="3120" y="283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3811" name="Rectangle 19"/>
            <p:cNvSpPr>
              <a:spLocks noChangeArrowheads="1"/>
            </p:cNvSpPr>
            <p:nvPr/>
          </p:nvSpPr>
          <p:spPr bwMode="auto">
            <a:xfrm>
              <a:off x="3552" y="283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8" grpId="0" animBg="1"/>
      <p:bldP spid="33800" grpId="0" animBg="1"/>
      <p:bldP spid="33801" grpId="0" animBg="1"/>
      <p:bldP spid="33802" grpId="0" animBg="1"/>
      <p:bldP spid="3380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1 (6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8153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altLang="vi-VN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có nghĩa là “yên ổn hẳn về trật tự, chính trị xã hội”    </a:t>
            </a:r>
            <a:r>
              <a:rPr lang="en-US" altLang="vi-VN" sz="4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có 6 chữ cái)</a:t>
            </a:r>
            <a:endParaRPr lang="en-US" altLang="vi-VN" sz="4000" b="1" i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9718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22860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6576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43434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50292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715000" y="40386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pic>
        <p:nvPicPr>
          <p:cNvPr id="62474" name="Picture 14" descr="animation[5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2954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37" name="Group 21"/>
          <p:cNvGrpSpPr>
            <a:grpSpLocks/>
          </p:cNvGrpSpPr>
          <p:nvPr/>
        </p:nvGrpSpPr>
        <p:grpSpPr bwMode="auto">
          <a:xfrm>
            <a:off x="2286000" y="4038600"/>
            <a:ext cx="4114800" cy="762000"/>
            <a:chOff x="1536" y="2736"/>
            <a:chExt cx="2592" cy="480"/>
          </a:xfrm>
        </p:grpSpPr>
        <p:sp>
          <p:nvSpPr>
            <p:cNvPr id="34831" name="Rectangle 15"/>
            <p:cNvSpPr>
              <a:spLocks noChangeArrowheads="1"/>
            </p:cNvSpPr>
            <p:nvPr/>
          </p:nvSpPr>
          <p:spPr bwMode="auto">
            <a:xfrm>
              <a:off x="1968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4832" name="Rectangle 16"/>
            <p:cNvSpPr>
              <a:spLocks noChangeArrowheads="1"/>
            </p:cNvSpPr>
            <p:nvPr/>
          </p:nvSpPr>
          <p:spPr bwMode="auto">
            <a:xfrm>
              <a:off x="1536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4833" name="Rectangle 17"/>
            <p:cNvSpPr>
              <a:spLocks noChangeArrowheads="1"/>
            </p:cNvSpPr>
            <p:nvPr/>
          </p:nvSpPr>
          <p:spPr bwMode="auto">
            <a:xfrm>
              <a:off x="2400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4834" name="Rectangle 18"/>
            <p:cNvSpPr>
              <a:spLocks noChangeArrowheads="1"/>
            </p:cNvSpPr>
            <p:nvPr/>
          </p:nvSpPr>
          <p:spPr bwMode="auto">
            <a:xfrm>
              <a:off x="2832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4835" name="Rectangle 19"/>
            <p:cNvSpPr>
              <a:spLocks noChangeArrowheads="1"/>
            </p:cNvSpPr>
            <p:nvPr/>
          </p:nvSpPr>
          <p:spPr bwMode="auto">
            <a:xfrm>
              <a:off x="3264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4836" name="Rectangle 20"/>
            <p:cNvSpPr>
              <a:spLocks noChangeArrowheads="1"/>
            </p:cNvSpPr>
            <p:nvPr/>
          </p:nvSpPr>
          <p:spPr bwMode="auto">
            <a:xfrm>
              <a:off x="3696" y="273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</p:grp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2" grpId="0" animBg="1"/>
      <p:bldP spid="34823" grpId="0" animBg="1"/>
      <p:bldP spid="34824" grpId="0" animBg="1"/>
      <p:bldP spid="34825" grpId="0" animBg="1"/>
      <p:bldP spid="34826" grpId="0" animBg="1"/>
      <p:bldP spid="348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1 (6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838200" y="54864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209800" y="54864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524000" y="54864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895600" y="54864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3581400" y="54864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4267200" y="54864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4953000" y="54864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5638800" y="54864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6324600" y="54864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33400" y="1828800"/>
            <a:ext cx="845820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8.Một thông tin mà em cần phải nhớ để báo tin cho ông bà, chú bác, người thân nhằm bảo vệ an toàn cho mình khi không có cha mẹ ở bên</a:t>
            </a:r>
            <a:r>
              <a:rPr lang="en-US" altLang="vi-VN" sz="4000" b="1" i="1">
                <a:solidFill>
                  <a:schemeClr val="accent2"/>
                </a:solidFill>
                <a:latin typeface="VNI-Helve" pitchFamily="2" charset="0"/>
              </a:rPr>
              <a:t>      </a:t>
            </a:r>
            <a:r>
              <a:rPr lang="en-US" altLang="vi-VN" sz="4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có 11 chữ cái )</a:t>
            </a:r>
            <a:endParaRPr lang="en-US" altLang="vi-VN" sz="4000" b="1" i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7010400" y="54864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7696200" y="54864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pic>
        <p:nvPicPr>
          <p:cNvPr id="63503" name="Picture 17" descr="animation[5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2954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99" name="Group 35"/>
          <p:cNvGrpSpPr>
            <a:grpSpLocks/>
          </p:cNvGrpSpPr>
          <p:nvPr/>
        </p:nvGrpSpPr>
        <p:grpSpPr bwMode="auto">
          <a:xfrm>
            <a:off x="839788" y="5486400"/>
            <a:ext cx="7543800" cy="762000"/>
            <a:chOff x="624" y="3312"/>
            <a:chExt cx="4752" cy="480"/>
          </a:xfrm>
        </p:grpSpPr>
        <p:sp>
          <p:nvSpPr>
            <p:cNvPr id="36888" name="Rectangle 24"/>
            <p:cNvSpPr>
              <a:spLocks noChangeArrowheads="1"/>
            </p:cNvSpPr>
            <p:nvPr/>
          </p:nvSpPr>
          <p:spPr bwMode="auto">
            <a:xfrm>
              <a:off x="624" y="331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6889" name="Rectangle 25"/>
            <p:cNvSpPr>
              <a:spLocks noChangeArrowheads="1"/>
            </p:cNvSpPr>
            <p:nvPr/>
          </p:nvSpPr>
          <p:spPr bwMode="auto">
            <a:xfrm>
              <a:off x="1488" y="331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6890" name="Rectangle 26"/>
            <p:cNvSpPr>
              <a:spLocks noChangeArrowheads="1"/>
            </p:cNvSpPr>
            <p:nvPr/>
          </p:nvSpPr>
          <p:spPr bwMode="auto">
            <a:xfrm>
              <a:off x="1056" y="331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6891" name="Rectangle 27"/>
            <p:cNvSpPr>
              <a:spLocks noChangeArrowheads="1"/>
            </p:cNvSpPr>
            <p:nvPr/>
          </p:nvSpPr>
          <p:spPr bwMode="auto">
            <a:xfrm>
              <a:off x="1920" y="331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6892" name="Rectangle 28"/>
            <p:cNvSpPr>
              <a:spLocks noChangeArrowheads="1"/>
            </p:cNvSpPr>
            <p:nvPr/>
          </p:nvSpPr>
          <p:spPr bwMode="auto">
            <a:xfrm>
              <a:off x="2352" y="331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6893" name="Rectangle 29"/>
            <p:cNvSpPr>
              <a:spLocks noChangeArrowheads="1"/>
            </p:cNvSpPr>
            <p:nvPr/>
          </p:nvSpPr>
          <p:spPr bwMode="auto">
            <a:xfrm>
              <a:off x="2784" y="331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6894" name="Rectangle 30"/>
            <p:cNvSpPr>
              <a:spLocks noChangeArrowheads="1"/>
            </p:cNvSpPr>
            <p:nvPr/>
          </p:nvSpPr>
          <p:spPr bwMode="auto">
            <a:xfrm>
              <a:off x="3216" y="331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6895" name="Rectangle 31"/>
            <p:cNvSpPr>
              <a:spLocks noChangeArrowheads="1"/>
            </p:cNvSpPr>
            <p:nvPr/>
          </p:nvSpPr>
          <p:spPr bwMode="auto">
            <a:xfrm>
              <a:off x="3648" y="331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6896" name="Rectangle 32"/>
            <p:cNvSpPr>
              <a:spLocks noChangeArrowheads="1"/>
            </p:cNvSpPr>
            <p:nvPr/>
          </p:nvSpPr>
          <p:spPr bwMode="auto">
            <a:xfrm>
              <a:off x="4080" y="331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6897" name="Rectangle 33"/>
            <p:cNvSpPr>
              <a:spLocks noChangeArrowheads="1"/>
            </p:cNvSpPr>
            <p:nvPr/>
          </p:nvSpPr>
          <p:spPr bwMode="auto">
            <a:xfrm>
              <a:off x="4512" y="331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6898" name="Rectangle 34"/>
            <p:cNvSpPr>
              <a:spLocks noChangeArrowheads="1"/>
            </p:cNvSpPr>
            <p:nvPr/>
          </p:nvSpPr>
          <p:spPr bwMode="auto">
            <a:xfrm>
              <a:off x="4944" y="3312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0" grpId="0" animBg="1"/>
      <p:bldP spid="36871" grpId="0" animBg="1"/>
      <p:bldP spid="36872" grpId="0" animBg="1"/>
      <p:bldP spid="36873" grpId="0" animBg="1"/>
      <p:bldP spid="36874" grpId="0" animBg="1"/>
      <p:bldP spid="36875" grpId="0" animBg="1"/>
      <p:bldP spid="36876" grpId="0" animBg="1"/>
      <p:bldP spid="36877" grpId="0" animBg="1"/>
      <p:bldP spid="36878" grpId="0"/>
      <p:bldP spid="36879" grpId="0" animBg="1"/>
      <p:bldP spid="3688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1 (6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09600" y="1828800"/>
            <a:ext cx="815340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en-US" altLang="vi-VN" sz="4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nơi ngoài việc đến học tập, vui chơi mà còn có thể giúp em tránh bị kẻ khác đe dọa, hành hung </a:t>
            </a:r>
            <a:r>
              <a:rPr lang="en-US" altLang="vi-VN" sz="4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có 9 chữ cái )</a:t>
            </a:r>
          </a:p>
          <a:p>
            <a:pPr eaLnBrk="1" hangingPunct="1">
              <a:spcBef>
                <a:spcPct val="50000"/>
              </a:spcBef>
            </a:pPr>
            <a:endParaRPr lang="en-US" altLang="vi-VN" sz="4000" b="1" i="1">
              <a:solidFill>
                <a:srgbClr val="006600"/>
              </a:solidFill>
              <a:latin typeface="VNI-Helve" pitchFamily="2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371600" y="50673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743200" y="50673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057400" y="50673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429000" y="50673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4114800" y="50673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800600" y="50673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5486400" y="50673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6172200" y="50673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Ọ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6858000" y="5067300"/>
            <a:ext cx="6858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64525" name="Picture 14" descr="animation[51]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2954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12" name="Group 24"/>
          <p:cNvGrpSpPr>
            <a:grpSpLocks/>
          </p:cNvGrpSpPr>
          <p:nvPr/>
        </p:nvGrpSpPr>
        <p:grpSpPr bwMode="auto">
          <a:xfrm>
            <a:off x="1371600" y="5067300"/>
            <a:ext cx="6172200" cy="762000"/>
            <a:chOff x="960" y="2976"/>
            <a:chExt cx="3888" cy="480"/>
          </a:xfrm>
        </p:grpSpPr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960" y="297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1824" y="297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>
              <a:off x="1392" y="297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7906" name="Rectangle 18"/>
            <p:cNvSpPr>
              <a:spLocks noChangeArrowheads="1"/>
            </p:cNvSpPr>
            <p:nvPr/>
          </p:nvSpPr>
          <p:spPr bwMode="auto">
            <a:xfrm>
              <a:off x="2256" y="297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7907" name="Rectangle 19"/>
            <p:cNvSpPr>
              <a:spLocks noChangeArrowheads="1"/>
            </p:cNvSpPr>
            <p:nvPr/>
          </p:nvSpPr>
          <p:spPr bwMode="auto">
            <a:xfrm>
              <a:off x="2688" y="297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7908" name="Rectangle 20"/>
            <p:cNvSpPr>
              <a:spLocks noChangeArrowheads="1"/>
            </p:cNvSpPr>
            <p:nvPr/>
          </p:nvSpPr>
          <p:spPr bwMode="auto">
            <a:xfrm>
              <a:off x="3120" y="297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7909" name="Rectangle 21"/>
            <p:cNvSpPr>
              <a:spLocks noChangeArrowheads="1"/>
            </p:cNvSpPr>
            <p:nvPr/>
          </p:nvSpPr>
          <p:spPr bwMode="auto">
            <a:xfrm>
              <a:off x="3552" y="297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7910" name="Rectangle 22"/>
            <p:cNvSpPr>
              <a:spLocks noChangeArrowheads="1"/>
            </p:cNvSpPr>
            <p:nvPr/>
          </p:nvSpPr>
          <p:spPr bwMode="auto">
            <a:xfrm>
              <a:off x="3984" y="297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  <p:sp>
          <p:nvSpPr>
            <p:cNvPr id="37911" name="Rectangle 23"/>
            <p:cNvSpPr>
              <a:spLocks noChangeArrowheads="1"/>
            </p:cNvSpPr>
            <p:nvPr/>
          </p:nvSpPr>
          <p:spPr bwMode="auto">
            <a:xfrm>
              <a:off x="4416" y="2976"/>
              <a:ext cx="432" cy="480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4000" b="1">
                <a:solidFill>
                  <a:srgbClr val="FF0000"/>
                </a:solidFill>
                <a:latin typeface="VNI-Revue" pitchFamily="2" charset="0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 animBg="1"/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65532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 TIẾT HỌC</a:t>
            </a:r>
          </a:p>
        </p:txBody>
      </p:sp>
      <p:pic>
        <p:nvPicPr>
          <p:cNvPr id="65539" name="Picture 9" descr="ACA00204V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00600"/>
            <a:ext cx="10572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10" descr="ACA100788V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29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1" descr="AOT00056V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33600"/>
            <a:ext cx="1219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13" descr="4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304800"/>
            <a:ext cx="12763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14" descr="4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3886200"/>
            <a:ext cx="12763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15" descr="4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00600"/>
            <a:ext cx="8382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914400" y="2667000"/>
            <a:ext cx="7543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006600"/>
                </a:solidFill>
                <a:latin typeface="VNI-Helve" pitchFamily="2" charset="0"/>
                <a:sym typeface="Wingdings" panose="05000000000000000000" pitchFamily="2" charset="2"/>
              </a:rPr>
              <a:t> </a:t>
            </a:r>
            <a:r>
              <a:rPr lang="en-US" altLang="vi-VN" sz="4000" b="1" i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 nghĩa của từ An ninh</a:t>
            </a:r>
            <a:endParaRPr lang="en-US" altLang="vi-VN" sz="4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990600" y="3429000"/>
            <a:ext cx="7620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>
                <a:solidFill>
                  <a:srgbClr val="006600"/>
                </a:solidFill>
                <a:latin typeface="VNI-Helve" pitchFamily="2" charset="0"/>
                <a:sym typeface="Wingdings" panose="05000000000000000000" pitchFamily="2" charset="2"/>
              </a:rPr>
              <a:t> </a:t>
            </a:r>
            <a:r>
              <a:rPr lang="en-US" altLang="vi-VN" sz="4000" b="1" i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Chuẩn bị bài “Nối các vế câu ghép bằng quan hệ từ”</a:t>
            </a:r>
            <a:endParaRPr lang="en-US" altLang="vi-VN" sz="40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/>
      <p:bldP spid="184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2438400" y="762000"/>
            <a:ext cx="426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An ninh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0" y="2928938"/>
            <a:ext cx="52578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: </a:t>
            </a: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yên, yên ổn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5180013" y="2928938"/>
            <a:ext cx="3962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 : </a:t>
            </a: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Bình yên</a:t>
            </a:r>
          </a:p>
        </p:txBody>
      </p:sp>
      <p:cxnSp>
        <p:nvCxnSpPr>
          <p:cNvPr id="7" name="Straight Arrow Connector 6"/>
          <p:cNvCxnSpPr>
            <a:stCxn id="40962" idx="2"/>
          </p:cNvCxnSpPr>
          <p:nvPr/>
        </p:nvCxnSpPr>
        <p:spPr>
          <a:xfrm flipH="1">
            <a:off x="2286000" y="1593850"/>
            <a:ext cx="2286000" cy="1022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0962" idx="2"/>
          </p:cNvCxnSpPr>
          <p:nvPr/>
        </p:nvCxnSpPr>
        <p:spPr>
          <a:xfrm>
            <a:off x="4572000" y="1593850"/>
            <a:ext cx="2133600" cy="1022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03" name="Rectangle 15"/>
          <p:cNvSpPr>
            <a:spLocks noChangeArrowheads="1"/>
          </p:cNvSpPr>
          <p:nvPr/>
        </p:nvSpPr>
        <p:spPr bwMode="auto">
          <a:xfrm>
            <a:off x="531813" y="4572000"/>
            <a:ext cx="8610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vi-VN" sz="6000" b="1" i="1">
                <a:solidFill>
                  <a:schemeClr val="tx2"/>
                </a:solidFill>
                <a:latin typeface="Times New Roman" panose="02020603050405020304" pitchFamily="18" charset="0"/>
              </a:rPr>
              <a:t>Yên ổn hẳn về chính trị </a:t>
            </a:r>
          </a:p>
          <a:p>
            <a:pPr algn="ctr" eaLnBrk="1" hangingPunct="1"/>
            <a:r>
              <a:rPr lang="fr-FR" altLang="vi-VN" sz="6000" b="1" i="1">
                <a:solidFill>
                  <a:schemeClr val="tx2"/>
                </a:solidFill>
                <a:latin typeface="Times New Roman" panose="02020603050405020304" pitchFamily="18" charset="0"/>
              </a:rPr>
              <a:t>và trật tự xã hội. </a:t>
            </a:r>
            <a:endParaRPr lang="en-US" altLang="vi-VN" sz="6000" b="1" i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1295400" y="598488"/>
            <a:ext cx="7010400" cy="3440112"/>
          </a:xfrm>
          <a:prstGeom prst="cloud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”?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"/>
            <a:ext cx="8991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381000" y="1974850"/>
            <a:ext cx="8534400" cy="495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8" idx="0"/>
          </p:cNvCxnSpPr>
          <p:nvPr/>
        </p:nvCxnSpPr>
        <p:spPr>
          <a:xfrm>
            <a:off x="4648200" y="1974850"/>
            <a:ext cx="0" cy="487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" y="2362200"/>
            <a:ext cx="853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1000" y="1838325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</a:t>
            </a:r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hợp với an ninh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8200" y="1852613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từ </a:t>
            </a:r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hợp với an ninh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276600" y="146050"/>
            <a:ext cx="2590800" cy="6096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1676400"/>
            <a:ext cx="8534400" cy="495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>
            <a:stCxn id="8" idx="0"/>
          </p:cNvCxnSpPr>
          <p:nvPr/>
        </p:nvCxnSpPr>
        <p:spPr>
          <a:xfrm>
            <a:off x="4648200" y="1676400"/>
            <a:ext cx="0" cy="4876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" y="2362200"/>
            <a:ext cx="853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037" name="TextBox 12"/>
          <p:cNvSpPr txBox="1">
            <a:spLocks noChangeArrowheads="1"/>
          </p:cNvSpPr>
          <p:nvPr/>
        </p:nvSpPr>
        <p:spPr bwMode="auto">
          <a:xfrm>
            <a:off x="381000" y="1738313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</a:t>
            </a:r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hợp với an ninh</a:t>
            </a:r>
          </a:p>
        </p:txBody>
      </p:sp>
      <p:sp>
        <p:nvSpPr>
          <p:cNvPr id="44038" name="TextBox 13"/>
          <p:cNvSpPr txBox="1">
            <a:spLocks noChangeArrowheads="1"/>
          </p:cNvSpPr>
          <p:nvPr/>
        </p:nvSpPr>
        <p:spPr bwMode="auto">
          <a:xfrm>
            <a:off x="4648200" y="1712913"/>
            <a:ext cx="426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từ </a:t>
            </a:r>
            <a:r>
              <a:rPr lang="en-US" alt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hợp với an ninh</a:t>
            </a:r>
          </a:p>
        </p:txBody>
      </p:sp>
      <p:sp>
        <p:nvSpPr>
          <p:cNvPr id="9" name="Text Box 85"/>
          <p:cNvSpPr txBox="1">
            <a:spLocks noChangeArrowheads="1"/>
          </p:cNvSpPr>
          <p:nvPr/>
        </p:nvSpPr>
        <p:spPr bwMode="auto">
          <a:xfrm>
            <a:off x="838200" y="2514600"/>
            <a:ext cx="2971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95"/>
          <p:cNvSpPr txBox="1">
            <a:spLocks noChangeArrowheads="1"/>
          </p:cNvSpPr>
          <p:nvPr/>
        </p:nvSpPr>
        <p:spPr bwMode="auto">
          <a:xfrm>
            <a:off x="5029200" y="2514600"/>
            <a:ext cx="3276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0000FF"/>
              </a:buClr>
              <a:buFont typeface="Wingdings" pitchFamily="2" charset="2"/>
              <a:buNone/>
              <a:defRPr/>
            </a:pP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30"/>
          <p:cNvGrpSpPr>
            <a:grpSpLocks/>
          </p:cNvGrpSpPr>
          <p:nvPr/>
        </p:nvGrpSpPr>
        <p:grpSpPr bwMode="auto">
          <a:xfrm>
            <a:off x="715963" y="3027363"/>
            <a:ext cx="3789362" cy="3663950"/>
            <a:chOff x="716753" y="3352800"/>
            <a:chExt cx="3788844" cy="3663950"/>
          </a:xfrm>
        </p:grpSpPr>
        <p:sp>
          <p:nvSpPr>
            <p:cNvPr id="22" name="Text Box 84"/>
            <p:cNvSpPr txBox="1">
              <a:spLocks noChangeArrowheads="1"/>
            </p:cNvSpPr>
            <p:nvPr/>
          </p:nvSpPr>
          <p:spPr bwMode="auto">
            <a:xfrm>
              <a:off x="762784" y="3352800"/>
              <a:ext cx="3123773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00FF"/>
                </a:buClr>
                <a:buFont typeface="Wingdings" pitchFamily="2" charset="2"/>
                <a:buNone/>
                <a:defRPr/>
              </a:pP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ninh</a:t>
              </a:r>
              <a:endPara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86"/>
            <p:cNvSpPr txBox="1">
              <a:spLocks noChangeArrowheads="1"/>
            </p:cNvSpPr>
            <p:nvPr/>
          </p:nvSpPr>
          <p:spPr bwMode="auto">
            <a:xfrm>
              <a:off x="800878" y="3921125"/>
              <a:ext cx="3428531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ninh</a:t>
              </a:r>
              <a:endPara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87"/>
            <p:cNvSpPr txBox="1">
              <a:spLocks noChangeArrowheads="1"/>
            </p:cNvSpPr>
            <p:nvPr/>
          </p:nvSpPr>
          <p:spPr bwMode="auto">
            <a:xfrm>
              <a:off x="772307" y="4471987"/>
              <a:ext cx="3733290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00FF"/>
                </a:buClr>
                <a:buFont typeface="Wingdings" pitchFamily="2" charset="2"/>
                <a:buNone/>
                <a:defRPr/>
              </a:pP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chiến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sĩ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ninh</a:t>
              </a:r>
              <a:endPara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88"/>
            <p:cNvSpPr txBox="1">
              <a:spLocks noChangeArrowheads="1"/>
            </p:cNvSpPr>
            <p:nvPr/>
          </p:nvSpPr>
          <p:spPr bwMode="auto">
            <a:xfrm>
              <a:off x="792943" y="5021262"/>
              <a:ext cx="3352342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00FF"/>
                </a:buClr>
                <a:buFont typeface="Wingdings" pitchFamily="2" charset="2"/>
                <a:buNone/>
                <a:defRPr/>
              </a:pP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ninh</a:t>
              </a:r>
              <a:endPara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89"/>
            <p:cNvSpPr txBox="1">
              <a:spLocks noChangeArrowheads="1"/>
            </p:cNvSpPr>
            <p:nvPr/>
          </p:nvSpPr>
          <p:spPr bwMode="auto">
            <a:xfrm>
              <a:off x="762784" y="5524500"/>
              <a:ext cx="3276152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00FF"/>
                </a:buClr>
                <a:buFont typeface="Wingdings" pitchFamily="2" charset="2"/>
                <a:buNone/>
                <a:defRPr/>
              </a:pP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an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ninh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trị</a:t>
              </a:r>
              <a:endPara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90"/>
            <p:cNvSpPr txBox="1">
              <a:spLocks noChangeArrowheads="1"/>
            </p:cNvSpPr>
            <p:nvPr/>
          </p:nvSpPr>
          <p:spPr bwMode="auto">
            <a:xfrm>
              <a:off x="716753" y="5973762"/>
              <a:ext cx="3214248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00FF"/>
                </a:buClr>
                <a:buFont typeface="Wingdings" pitchFamily="2" charset="2"/>
                <a:buNone/>
                <a:defRPr/>
              </a:pP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an </a:t>
              </a:r>
              <a:r>
                <a:rPr lang="en-US" sz="2800" b="1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ninh</a:t>
              </a:r>
              <a:r>
                <a:rPr lang="en-US" sz="28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800" b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ổ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quốc</a:t>
              </a:r>
              <a:endPara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91"/>
            <p:cNvSpPr txBox="1">
              <a:spLocks noChangeArrowheads="1"/>
            </p:cNvSpPr>
            <p:nvPr/>
          </p:nvSpPr>
          <p:spPr bwMode="auto">
            <a:xfrm>
              <a:off x="762784" y="6497637"/>
              <a:ext cx="2971394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00FF"/>
                </a:buClr>
                <a:buFont typeface="Wingdings" pitchFamily="2" charset="2"/>
                <a:buNone/>
                <a:defRPr/>
              </a:pP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ninh</a:t>
              </a:r>
              <a:endPara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089525" y="2994025"/>
            <a:ext cx="4038600" cy="3151188"/>
            <a:chOff x="5089525" y="2994025"/>
            <a:chExt cx="4038600" cy="3151188"/>
          </a:xfrm>
        </p:grpSpPr>
        <p:sp>
          <p:nvSpPr>
            <p:cNvPr id="11" name="Text Box 93"/>
            <p:cNvSpPr txBox="1">
              <a:spLocks noChangeArrowheads="1"/>
            </p:cNvSpPr>
            <p:nvPr/>
          </p:nvSpPr>
          <p:spPr bwMode="auto">
            <a:xfrm>
              <a:off x="5165725" y="3581400"/>
              <a:ext cx="3657600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00FF"/>
                </a:buClr>
                <a:buFont typeface="Wingdings" pitchFamily="2" charset="2"/>
                <a:buNone/>
                <a:defRPr/>
              </a:pP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ninh</a:t>
              </a:r>
              <a:endPara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94"/>
            <p:cNvSpPr txBox="1">
              <a:spLocks noChangeArrowheads="1"/>
            </p:cNvSpPr>
            <p:nvPr/>
          </p:nvSpPr>
          <p:spPr bwMode="auto">
            <a:xfrm>
              <a:off x="5106988" y="2994025"/>
              <a:ext cx="2819400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00FF"/>
                </a:buClr>
                <a:buFont typeface="Wingdings" pitchFamily="2" charset="2"/>
                <a:buNone/>
                <a:defRPr/>
              </a:pP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giữ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gìn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ninh</a:t>
              </a:r>
              <a:endPara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96"/>
            <p:cNvSpPr txBox="1">
              <a:spLocks noChangeArrowheads="1"/>
            </p:cNvSpPr>
            <p:nvPr/>
          </p:nvSpPr>
          <p:spPr bwMode="auto">
            <a:xfrm>
              <a:off x="5089525" y="3984625"/>
              <a:ext cx="3429000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củng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cố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ninh</a:t>
              </a:r>
              <a:endPara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97"/>
            <p:cNvSpPr txBox="1">
              <a:spLocks noChangeArrowheads="1"/>
            </p:cNvSpPr>
            <p:nvPr/>
          </p:nvSpPr>
          <p:spPr bwMode="auto">
            <a:xfrm>
              <a:off x="5089525" y="4518025"/>
              <a:ext cx="3200400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quấy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rối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ninh</a:t>
              </a:r>
              <a:endPara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98"/>
            <p:cNvSpPr txBox="1">
              <a:spLocks noChangeArrowheads="1"/>
            </p:cNvSpPr>
            <p:nvPr/>
          </p:nvSpPr>
          <p:spPr bwMode="auto">
            <a:xfrm>
              <a:off x="5089525" y="5051425"/>
              <a:ext cx="4038600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00FF"/>
                </a:buClr>
                <a:buFont typeface="Wingdings" pitchFamily="2" charset="2"/>
                <a:buNone/>
                <a:defRPr/>
              </a:pP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ninh</a:t>
              </a:r>
              <a:endPara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95"/>
            <p:cNvSpPr txBox="1">
              <a:spLocks noChangeArrowheads="1"/>
            </p:cNvSpPr>
            <p:nvPr/>
          </p:nvSpPr>
          <p:spPr bwMode="auto">
            <a:xfrm>
              <a:off x="5165725" y="5626100"/>
              <a:ext cx="3276600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0000FF"/>
                </a:buClr>
                <a:buFont typeface="Wingdings" pitchFamily="2" charset="2"/>
                <a:buNone/>
                <a:defRPr/>
              </a:pP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mật</a:t>
              </a: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28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ninh</a:t>
              </a:r>
              <a:endPara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0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-323509" y="13855"/>
            <a:ext cx="96774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 HOẠI TRẬT TỰ, AN NINH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-31750" y="784225"/>
            <a:ext cx="9175750" cy="6073775"/>
            <a:chOff x="-32388" y="784805"/>
            <a:chExt cx="9176388" cy="6073195"/>
          </a:xfrm>
        </p:grpSpPr>
        <p:grpSp>
          <p:nvGrpSpPr>
            <p:cNvPr id="45060" name="Group 6"/>
            <p:cNvGrpSpPr>
              <a:grpSpLocks/>
            </p:cNvGrpSpPr>
            <p:nvPr/>
          </p:nvGrpSpPr>
          <p:grpSpPr bwMode="auto">
            <a:xfrm>
              <a:off x="-32388" y="784805"/>
              <a:ext cx="9176388" cy="6073195"/>
              <a:chOff x="-32388" y="784805"/>
              <a:chExt cx="9176388" cy="6073195"/>
            </a:xfrm>
          </p:grpSpPr>
          <p:grpSp>
            <p:nvGrpSpPr>
              <p:cNvPr id="45062" name="Group 5"/>
              <p:cNvGrpSpPr>
                <a:grpSpLocks/>
              </p:cNvGrpSpPr>
              <p:nvPr/>
            </p:nvGrpSpPr>
            <p:grpSpPr bwMode="auto">
              <a:xfrm>
                <a:off x="4969933" y="802769"/>
                <a:ext cx="4174067" cy="2444847"/>
                <a:chOff x="12073639" y="-9186588"/>
                <a:chExt cx="5715000" cy="5715000"/>
              </a:xfrm>
            </p:grpSpPr>
            <p:pic>
              <p:nvPicPr>
                <p:cNvPr id="45067" name="Picture 2" descr="D:\66862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73639" y="-9186588"/>
                  <a:ext cx="5715000" cy="5715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068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12073639" y="-4743072"/>
                  <a:ext cx="4918406" cy="9352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vi-VN" sz="2000" b="1">
                      <a:solidFill>
                        <a:srgbClr val="FFFF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buôn bán ma tuý</a:t>
                  </a:r>
                </a:p>
              </p:txBody>
            </p:sp>
          </p:grpSp>
          <p:pic>
            <p:nvPicPr>
              <p:cNvPr id="45063" name="Picture 9" descr="D:\nga-bao-dong-xu-huong-khung-bo-moi-4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3051" y="3247617"/>
                <a:ext cx="2690949" cy="3610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64" name="Picture 10" descr="D:\tien-giang-dien-tap-chong-khung-bo-4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388" y="3247616"/>
                <a:ext cx="3201847" cy="3610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65" name="Picture 4" descr="D:\090402202559-564-757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1633" y="3247617"/>
                <a:ext cx="3121418" cy="3610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66" name="Picture 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784805"/>
                <a:ext cx="4892342" cy="2462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5061" name="TextBox 5"/>
            <p:cNvSpPr txBox="1">
              <a:spLocks noChangeArrowheads="1"/>
            </p:cNvSpPr>
            <p:nvPr/>
          </p:nvSpPr>
          <p:spPr bwMode="auto">
            <a:xfrm>
              <a:off x="1504463" y="3223895"/>
              <a:ext cx="1130235" cy="3693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Bạo loạn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558925"/>
            <a:ext cx="4525963" cy="5299075"/>
            <a:chOff x="838200" y="1524000"/>
            <a:chExt cx="7620000" cy="5299364"/>
          </a:xfrm>
        </p:grpSpPr>
        <p:pic>
          <p:nvPicPr>
            <p:cNvPr id="46087" name="Picture 2" descr="D:\vi cuoc231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524000"/>
              <a:ext cx="7620000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8" name="TextBox 4"/>
            <p:cNvSpPr txBox="1">
              <a:spLocks noChangeArrowheads="1"/>
            </p:cNvSpPr>
            <p:nvPr/>
          </p:nvSpPr>
          <p:spPr bwMode="auto">
            <a:xfrm>
              <a:off x="1181098" y="6300144"/>
              <a:ext cx="69342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tuần tra bảo vệ Tổ quốc</a:t>
              </a: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530725" y="1481138"/>
            <a:ext cx="5129213" cy="5370512"/>
            <a:chOff x="838200" y="-990600"/>
            <a:chExt cx="8409061" cy="5277309"/>
          </a:xfrm>
        </p:grpSpPr>
        <p:pic>
          <p:nvPicPr>
            <p:cNvPr id="46085" name="Picture 4" descr="D:\an ninh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-990600"/>
              <a:ext cx="7620000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6" name="TextBox 7"/>
            <p:cNvSpPr txBox="1">
              <a:spLocks noChangeArrowheads="1"/>
            </p:cNvSpPr>
            <p:nvPr/>
          </p:nvSpPr>
          <p:spPr bwMode="auto">
            <a:xfrm>
              <a:off x="1779661" y="3763489"/>
              <a:ext cx="7467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trấn áp tội phạm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037499" y="0"/>
            <a:ext cx="701826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54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54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54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400" b="1" spc="50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5400" b="1" spc="50" dirty="0" err="1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5400" b="1" spc="50" dirty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6"/>
          <p:cNvGraphicFramePr>
            <a:graphicFrameLocks/>
          </p:cNvGraphicFramePr>
          <p:nvPr/>
        </p:nvGraphicFramePr>
        <p:xfrm>
          <a:off x="96838" y="3124200"/>
          <a:ext cx="9047162" cy="3429000"/>
        </p:xfrm>
        <a:graphic>
          <a:graphicData uri="http://schemas.openxmlformats.org/drawingml/2006/table">
            <a:tbl>
              <a:tblPr rtl="1"/>
              <a:tblGrid>
                <a:gridCol w="4532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74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biên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tòa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thẩm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trật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an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ninh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4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xử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mật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mật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trật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an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ninh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trật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an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ninh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F66FF">
                            <a:tint val="66000"/>
                            <a:satMod val="160000"/>
                          </a:srgbClr>
                        </a:gs>
                        <a:gs pos="50000">
                          <a:srgbClr val="FF66FF">
                            <a:tint val="44500"/>
                            <a:satMod val="160000"/>
                          </a:srgbClr>
                        </a:gs>
                        <a:gs pos="100000">
                          <a:srgbClr val="FF66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8" descr="Blue tissue paper"/>
          <p:cNvSpPr>
            <a:spLocks noChangeArrowheads="1"/>
          </p:cNvSpPr>
          <p:nvPr/>
        </p:nvSpPr>
        <p:spPr bwMode="auto">
          <a:xfrm>
            <a:off x="131763" y="1524000"/>
            <a:ext cx="1924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công an,</a:t>
            </a:r>
          </a:p>
        </p:txBody>
      </p:sp>
      <p:sp>
        <p:nvSpPr>
          <p:cNvPr id="4" name="Rectangle 19" descr="Blue tissue paper"/>
          <p:cNvSpPr>
            <a:spLocks noChangeArrowheads="1"/>
          </p:cNvSpPr>
          <p:nvPr/>
        </p:nvSpPr>
        <p:spPr bwMode="auto">
          <a:xfrm>
            <a:off x="2087563" y="16002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đồn biên phòng,</a:t>
            </a:r>
          </a:p>
        </p:txBody>
      </p:sp>
      <p:sp>
        <p:nvSpPr>
          <p:cNvPr id="5" name="Rectangle 20" descr="Blue tissue paper"/>
          <p:cNvSpPr>
            <a:spLocks noChangeArrowheads="1"/>
          </p:cNvSpPr>
          <p:nvPr/>
        </p:nvSpPr>
        <p:spPr bwMode="auto">
          <a:xfrm>
            <a:off x="5746750" y="1600200"/>
            <a:ext cx="15382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xét xử,</a:t>
            </a:r>
          </a:p>
        </p:txBody>
      </p:sp>
      <p:sp>
        <p:nvSpPr>
          <p:cNvPr id="6" name="Rectangle 21" descr="Blue tissue paper"/>
          <p:cNvSpPr>
            <a:spLocks noChangeArrowheads="1"/>
          </p:cNvSpPr>
          <p:nvPr/>
        </p:nvSpPr>
        <p:spPr bwMode="auto">
          <a:xfrm>
            <a:off x="7016750" y="1638300"/>
            <a:ext cx="161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bảo mật,</a:t>
            </a:r>
          </a:p>
        </p:txBody>
      </p:sp>
      <p:sp>
        <p:nvSpPr>
          <p:cNvPr id="7" name="Rectangle 22" descr="Blue tissue paper"/>
          <p:cNvSpPr>
            <a:spLocks noChangeArrowheads="1"/>
          </p:cNvSpPr>
          <p:nvPr/>
        </p:nvSpPr>
        <p:spPr bwMode="auto">
          <a:xfrm>
            <a:off x="-9525" y="2209800"/>
            <a:ext cx="2000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cảnh giác,</a:t>
            </a:r>
          </a:p>
        </p:txBody>
      </p:sp>
      <p:sp>
        <p:nvSpPr>
          <p:cNvPr id="8" name="Rectangle 23" descr="Blue tissue paper"/>
          <p:cNvSpPr>
            <a:spLocks noChangeArrowheads="1"/>
          </p:cNvSpPr>
          <p:nvPr/>
        </p:nvSpPr>
        <p:spPr bwMode="auto">
          <a:xfrm>
            <a:off x="2087563" y="2185988"/>
            <a:ext cx="246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cơ quan an ninh,</a:t>
            </a:r>
          </a:p>
        </p:txBody>
      </p:sp>
      <p:sp>
        <p:nvSpPr>
          <p:cNvPr id="9" name="Rectangle 24" descr="Blue tissue paper"/>
          <p:cNvSpPr>
            <a:spLocks noChangeArrowheads="1"/>
          </p:cNvSpPr>
          <p:nvPr/>
        </p:nvSpPr>
        <p:spPr bwMode="auto">
          <a:xfrm>
            <a:off x="4683125" y="2225675"/>
            <a:ext cx="1847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giữ bí mật,</a:t>
            </a:r>
          </a:p>
        </p:txBody>
      </p:sp>
      <p:sp>
        <p:nvSpPr>
          <p:cNvPr id="10" name="Rectangle 25" descr="Blue tissue paper"/>
          <p:cNvSpPr>
            <a:spLocks noChangeArrowheads="1"/>
          </p:cNvSpPr>
          <p:nvPr/>
        </p:nvSpPr>
        <p:spPr bwMode="auto">
          <a:xfrm>
            <a:off x="6323013" y="2225675"/>
            <a:ext cx="23098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thẩm phán,</a:t>
            </a:r>
          </a:p>
        </p:txBody>
      </p:sp>
      <p:sp>
        <p:nvSpPr>
          <p:cNvPr id="11" name="Rectangle 27" descr="Blue tissue paper"/>
          <p:cNvSpPr>
            <a:spLocks noChangeArrowheads="1"/>
          </p:cNvSpPr>
          <p:nvPr/>
        </p:nvSpPr>
        <p:spPr bwMode="auto">
          <a:xfrm>
            <a:off x="4557713" y="1600200"/>
            <a:ext cx="14620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toà án,</a:t>
            </a:r>
          </a:p>
        </p:txBody>
      </p:sp>
      <p:sp>
        <p:nvSpPr>
          <p:cNvPr id="47126" name="Rectangle 20"/>
          <p:cNvSpPr>
            <a:spLocks noChangeArrowheads="1"/>
          </p:cNvSpPr>
          <p:nvPr/>
        </p:nvSpPr>
        <p:spPr bwMode="auto">
          <a:xfrm>
            <a:off x="0" y="839788"/>
            <a:ext cx="9236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1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xếp các từ sau đây theo nhóm thích hợp: </a:t>
            </a:r>
            <a:endParaRPr lang="en-US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3276600" y="146050"/>
            <a:ext cx="2590800" cy="6096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4172E-6 L 0.4625 0.183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91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58E-6 L 0.45417 0.188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94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4172E-6 L -0.00417 0.2386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19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4172E-6 L -0.06667 0.4606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30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8E-6 L -0.05417 0.4662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233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5365E-6 L 0.5 0.4606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230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L 0.41667 0.2608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127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5365E-6 L 0.2 0.460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230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5365E-6 L -0.03334 0.1831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91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1041</Words>
  <Application>Microsoft Office PowerPoint</Application>
  <PresentationFormat>On-screen Show (4:3)</PresentationFormat>
  <Paragraphs>175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Times New Roman</vt:lpstr>
      <vt:lpstr>VNI-Souvir</vt:lpstr>
      <vt:lpstr>Wingdings</vt:lpstr>
      <vt:lpstr>Times New Roman (Headings)</vt:lpstr>
      <vt:lpstr>VNI-Helve</vt:lpstr>
      <vt:lpstr>VNI-Revue</vt:lpstr>
      <vt:lpstr>Default Design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Tìm và ghi lại những danh từ và động từ có thể kết hợp với từ an ninh.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cp</dc:creator>
  <cp:lastModifiedBy>MyPC</cp:lastModifiedBy>
  <cp:revision>33</cp:revision>
  <dcterms:created xsi:type="dcterms:W3CDTF">2012-02-15T07:17:42Z</dcterms:created>
  <dcterms:modified xsi:type="dcterms:W3CDTF">2020-04-26T16:21:46Z</dcterms:modified>
</cp:coreProperties>
</file>