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81" r:id="rId11"/>
    <p:sldId id="282" r:id="rId12"/>
    <p:sldId id="28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6A8F0"/>
    <a:srgbClr val="0033CC"/>
    <a:srgbClr val="3333CC"/>
    <a:srgbClr val="FF3300"/>
    <a:srgbClr val="6600CC"/>
    <a:srgbClr val="996633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E5349F97-6698-403C-94F7-2F83C612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03D21-C40D-4C8C-B697-F35C7B43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429B-B643-4941-9736-E79DE98A5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D68C1-44D8-47F5-AB53-74E529C97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6869-8B91-48E9-B9CB-96CE44A99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39EA-72CA-4684-8692-91E08EE6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0A206-3F10-4DD9-8133-6C76B8718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151C-3C94-4A1A-B47A-89A947DC9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9DA2-AF7C-427E-80F9-D47A172B1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8360C-C0E1-456C-AE65-4B36BC29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1E6F-A094-4A60-B46F-635A25EC2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0188B-6DF1-429C-B887-69DF0FFE7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98CF9FE7-ACF1-405E-B2EC-753825441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Image" r:id="rId3" imgW="8469841" imgH="6184127" progId="Photoshop.Image.8">
              <p:embed/>
            </p:oleObj>
          </a:graphicData>
        </a:graphic>
      </p:graphicFrame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04800" y="1600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0000FF"/>
                </a:solidFill>
              </a:rPr>
              <a:t>I.Quan sát, nhận xét chiếc xe ben</a:t>
            </a:r>
          </a:p>
        </p:txBody>
      </p:sp>
      <p:pic>
        <p:nvPicPr>
          <p:cNvPr id="3080" name="Picture 8" descr="DSC003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26670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DSC003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0138" y="2681288"/>
            <a:ext cx="4191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609600" y="2286000"/>
            <a:ext cx="4114800" cy="1295400"/>
          </a:xfrm>
          <a:prstGeom prst="cloudCallout">
            <a:avLst>
              <a:gd name="adj1" fmla="val 101542"/>
              <a:gd name="adj2" fmla="val -45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i="0">
                <a:solidFill>
                  <a:srgbClr val="0000FF"/>
                </a:solidFill>
              </a:rPr>
              <a:t>Hãy kể tên các bộ phận của xe ben ?</a:t>
            </a:r>
          </a:p>
        </p:txBody>
      </p:sp>
      <p:sp>
        <p:nvSpPr>
          <p:cNvPr id="1032" name="Rectangle 2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30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523875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3048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457200" y="228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graphicFrame>
        <p:nvGraphicFramePr>
          <p:cNvPr id="31248" name="Group 528"/>
          <p:cNvGraphicFramePr>
            <a:graphicFrameLocks noGrp="1"/>
          </p:cNvGraphicFramePr>
          <p:nvPr/>
        </p:nvGraphicFramePr>
        <p:xfrm>
          <a:off x="561975" y="2905125"/>
          <a:ext cx="3933825" cy="3657600"/>
        </p:xfrm>
        <a:graphic>
          <a:graphicData uri="http://schemas.openxmlformats.org/drawingml/2006/table">
            <a:tbl>
              <a:tblPr/>
              <a:tblGrid>
                <a:gridCol w="2700338"/>
                <a:gridCol w="1233487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STT         Tªn gäi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Sè l­îng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          TÊm lín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2         TÊm nhá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3         Ba tÊm ch÷ U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4        TÊm mÆt ca bin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5         TÊm L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6       Thanh th¼ng 11 lç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7        Thanh th¼ng 7 lç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8         Thanh th¼ng 6 lç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9         Thanh th¼ng 3 lç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173" name="Group 453"/>
          <p:cNvGraphicFramePr>
            <a:graphicFrameLocks noGrp="1"/>
          </p:cNvGraphicFramePr>
          <p:nvPr/>
        </p:nvGraphicFramePr>
        <p:xfrm>
          <a:off x="4895850" y="2900363"/>
          <a:ext cx="3867150" cy="3657600"/>
        </p:xfrm>
        <a:graphic>
          <a:graphicData uri="http://schemas.openxmlformats.org/drawingml/2006/table">
            <a:tbl>
              <a:tblPr/>
              <a:tblGrid>
                <a:gridCol w="2474913"/>
                <a:gridCol w="1392237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STT       Tªn gäi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Sè l­îng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10       Thanh ch÷ U dµi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11        Thanh ch÷ L dµi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12        Trôc dµi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13       Trôc ng¾n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14       B¸nh xe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15       Vßng h·m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H" pitchFamily="34" charset="0"/>
                        </a:rPr>
                        <a:t>16       è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c vÝt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21 bé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17       Cê - lª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18       Tua - vÝt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2" name="Line 531"/>
          <p:cNvSpPr>
            <a:spLocks noChangeShapeType="1"/>
          </p:cNvSpPr>
          <p:nvPr/>
        </p:nvSpPr>
        <p:spPr bwMode="auto">
          <a:xfrm>
            <a:off x="5562600" y="2895600"/>
            <a:ext cx="0" cy="3657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3" name="Line 532"/>
          <p:cNvSpPr>
            <a:spLocks noChangeShapeType="1"/>
          </p:cNvSpPr>
          <p:nvPr/>
        </p:nvSpPr>
        <p:spPr bwMode="auto">
          <a:xfrm>
            <a:off x="1147763" y="2895600"/>
            <a:ext cx="0" cy="3657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4" name="Rectangle 53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Image" r:id="rId3" imgW="8469841" imgH="6184127" progId="Photoshop.Image.8">
              <p:embed/>
            </p:oleObj>
          </a:graphicData>
        </a:graphic>
      </p:graphicFrame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23875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048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33400" y="2286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31826" name="Oval 82"/>
          <p:cNvSpPr>
            <a:spLocks noChangeArrowheads="1"/>
          </p:cNvSpPr>
          <p:nvPr/>
        </p:nvSpPr>
        <p:spPr bwMode="auto">
          <a:xfrm>
            <a:off x="1066800" y="3352800"/>
            <a:ext cx="6934200" cy="12954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i="0">
                <a:solidFill>
                  <a:srgbClr val="0000CC"/>
                </a:solidFill>
              </a:rPr>
              <a:t>Chọn các chi tiết để trước mặt.</a:t>
            </a:r>
          </a:p>
        </p:txBody>
      </p:sp>
      <p:sp>
        <p:nvSpPr>
          <p:cNvPr id="9224" name="Rectangle 8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6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3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34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47" presetID="34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6" grpId="0"/>
      <p:bldP spid="31826" grpId="1"/>
      <p:bldP spid="31826" grpId="2"/>
      <p:bldP spid="31826" grpId="3"/>
      <p:bldP spid="31826" grpId="4"/>
      <p:bldP spid="31826" grpId="5"/>
      <p:bldP spid="31826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Image" r:id="rId3" imgW="8469841" imgH="6184127" progId="Photoshop.Image.8">
              <p:embed/>
            </p:oleObj>
          </a:graphicData>
        </a:graphic>
      </p:graphicFrame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643313" y="3009900"/>
            <a:ext cx="762000" cy="635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419600" y="2971800"/>
            <a:ext cx="4724400" cy="762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solidFill>
                  <a:srgbClr val="0000FF"/>
                </a:solidFill>
              </a:rPr>
              <a:t>Lắp bộ phận khung sàn xe và giá đỡ</a:t>
            </a:r>
          </a:p>
        </p:txBody>
      </p:sp>
      <p:pic>
        <p:nvPicPr>
          <p:cNvPr id="32776" name="Picture 8" descr="DSC004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DSC004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410200" y="6096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tx2"/>
                </a:solidFill>
              </a:rPr>
              <a:t>C</a:t>
            </a:r>
            <a:r>
              <a:rPr lang="en-US" sz="2000" b="1" i="0"/>
              <a:t>ác chi tiết để lắp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81000" y="6223000"/>
            <a:ext cx="3886200" cy="533400"/>
          </a:xfrm>
          <a:prstGeom prst="rect">
            <a:avLst/>
          </a:prstGeom>
          <a:solidFill>
            <a:srgbClr val="F6A8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solidFill>
                  <a:srgbClr val="0000FF"/>
                </a:solidFill>
              </a:rPr>
              <a:t> Khung sàn xe và giá đỡ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381000" y="19050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81000" y="2767013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395288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4419600" y="1371600"/>
            <a:ext cx="4724400" cy="1524000"/>
          </a:xfrm>
          <a:prstGeom prst="cloudCallout">
            <a:avLst>
              <a:gd name="adj1" fmla="val -1703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i="0"/>
              <a:t>Để lắp khung sàn xe và giá đỡ, ta dùng những chi tiết nào ?</a:t>
            </a:r>
          </a:p>
        </p:txBody>
      </p:sp>
      <p:sp>
        <p:nvSpPr>
          <p:cNvPr id="10254" name="Rectangle 16"/>
          <p:cNvSpPr>
            <a:spLocks noChangeArrowheads="1"/>
          </p:cNvSpPr>
          <p:nvPr/>
        </p:nvSpPr>
        <p:spPr bwMode="auto">
          <a:xfrm>
            <a:off x="228600" y="2438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8" grpId="0"/>
      <p:bldP spid="32779" grpId="0" animBg="1"/>
      <p:bldP spid="32781" grpId="0"/>
      <p:bldP spid="327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266" name="Image" r:id="rId3" imgW="8469841" imgH="6184127" progId="Photoshop.Image.8">
              <p:embed/>
            </p:oleObj>
          </a:graphicData>
        </a:graphic>
      </p:graphicFrame>
      <p:sp>
        <p:nvSpPr>
          <p:cNvPr id="11267" name="Rectangle 31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3643313" y="3009900"/>
            <a:ext cx="762000" cy="635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419600" y="2971800"/>
            <a:ext cx="4724400" cy="762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solidFill>
                  <a:srgbClr val="0000FF"/>
                </a:solidFill>
              </a:rPr>
              <a:t>Lắp bộ phận khung sàn xe và giá đỡ</a:t>
            </a:r>
          </a:p>
        </p:txBody>
      </p:sp>
      <p:pic>
        <p:nvPicPr>
          <p:cNvPr id="12305" name="Picture 17" descr="DSC004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DSC004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410200" y="60960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tx2"/>
                </a:solidFill>
              </a:rPr>
              <a:t>C</a:t>
            </a:r>
            <a:r>
              <a:rPr lang="en-US" sz="2000" b="1" i="0"/>
              <a:t>ác chi tiết để lắp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381000" y="6223000"/>
            <a:ext cx="3886200" cy="533400"/>
          </a:xfrm>
          <a:prstGeom prst="rect">
            <a:avLst/>
          </a:prstGeom>
          <a:solidFill>
            <a:srgbClr val="F6A8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>
                <a:solidFill>
                  <a:srgbClr val="0000FF"/>
                </a:solidFill>
              </a:rPr>
              <a:t> Khung sàn xe và giá đỡ</a:t>
            </a:r>
          </a:p>
        </p:txBody>
      </p:sp>
      <p:sp>
        <p:nvSpPr>
          <p:cNvPr id="11274" name="Rectangle 33"/>
          <p:cNvSpPr>
            <a:spLocks noChangeArrowheads="1"/>
          </p:cNvSpPr>
          <p:nvPr/>
        </p:nvSpPr>
        <p:spPr bwMode="auto">
          <a:xfrm>
            <a:off x="304800" y="1909763"/>
            <a:ext cx="3910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381000" y="2767013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1276" name="Rectangle 37"/>
          <p:cNvSpPr>
            <a:spLocks noChangeArrowheads="1"/>
          </p:cNvSpPr>
          <p:nvPr/>
        </p:nvSpPr>
        <p:spPr bwMode="auto">
          <a:xfrm>
            <a:off x="395288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2328" name="AutoShape 40"/>
          <p:cNvSpPr>
            <a:spLocks noChangeArrowheads="1"/>
          </p:cNvSpPr>
          <p:nvPr/>
        </p:nvSpPr>
        <p:spPr bwMode="auto">
          <a:xfrm>
            <a:off x="4419600" y="1371600"/>
            <a:ext cx="4724400" cy="1524000"/>
          </a:xfrm>
          <a:prstGeom prst="cloudCallout">
            <a:avLst>
              <a:gd name="adj1" fmla="val -1703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i="0"/>
              <a:t>Để lắp khung sàn xe và giá đỡ, ta dùng những chi tiết nào ?</a:t>
            </a:r>
          </a:p>
        </p:txBody>
      </p:sp>
      <p:sp>
        <p:nvSpPr>
          <p:cNvPr id="11278" name="Rectangle 41"/>
          <p:cNvSpPr>
            <a:spLocks noChangeArrowheads="1"/>
          </p:cNvSpPr>
          <p:nvPr/>
        </p:nvSpPr>
        <p:spPr bwMode="auto">
          <a:xfrm>
            <a:off x="304800" y="243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1279" name="Rectangle 4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14" grpId="0" animBg="1"/>
      <p:bldP spid="12308" grpId="0"/>
      <p:bldP spid="12315" grpId="0" animBg="1"/>
      <p:bldP spid="12322" grpId="0"/>
      <p:bldP spid="123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Image" r:id="rId3" imgW="8469841" imgH="6184127" progId="Photoshop.Image.8">
              <p:embed/>
            </p:oleObj>
          </a:graphicData>
        </a:graphic>
      </p:graphicFrame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4171950" y="2725738"/>
            <a:ext cx="558800" cy="54451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781550" y="2819400"/>
            <a:ext cx="4219575" cy="36988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>
                <a:solidFill>
                  <a:srgbClr val="3333FF"/>
                </a:solidFill>
              </a:rPr>
              <a:t>Lắp sàn ca bin và các thanh đỡ</a:t>
            </a:r>
          </a:p>
        </p:txBody>
      </p:sp>
      <p:pic>
        <p:nvPicPr>
          <p:cNvPr id="13331" name="Picture 19" descr="DSC004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3733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tx2"/>
                </a:solidFill>
              </a:rPr>
              <a:t>Sàn ca bin và các thanh đỡ</a:t>
            </a:r>
          </a:p>
        </p:txBody>
      </p:sp>
      <p:pic>
        <p:nvPicPr>
          <p:cNvPr id="13332" name="Picture 20" descr="DSC004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276600"/>
            <a:ext cx="502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410200" y="6337300"/>
            <a:ext cx="2819400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CC00CC"/>
                </a:solidFill>
              </a:rPr>
              <a:t>Các chi tiết để lắp</a:t>
            </a:r>
          </a:p>
        </p:txBody>
      </p:sp>
      <p:sp>
        <p:nvSpPr>
          <p:cNvPr id="12297" name="Rectangle 26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2298" name="Rectangle 29"/>
          <p:cNvSpPr>
            <a:spLocks noChangeArrowheads="1"/>
          </p:cNvSpPr>
          <p:nvPr/>
        </p:nvSpPr>
        <p:spPr bwMode="auto">
          <a:xfrm>
            <a:off x="766763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2299" name="Rectangle 30"/>
          <p:cNvSpPr>
            <a:spLocks noChangeArrowheads="1"/>
          </p:cNvSpPr>
          <p:nvPr/>
        </p:nvSpPr>
        <p:spPr bwMode="auto">
          <a:xfrm>
            <a:off x="533400" y="1909763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2300" name="Rectangle 31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5410200" y="1371600"/>
            <a:ext cx="3733800" cy="1447800"/>
          </a:xfrm>
          <a:prstGeom prst="cloudCallout">
            <a:avLst>
              <a:gd name="adj1" fmla="val 37583"/>
              <a:gd name="adj2" fmla="val -1344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i="0"/>
              <a:t>Dùng những chi tiết nào để lắp sàn ca bin và thanh đỡ ?</a:t>
            </a:r>
          </a:p>
        </p:txBody>
      </p:sp>
      <p:sp>
        <p:nvSpPr>
          <p:cNvPr id="12302" name="Rectangle 35"/>
          <p:cNvSpPr>
            <a:spLocks noChangeArrowheads="1"/>
          </p:cNvSpPr>
          <p:nvPr/>
        </p:nvSpPr>
        <p:spPr bwMode="auto">
          <a:xfrm>
            <a:off x="171450" y="243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6600CC"/>
                </a:solidFill>
              </a:rPr>
              <a:t>   </a:t>
            </a:r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6096000" y="3505200"/>
            <a:ext cx="2209800" cy="609600"/>
          </a:xfrm>
          <a:prstGeom prst="rect">
            <a:avLst/>
          </a:prstGeom>
          <a:solidFill>
            <a:srgbClr val="FF0066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0">
                <a:solidFill>
                  <a:srgbClr val="FFFF00"/>
                </a:solidFill>
              </a:rPr>
              <a:t>Khung sàn xe</a:t>
            </a: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5943600" y="4114800"/>
            <a:ext cx="7620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Rectangle 39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3" grpId="0"/>
      <p:bldP spid="13334" grpId="0" animBg="1"/>
      <p:bldP spid="13346" grpId="0" animBg="1"/>
      <p:bldP spid="13346" grpId="1" animBg="1"/>
      <p:bldP spid="13348" grpId="0" animBg="1"/>
      <p:bldP spid="133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3314" name="Image" r:id="rId3" imgW="8469841" imgH="6184127" progId="Photoshop.Image.8">
              <p:embed/>
            </p:oleObj>
          </a:graphicData>
        </a:graphic>
      </p:graphicFrame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3352800" y="3225800"/>
            <a:ext cx="819150" cy="7175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3</a:t>
            </a:r>
          </a:p>
        </p:txBody>
      </p:sp>
      <p:pic>
        <p:nvPicPr>
          <p:cNvPr id="14355" name="Picture 19" descr="DSC00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0" descr="DSC004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5562600" y="6337300"/>
            <a:ext cx="274320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0000FF"/>
                </a:solidFill>
              </a:rPr>
              <a:t>Các chi tiết để lắp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88900" y="63754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FFFF"/>
                </a:solidFill>
              </a:rPr>
              <a:t>Giá đỡ trục bánh xe sau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191000" y="3200400"/>
            <a:ext cx="4724400" cy="7048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hệ thống trục và bánh sau</a:t>
            </a:r>
          </a:p>
        </p:txBody>
      </p:sp>
      <p:sp>
        <p:nvSpPr>
          <p:cNvPr id="13321" name="Rectangle 27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3322" name="Rectangle 33"/>
          <p:cNvSpPr>
            <a:spLocks noChangeArrowheads="1"/>
          </p:cNvSpPr>
          <p:nvPr/>
        </p:nvSpPr>
        <p:spPr bwMode="auto">
          <a:xfrm>
            <a:off x="409575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3323" name="Rectangle 34"/>
          <p:cNvSpPr>
            <a:spLocks noChangeArrowheads="1"/>
          </p:cNvSpPr>
          <p:nvPr/>
        </p:nvSpPr>
        <p:spPr bwMode="auto">
          <a:xfrm>
            <a:off x="381000" y="20574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>
            <a:off x="4648200" y="1524000"/>
            <a:ext cx="4495800" cy="1676400"/>
          </a:xfrm>
          <a:prstGeom prst="cloudCallout">
            <a:avLst>
              <a:gd name="adj1" fmla="val 38593"/>
              <a:gd name="adj2" fmla="val -12017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i="0"/>
              <a:t>Các chi tiết nào dùng để lắp giá đỡ trục bánh xe sau ?</a:t>
            </a:r>
          </a:p>
        </p:txBody>
      </p:sp>
      <p:sp>
        <p:nvSpPr>
          <p:cNvPr id="13325" name="Rectangle 39"/>
          <p:cNvSpPr>
            <a:spLocks noChangeArrowheads="1"/>
          </p:cNvSpPr>
          <p:nvPr/>
        </p:nvSpPr>
        <p:spPr bwMode="auto">
          <a:xfrm>
            <a:off x="171450" y="243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6600CC"/>
                </a:solidFill>
              </a:rPr>
              <a:t>   </a:t>
            </a:r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3326" name="Rectangle 40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3327" name="Rectangle 42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7" grpId="0" animBg="1"/>
      <p:bldP spid="14358" grpId="0"/>
      <p:bldP spid="14359" grpId="0" animBg="1"/>
      <p:bldP spid="14374" grpId="0" animBg="1"/>
      <p:bldP spid="1437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4338" name="Image" r:id="rId3" imgW="8469841" imgH="6184127" progId="Photoshop.Image.8">
              <p:embed/>
            </p:oleObj>
          </a:graphicData>
        </a:graphic>
      </p:graphicFrame>
      <p:sp>
        <p:nvSpPr>
          <p:cNvPr id="14339" name="Rectangle 29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352425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4341" name="Rectangle 36"/>
          <p:cNvSpPr>
            <a:spLocks noChangeArrowheads="1"/>
          </p:cNvSpPr>
          <p:nvPr/>
        </p:nvSpPr>
        <p:spPr bwMode="auto">
          <a:xfrm>
            <a:off x="2286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  II. Quy trình lắp ráp xe ben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181600" y="2971800"/>
            <a:ext cx="3657600" cy="6858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0000CC"/>
                </a:solidFill>
              </a:rPr>
              <a:t>Lắp trục bánh trước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4343400" y="3001963"/>
            <a:ext cx="781050" cy="6937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0">
                <a:solidFill>
                  <a:srgbClr val="FF0066"/>
                </a:solidFill>
              </a:rPr>
              <a:t>4</a:t>
            </a:r>
          </a:p>
        </p:txBody>
      </p:sp>
      <p:pic>
        <p:nvPicPr>
          <p:cNvPr id="15381" name="Picture 21" descr="DSC004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2" descr="DSC004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38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5334000" y="6172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0000FF"/>
                </a:solidFill>
              </a:rPr>
              <a:t>Các chi tiết để lắp</a:t>
            </a: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28600" y="58674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/>
              <a:t>Trục bánh xe trước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4724400" y="1295400"/>
            <a:ext cx="4419600" cy="1676400"/>
          </a:xfrm>
          <a:prstGeom prst="cloudCallout">
            <a:avLst>
              <a:gd name="adj1" fmla="val -57218"/>
              <a:gd name="adj2" fmla="val 39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i="0"/>
              <a:t>Có thể dùng những chi tiết nào để lắp trục bánh trước ?</a:t>
            </a:r>
          </a:p>
        </p:txBody>
      </p:sp>
      <p:sp>
        <p:nvSpPr>
          <p:cNvPr id="14349" name="Rectangle 40"/>
          <p:cNvSpPr>
            <a:spLocks noChangeArrowheads="1"/>
          </p:cNvSpPr>
          <p:nvPr/>
        </p:nvSpPr>
        <p:spPr bwMode="auto">
          <a:xfrm>
            <a:off x="171450" y="243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4350" name="Rectangle 41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4351" name="Rectangle 43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7" grpId="0" animBg="1"/>
      <p:bldP spid="15384" grpId="0"/>
      <p:bldP spid="15385" grpId="0"/>
      <p:bldP spid="15398" grpId="0" animBg="1"/>
      <p:bldP spid="1539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2" name="Image" r:id="rId3" imgW="8469841" imgH="6184127" progId="Photoshop.Image.8">
              <p:embed/>
            </p:oleObj>
          </a:graphicData>
        </a:graphic>
      </p:graphicFrame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5729288" y="2705100"/>
            <a:ext cx="774700" cy="6985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FF0066"/>
                </a:solidFill>
              </a:rPr>
              <a:t>5</a:t>
            </a:r>
          </a:p>
        </p:txBody>
      </p:sp>
      <p:pic>
        <p:nvPicPr>
          <p:cNvPr id="16403" name="Picture 19" descr="DSC00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DSC004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4290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838200" y="60960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000000"/>
                </a:solidFill>
              </a:rPr>
              <a:t>Ca bin xe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181600" y="60198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/>
              <a:t>C</a:t>
            </a:r>
            <a:r>
              <a:rPr lang="en-US" sz="2400" b="1" i="0"/>
              <a:t>ác chi tiết để lắp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6553200" y="2838450"/>
            <a:ext cx="1828800" cy="5334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0000CC"/>
                </a:solidFill>
              </a:rPr>
              <a:t>Lắp ca bin</a:t>
            </a:r>
          </a:p>
        </p:txBody>
      </p:sp>
      <p:sp>
        <p:nvSpPr>
          <p:cNvPr id="15369" name="Rectangle 27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5370" name="Rectangle 33"/>
          <p:cNvSpPr>
            <a:spLocks noChangeArrowheads="1"/>
          </p:cNvSpPr>
          <p:nvPr/>
        </p:nvSpPr>
        <p:spPr bwMode="auto">
          <a:xfrm>
            <a:off x="323850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5371" name="Rectangle 34"/>
          <p:cNvSpPr>
            <a:spLocks noChangeArrowheads="1"/>
          </p:cNvSpPr>
          <p:nvPr/>
        </p:nvSpPr>
        <p:spPr bwMode="auto">
          <a:xfrm>
            <a:off x="3048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4953000" y="1219200"/>
            <a:ext cx="4191000" cy="1600200"/>
          </a:xfrm>
          <a:prstGeom prst="cloudCallout">
            <a:avLst>
              <a:gd name="adj1" fmla="val 37236"/>
              <a:gd name="adj2" fmla="val -111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i="0"/>
              <a:t>Để lắp được ca bin ta dùng những chi tiết nào ?</a:t>
            </a:r>
          </a:p>
        </p:txBody>
      </p:sp>
      <p:sp>
        <p:nvSpPr>
          <p:cNvPr id="15373" name="Rectangle 39"/>
          <p:cNvSpPr>
            <a:spLocks noChangeArrowheads="1"/>
          </p:cNvSpPr>
          <p:nvPr/>
        </p:nvSpPr>
        <p:spPr bwMode="auto">
          <a:xfrm>
            <a:off x="171450" y="236696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5374" name="Rectangle 40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5375" name="Rectangle 42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animBg="1"/>
      <p:bldP spid="16405" grpId="0"/>
      <p:bldP spid="16406" grpId="0"/>
      <p:bldP spid="16407" grpId="0" animBg="1"/>
      <p:bldP spid="16421" grpId="0" animBg="1"/>
      <p:bldP spid="164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6" name="Image" r:id="rId3" imgW="8469841" imgH="6184127" progId="Photoshop.Image.8">
              <p:embed/>
            </p:oleObj>
          </a:graphicData>
        </a:graphic>
      </p:graphicFrame>
      <p:sp>
        <p:nvSpPr>
          <p:cNvPr id="16387" name="Rectangle 30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6388" name="Rectangle 36"/>
          <p:cNvSpPr>
            <a:spLocks noChangeArrowheads="1"/>
          </p:cNvSpPr>
          <p:nvPr/>
        </p:nvSpPr>
        <p:spPr bwMode="auto">
          <a:xfrm>
            <a:off x="309563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6389" name="Rectangle 40"/>
          <p:cNvSpPr>
            <a:spLocks noChangeArrowheads="1"/>
          </p:cNvSpPr>
          <p:nvPr/>
        </p:nvSpPr>
        <p:spPr bwMode="auto">
          <a:xfrm>
            <a:off x="3048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6390" name="Rectangle 44"/>
          <p:cNvSpPr>
            <a:spLocks noChangeArrowheads="1"/>
          </p:cNvSpPr>
          <p:nvPr/>
        </p:nvSpPr>
        <p:spPr bwMode="auto">
          <a:xfrm>
            <a:off x="171450" y="23383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1. Chọn chi tiết và dụng cụ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495800" y="2938463"/>
            <a:ext cx="4419600" cy="533400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thùng xe vào giá đỡ ben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3733800" y="2819400"/>
            <a:ext cx="7620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6393" name="Rectangle 45"/>
          <p:cNvSpPr>
            <a:spLocks noChangeArrowheads="1"/>
          </p:cNvSpPr>
          <p:nvPr/>
        </p:nvSpPr>
        <p:spPr bwMode="auto">
          <a:xfrm>
            <a:off x="247650" y="27432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276225" y="3157538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3. Lắp ráp thành xe ben</a:t>
            </a:r>
          </a:p>
        </p:txBody>
      </p:sp>
      <p:pic>
        <p:nvPicPr>
          <p:cNvPr id="17428" name="Picture 20" descr="DSC004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5052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DSC004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2743200" y="5943600"/>
            <a:ext cx="2819400" cy="762000"/>
          </a:xfrm>
          <a:prstGeom prst="curvedUpArrow">
            <a:avLst>
              <a:gd name="adj1" fmla="val 74000"/>
              <a:gd name="adj2" fmla="val 14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52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3" grpId="0" animBg="1"/>
      <p:bldP spid="17434" grpId="0" animBg="1"/>
      <p:bldP spid="17454" grpId="0"/>
      <p:bldP spid="17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7410" name="Image" r:id="rId3" imgW="8469841" imgH="6184127" progId="Photoshop.Image.8">
              <p:embed/>
            </p:oleObj>
          </a:graphicData>
        </a:graphic>
      </p:graphicFrame>
      <p:pic>
        <p:nvPicPr>
          <p:cNvPr id="18451" name="Picture 19" descr="DSC004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486400" y="4267200"/>
            <a:ext cx="3429000" cy="990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        Lắp ca bin vào sàn</a:t>
            </a:r>
          </a:p>
          <a:p>
            <a:pPr algn="ctr"/>
            <a:r>
              <a:rPr lang="en-US" sz="2400" i="0"/>
              <a:t> ca bin</a:t>
            </a:r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5486400" y="4352925"/>
            <a:ext cx="685800" cy="6000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7414" name="Rectangle 27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7415" name="Rectangle 33"/>
          <p:cNvSpPr>
            <a:spLocks noChangeArrowheads="1"/>
          </p:cNvSpPr>
          <p:nvPr/>
        </p:nvSpPr>
        <p:spPr bwMode="auto">
          <a:xfrm>
            <a:off x="309563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7416" name="Rectangle 39"/>
          <p:cNvSpPr>
            <a:spLocks noChangeArrowheads="1"/>
          </p:cNvSpPr>
          <p:nvPr/>
        </p:nvSpPr>
        <p:spPr bwMode="auto">
          <a:xfrm>
            <a:off x="3048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7417" name="Rectangle 41"/>
          <p:cNvSpPr>
            <a:spLocks noChangeArrowheads="1"/>
          </p:cNvSpPr>
          <p:nvPr/>
        </p:nvSpPr>
        <p:spPr bwMode="auto">
          <a:xfrm>
            <a:off x="171450" y="236696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7418" name="Rectangle 42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7419" name="Rectangle 4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animBg="1"/>
      <p:bldP spid="18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Image" r:id="rId3" imgW="8469841" imgH="6184127" progId="Photoshop.Image.8">
              <p:embed/>
            </p:oleObj>
          </a:graphicData>
        </a:graphic>
      </p:graphicFrame>
      <p:sp>
        <p:nvSpPr>
          <p:cNvPr id="2051" name="Rectangle 26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2052" name="Rectangle 28"/>
          <p:cNvSpPr>
            <a:spLocks noChangeArrowheads="1"/>
          </p:cNvSpPr>
          <p:nvPr/>
        </p:nvSpPr>
        <p:spPr bwMode="auto">
          <a:xfrm>
            <a:off x="152400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pic>
        <p:nvPicPr>
          <p:cNvPr id="5129" name="Picture 9" descr="DSC004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23622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DSC004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362200"/>
            <a:ext cx="4787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DSC004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643438"/>
            <a:ext cx="43434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77800" y="40386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FF66"/>
                </a:solidFill>
              </a:rPr>
              <a:t>Khung sàn xe và các giá đỡ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48200" y="39624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Sàn ca bin và các thanh đỡ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876800" y="64008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FFFF"/>
                </a:solidFill>
              </a:rPr>
              <a:t>Giá đỡ trục bánh xe sau</a:t>
            </a:r>
          </a:p>
        </p:txBody>
      </p:sp>
      <p:pic>
        <p:nvPicPr>
          <p:cNvPr id="5135" name="Picture 15" descr="DSC004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" y="4652963"/>
            <a:ext cx="47625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57200" y="61722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FF66"/>
                </a:solidFill>
              </a:rPr>
              <a:t>Ca bin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514600" y="61722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9900"/>
                </a:solidFill>
              </a:rPr>
              <a:t>Bánh xe trước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895600" y="58674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9900"/>
                </a:solidFill>
              </a:rPr>
              <a:t>Trục</a:t>
            </a:r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04800" y="2438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810000" y="472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8382000" y="472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28600" y="4648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7239000" y="2438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068" name="Rectangle 3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5134" grpId="0"/>
      <p:bldP spid="5136" grpId="0"/>
      <p:bldP spid="5137" grpId="0"/>
      <p:bldP spid="5138" grpId="0"/>
      <p:bldP spid="5139" grpId="0" animBg="1"/>
      <p:bldP spid="5140" grpId="0" animBg="1"/>
      <p:bldP spid="5141" grpId="0" animBg="1"/>
      <p:bldP spid="5142" grpId="0" animBg="1"/>
      <p:bldP spid="51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8434" name="Image" r:id="rId3" imgW="8469841" imgH="6184127" progId="Photoshop.Image.8">
              <p:embed/>
            </p:oleObj>
          </a:graphicData>
        </a:graphic>
      </p:graphicFrame>
      <p:pic>
        <p:nvPicPr>
          <p:cNvPr id="19474" name="Picture 18" descr="DSC00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533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410200" y="4267200"/>
            <a:ext cx="36068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/>
              <a:t>              Lắp hệ thống trục </a:t>
            </a:r>
          </a:p>
          <a:p>
            <a:pPr algn="ctr"/>
            <a:r>
              <a:rPr lang="en-US" sz="2400" i="0"/>
              <a:t>             bánh xe sau vào</a:t>
            </a:r>
          </a:p>
          <a:p>
            <a:pPr algn="ctr"/>
            <a:r>
              <a:rPr lang="en-US" sz="2400" i="0"/>
              <a:t>các vòng hãm.</a:t>
            </a:r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5476875" y="4327525"/>
            <a:ext cx="838200" cy="711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8438" name="Rectangle 25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8439" name="Rectangle 31"/>
          <p:cNvSpPr>
            <a:spLocks noChangeArrowheads="1"/>
          </p:cNvSpPr>
          <p:nvPr/>
        </p:nvSpPr>
        <p:spPr bwMode="auto">
          <a:xfrm>
            <a:off x="309563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8440" name="Rectangle 35"/>
          <p:cNvSpPr>
            <a:spLocks noChangeArrowheads="1"/>
          </p:cNvSpPr>
          <p:nvPr/>
        </p:nvSpPr>
        <p:spPr bwMode="auto">
          <a:xfrm>
            <a:off x="3048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8441" name="Rectangle 37"/>
          <p:cNvSpPr>
            <a:spLocks noChangeArrowheads="1"/>
          </p:cNvSpPr>
          <p:nvPr/>
        </p:nvSpPr>
        <p:spPr bwMode="auto">
          <a:xfrm>
            <a:off x="171450" y="23383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8442" name="Rectangle 38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8443" name="Rectangle 40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9458" name="Image" r:id="rId3" imgW="8469841" imgH="6184127" progId="Photoshop.Image.8">
              <p:embed/>
            </p:oleObj>
          </a:graphicData>
        </a:graphic>
      </p:graphicFrame>
      <p:pic>
        <p:nvPicPr>
          <p:cNvPr id="20498" name="Picture 18" descr="DSC004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5422900" y="3962400"/>
            <a:ext cx="3657600" cy="14478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i="0"/>
              <a:t>              Lắp hệ thống trục bánh</a:t>
            </a:r>
          </a:p>
          <a:p>
            <a:pPr algn="ctr"/>
            <a:r>
              <a:rPr lang="en-US" sz="2000" i="0"/>
              <a:t>        trước vào các giá đỡ </a:t>
            </a:r>
          </a:p>
          <a:p>
            <a:pPr algn="ctr"/>
            <a:r>
              <a:rPr lang="en-US" sz="2000" i="0"/>
              <a:t>sau đó lắp các vòng hãm.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5462588" y="3990975"/>
            <a:ext cx="762000" cy="6667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9462" name="Rectangle 26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19463" name="Rectangle 32"/>
          <p:cNvSpPr>
            <a:spLocks noChangeArrowheads="1"/>
          </p:cNvSpPr>
          <p:nvPr/>
        </p:nvSpPr>
        <p:spPr bwMode="auto">
          <a:xfrm>
            <a:off x="295275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19464" name="Rectangle 36"/>
          <p:cNvSpPr>
            <a:spLocks noChangeArrowheads="1"/>
          </p:cNvSpPr>
          <p:nvPr/>
        </p:nvSpPr>
        <p:spPr bwMode="auto">
          <a:xfrm>
            <a:off x="3048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19465" name="Rectangle 38"/>
          <p:cNvSpPr>
            <a:spLocks noChangeArrowheads="1"/>
          </p:cNvSpPr>
          <p:nvPr/>
        </p:nvSpPr>
        <p:spPr bwMode="auto">
          <a:xfrm>
            <a:off x="171450" y="23383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19466" name="Rectangle 39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19467" name="Rectangle 41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2" name="Image" r:id="rId3" imgW="8469841" imgH="6184127" progId="Photoshop.Image.8">
              <p:embed/>
            </p:oleObj>
          </a:graphicData>
        </a:graphic>
      </p:graphicFrame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133600" y="35052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LẮP XE BEN THEO CÁC B</a:t>
            </a:r>
            <a:r>
              <a:rPr lang="vi-VN" sz="2400" b="1" i="0"/>
              <a:t>Ư</a:t>
            </a:r>
            <a:r>
              <a:rPr lang="en-US" sz="2400" b="1" i="0"/>
              <a:t>ỚC</a:t>
            </a:r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33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23875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914400" y="3962400"/>
            <a:ext cx="746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0000FF"/>
                </a:solidFill>
              </a:rPr>
              <a:t>Lắp các bộ phận: Khung sàn xe và các giá   </a:t>
            </a:r>
            <a:r>
              <a:rPr lang="vi-VN" sz="2800" b="1" i="0">
                <a:solidFill>
                  <a:srgbClr val="0000FF"/>
                </a:solidFill>
              </a:rPr>
              <a:t>đ</a:t>
            </a:r>
            <a:r>
              <a:rPr lang="en-US" sz="2800" b="1" i="0">
                <a:solidFill>
                  <a:srgbClr val="0000FF"/>
                </a:solidFill>
              </a:rPr>
              <a:t>ỡ ; Sàn ca bin và các thanh </a:t>
            </a:r>
            <a:r>
              <a:rPr lang="vi-VN" sz="2800" b="1" i="0">
                <a:solidFill>
                  <a:srgbClr val="0000FF"/>
                </a:solidFill>
              </a:rPr>
              <a:t>đ</a:t>
            </a:r>
            <a:r>
              <a:rPr lang="en-US" sz="2800" b="1" i="0">
                <a:solidFill>
                  <a:srgbClr val="0000FF"/>
                </a:solidFill>
              </a:rPr>
              <a:t>ỡ ; Trục bánh xe tr</a:t>
            </a:r>
            <a:r>
              <a:rPr lang="vi-VN" sz="2800" b="1" i="0">
                <a:solidFill>
                  <a:srgbClr val="0000FF"/>
                </a:solidFill>
              </a:rPr>
              <a:t>ư</a:t>
            </a:r>
            <a:r>
              <a:rPr lang="en-US" sz="2800" b="1" i="0">
                <a:solidFill>
                  <a:srgbClr val="0000FF"/>
                </a:solidFill>
              </a:rPr>
              <a:t>ớc, bánh xe sau và ca bin.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066800" y="54102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rgbClr val="0000FF"/>
                </a:solidFill>
              </a:rPr>
              <a:t>Lắp ráp các bộ phận với nhau.</a:t>
            </a:r>
          </a:p>
        </p:txBody>
      </p:sp>
      <p:sp>
        <p:nvSpPr>
          <p:cNvPr id="20488" name="Rectangle 24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20489" name="Rectangle 27"/>
          <p:cNvSpPr>
            <a:spLocks noChangeArrowheads="1"/>
          </p:cNvSpPr>
          <p:nvPr/>
        </p:nvSpPr>
        <p:spPr bwMode="auto">
          <a:xfrm>
            <a:off x="381000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20490" name="Rectangle 31"/>
          <p:cNvSpPr>
            <a:spLocks noChangeArrowheads="1"/>
          </p:cNvSpPr>
          <p:nvPr/>
        </p:nvSpPr>
        <p:spPr bwMode="auto">
          <a:xfrm>
            <a:off x="304800" y="19050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II. Quy trình lắp ráp xe ben</a:t>
            </a:r>
          </a:p>
        </p:txBody>
      </p:sp>
      <p:sp>
        <p:nvSpPr>
          <p:cNvPr id="20491" name="Rectangle 33"/>
          <p:cNvSpPr>
            <a:spLocks noChangeArrowheads="1"/>
          </p:cNvSpPr>
          <p:nvPr/>
        </p:nvSpPr>
        <p:spPr bwMode="auto">
          <a:xfrm>
            <a:off x="171450" y="23241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6600CC"/>
                </a:solidFill>
              </a:rPr>
              <a:t>   </a:t>
            </a:r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20492" name="Rectangle 34"/>
          <p:cNvSpPr>
            <a:spLocks noChangeArrowheads="1"/>
          </p:cNvSpPr>
          <p:nvPr/>
        </p:nvSpPr>
        <p:spPr bwMode="auto">
          <a:xfrm>
            <a:off x="381000" y="2895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2. Lắp ráp các bộ phận</a:t>
            </a:r>
          </a:p>
        </p:txBody>
      </p:sp>
      <p:sp>
        <p:nvSpPr>
          <p:cNvPr id="20493" name="Rectangle 36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1" grpId="0" animBg="1"/>
      <p:bldP spid="21522" grpId="0" animBg="1"/>
      <p:bldP spid="21523" grpId="0"/>
      <p:bldP spid="215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Image" r:id="rId3" imgW="8469841" imgH="6184127" progId="Photoshop.Image.8">
              <p:embed/>
            </p:oleObj>
          </a:graphicData>
        </a:graphic>
      </p:graphicFrame>
      <p:pic>
        <p:nvPicPr>
          <p:cNvPr id="22546" name="Picture 18" descr="DSC003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28600" y="3352800"/>
            <a:ext cx="2895600" cy="13684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0">
                <a:solidFill>
                  <a:srgbClr val="FF0066"/>
                </a:solidFill>
              </a:rPr>
              <a:t>Trưng bày sản phẩm</a:t>
            </a:r>
          </a:p>
        </p:txBody>
      </p:sp>
      <p:sp>
        <p:nvSpPr>
          <p:cNvPr id="21509" name="Rectangle 24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21510" name="Rectangle 27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3" imgW="8469841" imgH="6184127" progId="Photoshop.Image.8">
              <p:embed/>
            </p:oleObj>
          </a:graphicData>
        </a:graphic>
      </p:graphicFrame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52400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3077" name="Oval 24"/>
          <p:cNvSpPr>
            <a:spLocks noChangeArrowheads="1"/>
          </p:cNvSpPr>
          <p:nvPr/>
        </p:nvSpPr>
        <p:spPr bwMode="auto">
          <a:xfrm>
            <a:off x="2286000" y="2057400"/>
            <a:ext cx="4953000" cy="838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i="0">
                <a:solidFill>
                  <a:srgbClr val="3333CC"/>
                </a:solidFill>
              </a:rPr>
              <a:t>Các bộ phận của xe ben</a:t>
            </a:r>
          </a:p>
        </p:txBody>
      </p:sp>
      <p:sp>
        <p:nvSpPr>
          <p:cNvPr id="3078" name="Rectangle 25"/>
          <p:cNvSpPr>
            <a:spLocks noChangeArrowheads="1"/>
          </p:cNvSpPr>
          <p:nvPr/>
        </p:nvSpPr>
        <p:spPr bwMode="auto">
          <a:xfrm>
            <a:off x="1371600" y="2971800"/>
            <a:ext cx="441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Khung sàn xe.</a:t>
            </a:r>
          </a:p>
        </p:txBody>
      </p:sp>
      <p:sp>
        <p:nvSpPr>
          <p:cNvPr id="3079" name="Rectangle 26"/>
          <p:cNvSpPr>
            <a:spLocks noChangeArrowheads="1"/>
          </p:cNvSpPr>
          <p:nvPr/>
        </p:nvSpPr>
        <p:spPr bwMode="auto">
          <a:xfrm>
            <a:off x="1371600" y="3657600"/>
            <a:ext cx="441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Sàn ca bin và các thanh đỡ..</a:t>
            </a:r>
          </a:p>
        </p:txBody>
      </p:sp>
      <p:sp>
        <p:nvSpPr>
          <p:cNvPr id="3080" name="Rectangle 27"/>
          <p:cNvSpPr>
            <a:spLocks noChangeArrowheads="1"/>
          </p:cNvSpPr>
          <p:nvPr/>
        </p:nvSpPr>
        <p:spPr bwMode="auto">
          <a:xfrm>
            <a:off x="1371600" y="4343400"/>
            <a:ext cx="441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 Ca bin.</a:t>
            </a:r>
          </a:p>
        </p:txBody>
      </p:sp>
      <p:sp>
        <p:nvSpPr>
          <p:cNvPr id="3081" name="Rectangle 28"/>
          <p:cNvSpPr>
            <a:spLocks noChangeArrowheads="1"/>
          </p:cNvSpPr>
          <p:nvPr/>
        </p:nvSpPr>
        <p:spPr bwMode="auto">
          <a:xfrm>
            <a:off x="1371600" y="5029200"/>
            <a:ext cx="441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 Trục bánh xe trước.</a:t>
            </a:r>
          </a:p>
        </p:txBody>
      </p:sp>
      <p:sp>
        <p:nvSpPr>
          <p:cNvPr id="3082" name="Rectangle 29"/>
          <p:cNvSpPr>
            <a:spLocks noChangeArrowheads="1"/>
          </p:cNvSpPr>
          <p:nvPr/>
        </p:nvSpPr>
        <p:spPr bwMode="auto">
          <a:xfrm>
            <a:off x="1371600" y="5791200"/>
            <a:ext cx="4419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/>
              <a:t> Giá đỡ trục bánh xe sau.</a:t>
            </a:r>
          </a:p>
        </p:txBody>
      </p:sp>
      <p:sp>
        <p:nvSpPr>
          <p:cNvPr id="3083" name="Oval 30"/>
          <p:cNvSpPr>
            <a:spLocks noChangeArrowheads="1"/>
          </p:cNvSpPr>
          <p:nvPr/>
        </p:nvSpPr>
        <p:spPr bwMode="auto">
          <a:xfrm>
            <a:off x="633413" y="2971800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084" name="Oval 33"/>
          <p:cNvSpPr>
            <a:spLocks noChangeArrowheads="1"/>
          </p:cNvSpPr>
          <p:nvPr/>
        </p:nvSpPr>
        <p:spPr bwMode="auto">
          <a:xfrm>
            <a:off x="638175" y="3609975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085" name="Oval 36"/>
          <p:cNvSpPr>
            <a:spLocks noChangeArrowheads="1"/>
          </p:cNvSpPr>
          <p:nvPr/>
        </p:nvSpPr>
        <p:spPr bwMode="auto">
          <a:xfrm>
            <a:off x="657225" y="4300538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086" name="Oval 37"/>
          <p:cNvSpPr>
            <a:spLocks noChangeArrowheads="1"/>
          </p:cNvSpPr>
          <p:nvPr/>
        </p:nvSpPr>
        <p:spPr bwMode="auto">
          <a:xfrm>
            <a:off x="647700" y="4995863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087" name="Oval 38"/>
          <p:cNvSpPr>
            <a:spLocks noChangeArrowheads="1"/>
          </p:cNvSpPr>
          <p:nvPr/>
        </p:nvSpPr>
        <p:spPr bwMode="auto">
          <a:xfrm>
            <a:off x="652463" y="5729288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088" name="Rectangle 41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Image" r:id="rId3" imgW="8469841" imgH="6184127" progId="Photoshop.Image.8">
              <p:embed/>
            </p:oleObj>
          </a:graphicData>
        </a:graphic>
      </p:graphicFrame>
      <p:pic>
        <p:nvPicPr>
          <p:cNvPr id="6167" name="Picture 23" descr="DSC004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3352800"/>
            <a:ext cx="4216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57200" y="633888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 </a:t>
            </a:r>
            <a:r>
              <a:rPr lang="en-US" sz="2400" b="1" i="0">
                <a:solidFill>
                  <a:srgbClr val="FF0000"/>
                </a:solidFill>
              </a:rPr>
              <a:t>Tấm lớn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2514600" y="3733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Tấm nhỏ</a:t>
            </a:r>
          </a:p>
        </p:txBody>
      </p:sp>
      <p:pic>
        <p:nvPicPr>
          <p:cNvPr id="6170" name="Picture 26" descr="DSC004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311400"/>
            <a:ext cx="4876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562600" y="41148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Ba tấm để lắp chữ u</a:t>
            </a:r>
          </a:p>
        </p:txBody>
      </p:sp>
      <p:pic>
        <p:nvPicPr>
          <p:cNvPr id="6172" name="Picture 28" descr="DSC004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500" y="4673600"/>
            <a:ext cx="4889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4343400" y="60579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Tấm mặt ca bin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010400" y="60960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rgbClr val="FF0000"/>
                </a:solidFill>
              </a:rPr>
              <a:t>Tấm chữ L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304800" y="2286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6600CC"/>
                </a:solidFill>
              </a:rPr>
              <a:t>  </a:t>
            </a:r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4108" name="Rectangle 36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4109" name="Rectangle 38"/>
          <p:cNvSpPr>
            <a:spLocks noChangeArrowheads="1"/>
          </p:cNvSpPr>
          <p:nvPr/>
        </p:nvSpPr>
        <p:spPr bwMode="auto">
          <a:xfrm>
            <a:off x="447675" y="1600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2286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5181600" y="1066800"/>
            <a:ext cx="4495800" cy="1447800"/>
          </a:xfrm>
          <a:prstGeom prst="cloudCallout">
            <a:avLst>
              <a:gd name="adj1" fmla="val -41949"/>
              <a:gd name="adj2" fmla="val 1173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i="0"/>
              <a:t>Để lắp được một chiếc xe ben, ta cần sử dụng những chi tiết nào?</a:t>
            </a:r>
          </a:p>
        </p:txBody>
      </p:sp>
      <p:sp>
        <p:nvSpPr>
          <p:cNvPr id="4112" name="Rectangle 43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1" grpId="0"/>
      <p:bldP spid="6173" grpId="0"/>
      <p:bldP spid="6174" grpId="0"/>
      <p:bldP spid="6177" grpId="0"/>
      <p:bldP spid="6183" grpId="0"/>
      <p:bldP spid="6185" grpId="0" animBg="1"/>
      <p:bldP spid="61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Image" r:id="rId3" imgW="8469841" imgH="6184127" progId="Photoshop.Image.8">
              <p:embed/>
            </p:oleObj>
          </a:graphicData>
        </a:graphic>
      </p:graphicFrame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pic>
        <p:nvPicPr>
          <p:cNvPr id="7185" name="Picture 17" descr="DSC004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2806700"/>
            <a:ext cx="9067800" cy="3962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257800" y="1447800"/>
            <a:ext cx="2590800" cy="1371600"/>
          </a:xfrm>
          <a:prstGeom prst="wedgeEllipseCallout">
            <a:avLst>
              <a:gd name="adj1" fmla="val -18319"/>
              <a:gd name="adj2" fmla="val 136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i="0">
                <a:solidFill>
                  <a:srgbClr val="0000FF"/>
                </a:solidFill>
              </a:rPr>
              <a:t>Thanh thẳng 6 lỗ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5410200" y="6019800"/>
            <a:ext cx="3733800" cy="685800"/>
          </a:xfrm>
          <a:prstGeom prst="wedgeEllipseCallout">
            <a:avLst>
              <a:gd name="adj1" fmla="val -82782"/>
              <a:gd name="adj2" fmla="val -53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i="0">
                <a:solidFill>
                  <a:srgbClr val="0000FF"/>
                </a:solidFill>
              </a:rPr>
              <a:t>Thanh thẳng 7 lỗ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457200" y="6019800"/>
            <a:ext cx="4038600" cy="533400"/>
          </a:xfrm>
          <a:prstGeom prst="wedgeEllipseCallout">
            <a:avLst>
              <a:gd name="adj1" fmla="val -22486"/>
              <a:gd name="adj2" fmla="val -851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i="0"/>
              <a:t>Thanh thẳng 11 lỗ</a:t>
            </a:r>
          </a:p>
        </p:txBody>
      </p:sp>
      <p:sp>
        <p:nvSpPr>
          <p:cNvPr id="5128" name="Rectangle 33"/>
          <p:cNvSpPr>
            <a:spLocks noChangeArrowheads="1"/>
          </p:cNvSpPr>
          <p:nvPr/>
        </p:nvSpPr>
        <p:spPr bwMode="auto">
          <a:xfrm>
            <a:off x="495300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7209" name="AutoShape 41"/>
          <p:cNvSpPr>
            <a:spLocks/>
          </p:cNvSpPr>
          <p:nvPr/>
        </p:nvSpPr>
        <p:spPr bwMode="auto">
          <a:xfrm rot="-5400000">
            <a:off x="5970588" y="3397250"/>
            <a:ext cx="287337" cy="1408113"/>
          </a:xfrm>
          <a:prstGeom prst="rightBrace">
            <a:avLst>
              <a:gd name="adj1" fmla="val 4083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553200" y="2719388"/>
            <a:ext cx="2590800" cy="2133600"/>
            <a:chOff x="4128" y="1632"/>
            <a:chExt cx="1632" cy="1344"/>
          </a:xfrm>
        </p:grpSpPr>
        <p:sp>
          <p:nvSpPr>
            <p:cNvPr id="5136" name="AutoShape 23"/>
            <p:cNvSpPr>
              <a:spLocks noChangeArrowheads="1"/>
            </p:cNvSpPr>
            <p:nvPr/>
          </p:nvSpPr>
          <p:spPr bwMode="auto">
            <a:xfrm>
              <a:off x="4128" y="1632"/>
              <a:ext cx="1632" cy="624"/>
            </a:xfrm>
            <a:prstGeom prst="wedgeEllipseCallout">
              <a:avLst>
                <a:gd name="adj1" fmla="val 9130"/>
                <a:gd name="adj2" fmla="val 1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i="0"/>
                <a:t>Thanh thẳng 3 lỗ</a:t>
              </a:r>
            </a:p>
          </p:txBody>
        </p:sp>
        <p:sp>
          <p:nvSpPr>
            <p:cNvPr id="5137" name="AutoShape 42"/>
            <p:cNvSpPr>
              <a:spLocks/>
            </p:cNvSpPr>
            <p:nvPr/>
          </p:nvSpPr>
          <p:spPr bwMode="auto">
            <a:xfrm rot="-5400000">
              <a:off x="5064" y="2664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7211" name="AutoShape 43"/>
          <p:cNvSpPr>
            <a:spLocks/>
          </p:cNvSpPr>
          <p:nvPr/>
        </p:nvSpPr>
        <p:spPr bwMode="auto">
          <a:xfrm rot="5400000">
            <a:off x="1409700" y="5067300"/>
            <a:ext cx="304800" cy="1447800"/>
          </a:xfrm>
          <a:prstGeom prst="righ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212" name="AutoShape 44"/>
          <p:cNvSpPr>
            <a:spLocks/>
          </p:cNvSpPr>
          <p:nvPr/>
        </p:nvSpPr>
        <p:spPr bwMode="auto">
          <a:xfrm rot="5400000">
            <a:off x="3962400" y="51816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381000" y="1905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5134" name="Rectangle 46"/>
          <p:cNvSpPr>
            <a:spLocks noChangeArrowheads="1"/>
          </p:cNvSpPr>
          <p:nvPr/>
        </p:nvSpPr>
        <p:spPr bwMode="auto">
          <a:xfrm>
            <a:off x="228600" y="2286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6600CC"/>
                </a:solidFill>
              </a:rPr>
              <a:t>    </a:t>
            </a:r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5135" name="Rectangle 49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 animBg="1"/>
      <p:bldP spid="7193" grpId="0" animBg="1"/>
      <p:bldP spid="7194" grpId="0" animBg="1"/>
      <p:bldP spid="7209" grpId="0" animBg="1"/>
      <p:bldP spid="7211" grpId="0" animBg="1"/>
      <p:bldP spid="7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Image" r:id="rId3" imgW="8469841" imgH="6184127" progId="Photoshop.Image.8">
              <p:embed/>
            </p:oleObj>
          </a:graphicData>
        </a:graphic>
      </p:graphicFrame>
      <p:pic>
        <p:nvPicPr>
          <p:cNvPr id="8206" name="Picture 14" descr="DSC004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175" y="2921000"/>
            <a:ext cx="8928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295400" y="60198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bg1"/>
                </a:solidFill>
              </a:rPr>
              <a:t>Thanh chữ U dài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791200" y="6019800"/>
            <a:ext cx="3148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bg1"/>
                </a:solidFill>
              </a:rPr>
              <a:t>Thanh chữ L dài</a:t>
            </a:r>
          </a:p>
        </p:txBody>
      </p:sp>
      <p:sp>
        <p:nvSpPr>
          <p:cNvPr id="6150" name="Rectangle 20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438150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6152" name="Rectangle 24"/>
          <p:cNvSpPr>
            <a:spLocks noChangeArrowheads="1"/>
          </p:cNvSpPr>
          <p:nvPr/>
        </p:nvSpPr>
        <p:spPr bwMode="auto">
          <a:xfrm>
            <a:off x="2286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6153" name="Rectangle 26"/>
          <p:cNvSpPr>
            <a:spLocks noChangeArrowheads="1"/>
          </p:cNvSpPr>
          <p:nvPr/>
        </p:nvSpPr>
        <p:spPr bwMode="auto">
          <a:xfrm>
            <a:off x="457200" y="228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6154" name="Rectangle 29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Image" r:id="rId3" imgW="8469841" imgH="6184127" progId="Photoshop.Image.8">
              <p:embed/>
            </p:oleObj>
          </a:graphicData>
        </a:graphic>
      </p:graphicFrame>
      <p:pic>
        <p:nvPicPr>
          <p:cNvPr id="9228" name="Picture 12" descr="DSC004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438400" y="6046788"/>
            <a:ext cx="180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bg1"/>
                </a:solidFill>
              </a:rPr>
              <a:t>Trục dài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715000" y="6046788"/>
            <a:ext cx="2244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>
                <a:solidFill>
                  <a:schemeClr val="bg1"/>
                </a:solidFill>
              </a:rPr>
              <a:t>Trục ngắn</a:t>
            </a: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7175" name="Rectangle 20"/>
          <p:cNvSpPr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6600CC"/>
                </a:solidFill>
              </a:rPr>
              <a:t>    </a:t>
            </a:r>
            <a:r>
              <a:rPr lang="en-US" sz="24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7176" name="Rectangle 21"/>
          <p:cNvSpPr>
            <a:spLocks noChangeArrowheads="1"/>
          </p:cNvSpPr>
          <p:nvPr/>
        </p:nvSpPr>
        <p:spPr bwMode="auto">
          <a:xfrm>
            <a:off x="457200" y="154305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0">
                <a:solidFill>
                  <a:srgbClr val="0033CC"/>
                </a:solidFill>
              </a:rPr>
              <a:t>I. Quan</a:t>
            </a:r>
            <a:r>
              <a:rPr lang="en-US" sz="2400" b="1" i="0">
                <a:solidFill>
                  <a:srgbClr val="0033CC"/>
                </a:solidFill>
              </a:rPr>
              <a:t> sát, nhận xét mẫu xe ben</a:t>
            </a:r>
          </a:p>
        </p:txBody>
      </p:sp>
      <p:sp>
        <p:nvSpPr>
          <p:cNvPr id="7177" name="Rectangle 22"/>
          <p:cNvSpPr>
            <a:spLocks noChangeArrowheads="1"/>
          </p:cNvSpPr>
          <p:nvPr/>
        </p:nvSpPr>
        <p:spPr bwMode="auto">
          <a:xfrm>
            <a:off x="2286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7178" name="Rectangle 25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i="0">
                <a:solidFill>
                  <a:srgbClr val="0000CC"/>
                </a:solidFill>
              </a:rPr>
              <a:t>Lắp xe ben</a:t>
            </a:r>
            <a:r>
              <a:rPr lang="en-US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Image" r:id="rId3" imgW="8469841" imgH="6184127" progId="Photoshop.Image.8">
              <p:embed/>
            </p:oleObj>
          </a:graphicData>
        </a:graphic>
      </p:graphicFrame>
      <p:pic>
        <p:nvPicPr>
          <p:cNvPr id="10252" name="Picture 12" descr="DSC004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590800" y="6096000"/>
            <a:ext cx="153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bg1"/>
                </a:solidFill>
              </a:rPr>
              <a:t>Bánh xe</a:t>
            </a:r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381000" y="228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8199" name="Rectangle 20"/>
          <p:cNvSpPr>
            <a:spLocks noChangeArrowheads="1"/>
          </p:cNvSpPr>
          <p:nvPr/>
        </p:nvSpPr>
        <p:spPr bwMode="auto">
          <a:xfrm>
            <a:off x="423863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2286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8201" name="Rectangle 24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2844800"/>
            <a:ext cx="89154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914400" y="5715000"/>
            <a:ext cx="1687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bg1"/>
                </a:solidFill>
              </a:rPr>
              <a:t>Ốc và vít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733800" y="5791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bg1"/>
                </a:solidFill>
              </a:rPr>
              <a:t>   Vòng hãm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24600" y="5715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>
                <a:solidFill>
                  <a:schemeClr val="bg1"/>
                </a:solidFill>
              </a:rPr>
              <a:t>   Cờ lê, tua vít</a:t>
            </a:r>
          </a:p>
        </p:txBody>
      </p:sp>
      <p:sp>
        <p:nvSpPr>
          <p:cNvPr id="23558" name="Rectangle 18"/>
          <p:cNvSpPr>
            <a:spLocks noChangeArrowheads="1"/>
          </p:cNvSpPr>
          <p:nvPr/>
        </p:nvSpPr>
        <p:spPr bwMode="auto">
          <a:xfrm>
            <a:off x="39624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FF"/>
                </a:solidFill>
              </a:rPr>
              <a:t>Kĩ thuật</a:t>
            </a:r>
          </a:p>
        </p:txBody>
      </p: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523875" y="15240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33CC"/>
                </a:solidFill>
              </a:rPr>
              <a:t>I. Quan sát, nhận xét mẫu xe ben</a:t>
            </a:r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304800" y="1905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3333CC"/>
                </a:solidFill>
              </a:rPr>
              <a:t>II. Các thao tác kĩ thuật</a:t>
            </a:r>
          </a:p>
        </p:txBody>
      </p:sp>
      <p:sp>
        <p:nvSpPr>
          <p:cNvPr id="23561" name="Rectangle 24"/>
          <p:cNvSpPr>
            <a:spLocks noChangeArrowheads="1"/>
          </p:cNvSpPr>
          <p:nvPr/>
        </p:nvSpPr>
        <p:spPr bwMode="auto">
          <a:xfrm>
            <a:off x="457200" y="228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1. Chọn chi tiết và dụng cụ</a:t>
            </a:r>
          </a:p>
        </p:txBody>
      </p:sp>
      <p:sp>
        <p:nvSpPr>
          <p:cNvPr id="23562" name="Rectangle 26"/>
          <p:cNvSpPr>
            <a:spLocks noChangeArrowheads="1"/>
          </p:cNvSpPr>
          <p:nvPr/>
        </p:nvSpPr>
        <p:spPr bwMode="auto">
          <a:xfrm>
            <a:off x="2819400" y="990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0">
                <a:solidFill>
                  <a:srgbClr val="0000CC"/>
                </a:solidFill>
              </a:rPr>
              <a:t>Lắp xe ben</a:t>
            </a:r>
            <a:r>
              <a:rPr lang="en-US" sz="1600" b="1" i="0">
                <a:solidFill>
                  <a:srgbClr val="0000CC"/>
                </a:solidFill>
              </a:rPr>
              <a:t>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7" grpId="0"/>
      <p:bldP spid="112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1400</Words>
  <Application>Microsoft Office PowerPoint</Application>
  <PresentationFormat>On-screen Show (4:3)</PresentationFormat>
  <Paragraphs>248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.VnTime</vt:lpstr>
      <vt:lpstr>.VnTimeH</vt:lpstr>
      <vt:lpstr>Default Design</vt:lpstr>
      <vt:lpstr>Adobe Photoshop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- PTN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</dc:creator>
  <cp:lastModifiedBy>CSTeam</cp:lastModifiedBy>
  <cp:revision>21</cp:revision>
  <dcterms:created xsi:type="dcterms:W3CDTF">2010-03-22T22:54:52Z</dcterms:created>
  <dcterms:modified xsi:type="dcterms:W3CDTF">2016-06-30T02:38:34Z</dcterms:modified>
</cp:coreProperties>
</file>