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1" r:id="rId1"/>
  </p:sldMasterIdLst>
  <p:notesMasterIdLst>
    <p:notesMasterId r:id="rId45"/>
  </p:notesMasterIdLst>
  <p:sldIdLst>
    <p:sldId id="295" r:id="rId2"/>
    <p:sldId id="290" r:id="rId3"/>
    <p:sldId id="257" r:id="rId4"/>
    <p:sldId id="281" r:id="rId5"/>
    <p:sldId id="259" r:id="rId6"/>
    <p:sldId id="260" r:id="rId7"/>
    <p:sldId id="264" r:id="rId8"/>
    <p:sldId id="263" r:id="rId9"/>
    <p:sldId id="275" r:id="rId10"/>
    <p:sldId id="262" r:id="rId11"/>
    <p:sldId id="285" r:id="rId12"/>
    <p:sldId id="284" r:id="rId13"/>
    <p:sldId id="268" r:id="rId14"/>
    <p:sldId id="267" r:id="rId15"/>
    <p:sldId id="266" r:id="rId16"/>
    <p:sldId id="269" r:id="rId17"/>
    <p:sldId id="270" r:id="rId18"/>
    <p:sldId id="283" r:id="rId19"/>
    <p:sldId id="296" r:id="rId20"/>
    <p:sldId id="297" r:id="rId21"/>
    <p:sldId id="298" r:id="rId22"/>
    <p:sldId id="299" r:id="rId23"/>
    <p:sldId id="300" r:id="rId24"/>
    <p:sldId id="301" r:id="rId25"/>
    <p:sldId id="323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21" r:id="rId43"/>
    <p:sldId id="32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FB4"/>
    <a:srgbClr val="CCFF33"/>
    <a:srgbClr val="4374BB"/>
    <a:srgbClr val="FF3300"/>
    <a:srgbClr val="FFFF66"/>
    <a:srgbClr val="FF6600"/>
    <a:srgbClr val="9B438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6DE59A3-36AB-4748-A405-EDD596602D57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5BBCF2D-2537-44B1-8DA9-EDB36D0B0F1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BACF9-0321-497A-AFC9-4515AB3744FF}" type="slidenum">
              <a:rPr lang="en-US" altLang="vi-VN" sz="1200"/>
              <a:pPr/>
              <a:t>25</a:t>
            </a:fld>
            <a:endParaRPr lang="en-US" altLang="vi-V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D673F4-B770-4794-9177-2C1F2616CD6D}" type="slidenum">
              <a:rPr lang="en-US" altLang="vi-VN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4AB47B9-F1FB-4111-AF85-9A27287768BB}" type="slidenum">
              <a:rPr lang="en-US" altLang="vi-VN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38</a:t>
            </a:fld>
            <a:endParaRPr lang="en-US" alt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304BB1-BDA8-4389-97F6-E3FA89FC1437}" type="slidenum">
              <a:rPr lang="en-US" altLang="vi-VN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40</a:t>
            </a:fld>
            <a:endParaRPr lang="en-US" alt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F9DB68-4ABC-421F-9609-D6792E365256}" type="slidenum">
              <a:rPr lang="en-US" altLang="vi-VN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41</a:t>
            </a:fld>
            <a:endParaRPr lang="en-US" alt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A812-6BF0-4698-9920-788DDABDFDEC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EEFC-9AC4-473A-831C-A1CEA951C8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420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127B-E49C-4A39-B3DF-850319B5012D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371A5-76F1-4200-AE1A-ABE268A31C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97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1C6-1F30-422E-92DF-465D9919F2BD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BA777-ACC6-4003-87D0-DE5B2B360F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961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F353F-5B23-48DD-BFFF-0E36FF0F45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274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9FF5-2F74-418F-BAF8-922A4D1FAF7F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5B33-F8A2-426B-98E8-5B9123A3B5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75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11AD-49E8-40C6-B4C7-F55A9456DAF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8CD24-C2ED-4174-8614-97F4FDC2A5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404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AB39-20F8-40C8-970F-EF26A9009E6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52220-F00D-42FD-9B3D-1A3BFE64E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457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2D6F-C46A-4EDB-89E2-DEA6199DBF0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A9C7-7A7E-4666-9700-8F4D23E44B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202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D41D-5A39-4199-86A4-08C270C1A5CF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05BEC-0A8B-4CB4-9074-7CB03DC80D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41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901A-06EE-462C-9CFA-91E590351644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92FCA-3534-4805-9C5F-63AED145D3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01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61E4-E329-45BF-BE62-CA92FB13D81F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5A8FF-5E3A-448E-BAA8-A08B9306EF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96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091E-8280-4AAB-85D0-2852E68EDF3C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60D4-0F9D-4655-8206-5A5FC8390C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742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  <a:endParaRPr lang="en-US" altLang="vi-VN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  <a:endParaRPr lang="en-US" altLang="vi-VN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63509C-366A-436D-BFF5-D79144F5C0A0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104C27B-C561-4C6E-BCEB-A7DA2E67AAB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9.gi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video" Target="file:///C:\Users\Xadn_skh\Desktop\&#272;ao%20&#273;&#432;c%205\Media\di%20bo%20vi%20hoa%20binh.mpg" TargetMode="External"/><Relationship Id="rId1" Type="http://schemas.openxmlformats.org/officeDocument/2006/relationships/video" Target="file:///C:\Users\Xadn_skh\Desktop\&#272;ao%20&#273;&#432;c%205\Media\protest%20cut.mpg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adn_skh\Desktop\&#272;ao%20&#273;&#432;c%205\Media\di%20bo%20vi%20hoa%20binh.m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7.jpe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adn_skh\Desktop\&#272;ao%20&#273;&#432;c%205\Media\napalm-cut.mp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NGỌC THỤY</a:t>
            </a:r>
          </a:p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2232025" y="1981200"/>
            <a:ext cx="4625975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4A7FB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Đạo đức – Lớp 5</a:t>
            </a: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614363" y="3886200"/>
            <a:ext cx="83820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Em yêu hòa bình</a:t>
            </a:r>
          </a:p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      </a:t>
            </a:r>
          </a:p>
          <a:p>
            <a:endParaRPr lang="vi-VN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7" name="Picture 10" descr="cartoon1%20(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4300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vi-VN" sz="3200" b="1" smtClean="0">
                <a:solidFill>
                  <a:srgbClr val="006699"/>
                </a:solidFill>
                <a:latin typeface="Times New Roman" panose="02020603050405020304" pitchFamily="18" charset="0"/>
              </a:rPr>
              <a:t>EM YÊU HÒA BÌNH</a:t>
            </a:r>
            <a:endParaRPr lang="en-US" altLang="vi-VN" sz="3200" smtClean="0">
              <a:latin typeface="Times New Roman" panose="02020603050405020304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vi-VN" sz="3600" b="1" smtClean="0">
                <a:latin typeface="Times New Roman" panose="02020603050405020304" pitchFamily="18" charset="0"/>
              </a:rPr>
              <a:t>2. Cuộc chiến tranh xâm lược do đế quốc Mĩ tiến hành ở Việt Nam đã  làm cho gần 3 triệu người chết, 4,4 triệu người bị tàn tật, 2 triệu người bị nhiễm chất độc da cam đang bị di chứng; nhiều thành phố, làng mạc, đường sá, di tích lịch sử và văn hóa... bị phá hủy.</a:t>
            </a:r>
            <a:endParaRPr lang="en-US" altLang="vi-VN" sz="3600" smtClean="0">
              <a:latin typeface="Times New Roman" panose="02020603050405020304" pitchFamily="18" charset="0"/>
            </a:endParaRPr>
          </a:p>
        </p:txBody>
      </p:sp>
      <p:pic>
        <p:nvPicPr>
          <p:cNvPr id="12292" name="Picture 3" descr="peace_dove_olive_branch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vi-VN" b="1" smtClean="0">
                <a:solidFill>
                  <a:srgbClr val="006699"/>
                </a:solidFill>
                <a:latin typeface="Times New Roman" panose="02020603050405020304" pitchFamily="18" charset="0"/>
              </a:rPr>
              <a:t>EM YÊU HÒA BÌNH</a:t>
            </a:r>
          </a:p>
        </p:txBody>
      </p:sp>
      <p:pic>
        <p:nvPicPr>
          <p:cNvPr id="4" name="Picture 6" descr="tha ch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14413"/>
            <a:ext cx="8305800" cy="5843587"/>
          </a:xfrm>
          <a:noFill/>
        </p:spPr>
      </p:pic>
      <p:pic>
        <p:nvPicPr>
          <p:cNvPr id="53253" name="Picture 3" descr="peace_dove_olive_branch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vi-VN" sz="3200" b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Sinh vi</a:t>
            </a:r>
            <a:r>
              <a:rPr lang="en-US" altLang="vi-VN" sz="32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ên</a:t>
            </a:r>
            <a:r>
              <a:rPr lang="en-US" altLang="vi-VN" sz="4000" b="1" smtClean="0"/>
              <a:t> </a:t>
            </a:r>
            <a:r>
              <a:rPr lang="en-US" altLang="vi-VN" sz="3200" b="1" smtClean="0">
                <a:solidFill>
                  <a:srgbClr val="CC3300"/>
                </a:solidFill>
                <a:latin typeface="Times New Roman" panose="02020603050405020304" pitchFamily="18" charset="0"/>
              </a:rPr>
              <a:t>I-rắc biểu tình chống chiến tranh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Calibri" panose="020F0502020204030204" pitchFamily="34" charset="0"/>
            </a:endParaRPr>
          </a:p>
        </p:txBody>
      </p:sp>
      <p:pic>
        <p:nvPicPr>
          <p:cNvPr id="14340" name="Picture 4" descr="Copy of anti-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990600"/>
            <a:ext cx="88392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990600" y="781050"/>
            <a:ext cx="8382000" cy="914400"/>
          </a:xfrm>
        </p:spPr>
        <p:txBody>
          <a:bodyPr/>
          <a:lstStyle/>
          <a:p>
            <a:pPr algn="r" eaLnBrk="1" hangingPunct="1"/>
            <a:r>
              <a:rPr lang="en-US" altLang="vi-VN" sz="4000" b="1" smtClean="0">
                <a:solidFill>
                  <a:srgbClr val="006699"/>
                </a:solidFill>
                <a:latin typeface="Times New Roman" panose="02020603050405020304" pitchFamily="18" charset="0"/>
              </a:rPr>
              <a:t>EM YÊU HÒA BÌNH</a:t>
            </a:r>
            <a:endParaRPr lang="en-US" altLang="vi-VN" sz="4000" smtClean="0">
              <a:latin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38150" y="2286000"/>
            <a:ext cx="8382000" cy="4038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3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dân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tộc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chuộng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hòa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dân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Việt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Nam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luôn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cánh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cùng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dân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tiến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bộ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giới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bảo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vệ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hòa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chống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chiến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4000" dirty="0" smtClean="0">
              <a:latin typeface="Times New Roman" pitchFamily="18" charset="0"/>
            </a:endParaRPr>
          </a:p>
        </p:txBody>
      </p:sp>
      <p:pic>
        <p:nvPicPr>
          <p:cNvPr id="15364" name="Picture 3" descr="peace_dove_olive_branch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447800" y="228600"/>
            <a:ext cx="8382000" cy="914400"/>
          </a:xfrm>
        </p:spPr>
        <p:txBody>
          <a:bodyPr/>
          <a:lstStyle/>
          <a:p>
            <a:pPr algn="r" eaLnBrk="1" hangingPunct="1"/>
            <a:r>
              <a:rPr lang="en-US" altLang="vi-VN" sz="4000" b="1" smtClean="0">
                <a:solidFill>
                  <a:srgbClr val="006699"/>
                </a:solidFill>
                <a:latin typeface="Times New Roman" panose="02020603050405020304" pitchFamily="18" charset="0"/>
              </a:rPr>
              <a:t>EM YÊU HÒA BÌNH</a:t>
            </a:r>
            <a:endParaRPr lang="en-US" altLang="vi-VN" sz="4000" smtClean="0">
              <a:latin typeface="Times New Roman" panose="02020603050405020304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212850"/>
            <a:ext cx="8382000" cy="4876800"/>
          </a:xfrm>
        </p:spPr>
        <p:txBody>
          <a:bodyPr/>
          <a:lstStyle/>
          <a:p>
            <a:pPr algn="just" eaLnBrk="1" hangingPunct="1"/>
            <a:r>
              <a:rPr lang="en-US" altLang="vi-VN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Thảo luận nhóm  (3 phút).</a:t>
            </a:r>
          </a:p>
          <a:p>
            <a:pPr algn="just" eaLnBrk="1" hangingPunct="1"/>
            <a:r>
              <a:rPr lang="en-US" altLang="vi-VN" b="1" smtClean="0">
                <a:latin typeface="Times New Roman" panose="02020603050405020304" pitchFamily="18" charset="0"/>
              </a:rPr>
              <a:t>Nhóm 1&amp;2: Em có nhận xét gì về cuộc sống của người dân, đặc biệt là trẻ em, ở các vùng có chiến tranh?</a:t>
            </a:r>
          </a:p>
          <a:p>
            <a:pPr algn="just" eaLnBrk="1" hangingPunct="1"/>
            <a:r>
              <a:rPr lang="en-US" altLang="vi-VN" b="1" smtClean="0">
                <a:latin typeface="Times New Roman" panose="02020603050405020304" pitchFamily="18" charset="0"/>
              </a:rPr>
              <a:t>Nhóm 3&amp;4: Chiến tranh gây ra những hậu quả gì?</a:t>
            </a:r>
          </a:p>
          <a:p>
            <a:pPr algn="just" eaLnBrk="1" hangingPunct="1"/>
            <a:r>
              <a:rPr lang="en-US" altLang="vi-VN" b="1" smtClean="0">
                <a:latin typeface="Times New Roman" panose="02020603050405020304" pitchFamily="18" charset="0"/>
              </a:rPr>
              <a:t>Nhóm 5&amp;6: Để thế giới không còn chiến tranh, để mọi người đều được sống trong hòa bình, chúng ta cần phải làm gì?</a:t>
            </a:r>
          </a:p>
          <a:p>
            <a:pPr algn="just" eaLnBrk="1" hangingPunct="1"/>
            <a:endParaRPr lang="en-US" altLang="vi-VN" smtClean="0">
              <a:latin typeface="Times New Roman" panose="02020603050405020304" pitchFamily="18" charset="0"/>
            </a:endParaRPr>
          </a:p>
        </p:txBody>
      </p:sp>
      <p:pic>
        <p:nvPicPr>
          <p:cNvPr id="16388" name="Picture 3" descr="peace_dove_olive_branch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1371600" y="304800"/>
            <a:ext cx="8382000" cy="914400"/>
          </a:xfrm>
        </p:spPr>
        <p:txBody>
          <a:bodyPr/>
          <a:lstStyle/>
          <a:p>
            <a:pPr algn="r" eaLnBrk="1" hangingPunct="1"/>
            <a:r>
              <a:rPr lang="en-US" altLang="vi-VN" sz="4000" b="1" smtClean="0">
                <a:solidFill>
                  <a:srgbClr val="006699"/>
                </a:solidFill>
                <a:latin typeface="Times New Roman" panose="02020603050405020304" pitchFamily="18" charset="0"/>
              </a:rPr>
              <a:t>EM YÊU HÒA BÌNH</a:t>
            </a:r>
            <a:endParaRPr lang="en-US" altLang="vi-VN" sz="4000" smtClean="0">
              <a:latin typeface="Times New Roman" panose="02020603050405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vi-VN" sz="4000" b="1" smtClean="0">
                <a:solidFill>
                  <a:srgbClr val="9900CC"/>
                </a:solidFill>
              </a:rPr>
              <a:t>        </a:t>
            </a:r>
            <a:r>
              <a:rPr lang="en-US" altLang="vi-VN" sz="4000" b="1" smtClean="0">
                <a:solidFill>
                  <a:srgbClr val="9900CC"/>
                </a:solidFill>
                <a:latin typeface="Times New Roman" panose="02020603050405020304" pitchFamily="18" charset="0"/>
              </a:rPr>
              <a:t>Ghi nhớ</a:t>
            </a:r>
            <a:r>
              <a:rPr lang="en-US" altLang="vi-VN" sz="4000" smtClean="0"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buFontTx/>
              <a:buNone/>
            </a:pPr>
            <a:r>
              <a:rPr lang="en-US" altLang="vi-VN" sz="4000" b="1" smtClean="0">
                <a:solidFill>
                  <a:srgbClr val="CC66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Trẻ em có quyền được sống trong hòa bình và có trách nhiệm tham gia các hoạt động bảo vệ hòa bình phù hợp với khả năng.</a:t>
            </a:r>
          </a:p>
        </p:txBody>
      </p:sp>
      <p:pic>
        <p:nvPicPr>
          <p:cNvPr id="17412" name="Picture 3" descr="peace_dove_olive_branch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4000" b="1" i="1">
                <a:solidFill>
                  <a:srgbClr val="9900CC"/>
                </a:solidFill>
              </a:rPr>
              <a:t>Trắc nghiệm Đúng – Sai: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2800" b="1">
                <a:solidFill>
                  <a:srgbClr val="CC6600"/>
                </a:solidFill>
                <a:latin typeface="Verdana" panose="020B0604030504040204" pitchFamily="34" charset="0"/>
              </a:rPr>
              <a:t>     </a:t>
            </a:r>
            <a:r>
              <a:rPr kumimoji="1" lang="en-US" altLang="vi-VN" sz="3200" b="1">
                <a:solidFill>
                  <a:srgbClr val="CC6600"/>
                </a:solidFill>
                <a:latin typeface="Verdana" panose="020B0604030504040204" pitchFamily="34" charset="0"/>
              </a:rPr>
              <a:t>Chiến tranh không mang lại cuộc sống hạnh phúc cho con người.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3200" b="1">
                <a:solidFill>
                  <a:srgbClr val="CC6600"/>
                </a:solidFill>
                <a:latin typeface="Verdana" panose="020B0604030504040204" pitchFamily="34" charset="0"/>
              </a:rPr>
              <a:t>    </a:t>
            </a:r>
            <a:r>
              <a:rPr kumimoji="1" lang="en-US" altLang="vi-VN" sz="3200" b="1">
                <a:solidFill>
                  <a:srgbClr val="008000"/>
                </a:solidFill>
                <a:latin typeface="Verdana" panose="020B0604030504040204" pitchFamily="34" charset="0"/>
              </a:rPr>
              <a:t>Chỉ trẻ em các nước giàu mới có quyền được sống trong hòa bình.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3200" b="1">
                <a:latin typeface="Verdana" panose="020B0604030504040204" pitchFamily="34" charset="0"/>
              </a:rPr>
              <a:t>    </a:t>
            </a:r>
            <a:r>
              <a:rPr kumimoji="1" lang="en-US" altLang="vi-VN" sz="3200" b="1">
                <a:solidFill>
                  <a:srgbClr val="CC3300"/>
                </a:solidFill>
                <a:latin typeface="Verdana" panose="020B0604030504040204" pitchFamily="34" charset="0"/>
              </a:rPr>
              <a:t>Chỉ nhà nước và quân đội mới có trách nhiệm bảo vệ hòa bình.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3200" b="1">
                <a:latin typeface="Verdana" panose="020B0604030504040204" pitchFamily="34" charset="0"/>
              </a:rPr>
              <a:t>    </a:t>
            </a:r>
            <a:r>
              <a:rPr kumimoji="1" lang="en-US" altLang="vi-VN" sz="3200" b="1">
                <a:solidFill>
                  <a:srgbClr val="9900CC"/>
                </a:solidFill>
                <a:latin typeface="Verdana" panose="020B0604030504040204" pitchFamily="34" charset="0"/>
              </a:rPr>
              <a:t>Những người tiến bộ trên thế giới đều đấu tranh cho hòa bình.</a:t>
            </a:r>
          </a:p>
        </p:txBody>
      </p:sp>
      <p:pic>
        <p:nvPicPr>
          <p:cNvPr id="6" name="ELPH35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2209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276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438943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5138" y="5478463"/>
            <a:ext cx="37306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7200" y="2209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CC3300"/>
                </a:solidFill>
              </a:rPr>
              <a:t>Đ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57200" y="548005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CC3300"/>
                </a:solidFill>
              </a:rPr>
              <a:t>Đ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57200" y="3276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57200" y="4397375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8000"/>
                </a:solidFill>
              </a:rPr>
              <a:t>S</a:t>
            </a:r>
          </a:p>
        </p:txBody>
      </p:sp>
      <p:pic>
        <p:nvPicPr>
          <p:cNvPr id="15" name="CLAP358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LAP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ELPH35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46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LAP360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LAP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7" descr="peace_dove_olive_branch_lg_cl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vi-VN" smtClean="0"/>
              <a:t>BÀI 1: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9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781800" cy="838200"/>
          </a:xfrm>
        </p:spPr>
        <p:txBody>
          <a:bodyPr/>
          <a:lstStyle/>
          <a:p>
            <a:pPr algn="l" eaLnBrk="1" hangingPunct="1"/>
            <a:r>
              <a:rPr lang="en-US" altLang="vi-VN" sz="3600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BÀI 2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899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v"/>
            </a:pPr>
            <a:r>
              <a:rPr kumimoji="1" lang="en-US" altLang="vi-VN" sz="2800" b="1" i="1">
                <a:latin typeface="Verdana" panose="020B0604030504040204" pitchFamily="34" charset="0"/>
              </a:rPr>
              <a:t>Những hành động, việc làm nào dưới đây thể hiện lòng yêu hòa bình?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2800" b="1">
                <a:latin typeface="Verdana" panose="020B0604030504040204" pitchFamily="34" charset="0"/>
              </a:rPr>
              <a:t>   </a:t>
            </a:r>
            <a:r>
              <a:rPr kumimoji="1" lang="en-US" altLang="vi-VN" sz="3600" b="1"/>
              <a:t>a) Thích chơi và cổ vũ cho các trò chơi bạo lực.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3600" b="1"/>
              <a:t>   b) Biết thương lượng, đối thoại để   giải quyết mâu thuẫn.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3600" b="1"/>
              <a:t>   c) Đoàn kết, hữu nghị với các dân tộc khác.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vi-VN" sz="3600" b="1"/>
              <a:t>   d) Thích dùng bạo lực với người khác.</a:t>
            </a:r>
          </a:p>
        </p:txBody>
      </p:sp>
      <p:pic>
        <p:nvPicPr>
          <p:cNvPr id="19460" name="Picture 5" descr="peace_dove_olive_branch_l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Thảo luận nhóm đôi (2phút)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h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35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vi-VN" sz="4800" b="1" smtClean="0">
                <a:latin typeface="Times New Roman" panose="02020603050405020304" pitchFamily="18" charset="0"/>
              </a:rPr>
              <a:t>Trò chơi đoán hình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28600" y="1600200"/>
            <a:ext cx="1676400" cy="1676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/>
              <a:t>1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28600" y="4953000"/>
            <a:ext cx="1676400" cy="1676400"/>
          </a:xfrm>
          <a:prstGeom prst="rect">
            <a:avLst/>
          </a:prstGeom>
          <a:solidFill>
            <a:srgbClr val="9B438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/>
              <a:t>5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905000" y="4953000"/>
            <a:ext cx="1676400" cy="1676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05000" y="3276600"/>
            <a:ext cx="1676400" cy="1676400"/>
          </a:xfrm>
          <a:prstGeom prst="rect">
            <a:avLst/>
          </a:prstGeom>
          <a:solidFill>
            <a:srgbClr val="F8AE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/>
              <a:t>4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28600" y="3276600"/>
            <a:ext cx="16764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/>
              <a:t>3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905000" y="1600200"/>
            <a:ext cx="1676400" cy="1676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/>
              <a:t>2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810000" y="1447800"/>
            <a:ext cx="5181600" cy="5334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3378CB"/>
                </a:solidFill>
              </a:rPr>
              <a:t>Thành phố nào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3378CB"/>
                </a:solidFill>
              </a:rPr>
              <a:t>ở Việt Nam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3378CB"/>
                </a:solidFill>
              </a:rPr>
              <a:t>được thế giới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3378CB"/>
                </a:solidFill>
              </a:rPr>
              <a:t> công nhận là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3378CB"/>
                </a:solidFill>
              </a:rPr>
              <a:t>“thành phố vì hòa bình?”</a:t>
            </a:r>
          </a:p>
          <a:p>
            <a:pPr algn="ctr" eaLnBrk="1" hangingPunct="1"/>
            <a:endParaRPr lang="en-US" altLang="vi-VN" sz="4000">
              <a:solidFill>
                <a:srgbClr val="3378CB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810000" y="1447800"/>
            <a:ext cx="5181600" cy="518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78CB"/>
                </a:solidFill>
              </a:rPr>
              <a:t>Em hãy nêu tên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78CB"/>
                </a:solidFill>
              </a:rPr>
              <a:t> một công dân Mỹ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78CB"/>
                </a:solidFill>
              </a:rPr>
              <a:t>đã tự thiêu để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78CB"/>
                </a:solidFill>
              </a:rPr>
              <a:t>phản đối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78CB"/>
                </a:solidFill>
              </a:rPr>
              <a:t>chiến tranh Việt Nam</a:t>
            </a:r>
          </a:p>
          <a:p>
            <a:pPr algn="ctr" eaLnBrk="1" hangingPunct="1"/>
            <a:endParaRPr lang="en-US" altLang="vi-VN" sz="4000">
              <a:solidFill>
                <a:srgbClr val="3378CB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3962400" y="1447800"/>
            <a:ext cx="4953000" cy="5334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78CB"/>
                </a:solidFill>
              </a:rPr>
              <a:t>Em hãy hát bài hát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78CB"/>
                </a:solidFill>
              </a:rPr>
              <a:t> có nội dung như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78CB"/>
                </a:solidFill>
              </a:rPr>
              <a:t> hình ảnh sau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4000" b="1">
              <a:solidFill>
                <a:srgbClr val="3378CB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vi-VN" sz="4000" b="1">
              <a:solidFill>
                <a:srgbClr val="3378CB"/>
              </a:solidFill>
            </a:endParaRPr>
          </a:p>
          <a:p>
            <a:pPr algn="ctr" eaLnBrk="1" hangingPunct="1"/>
            <a:endParaRPr lang="en-US" altLang="vi-VN" sz="4000">
              <a:solidFill>
                <a:srgbClr val="3378CB"/>
              </a:solidFill>
            </a:endParaRPr>
          </a:p>
        </p:txBody>
      </p:sp>
      <p:pic>
        <p:nvPicPr>
          <p:cNvPr id="51213" name="Picture 13" descr="worl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962400" y="1600200"/>
            <a:ext cx="4953000" cy="518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6600"/>
                </a:solidFill>
              </a:rPr>
              <a:t>Nen-xơn Man-đê-la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6600"/>
                </a:solidFill>
              </a:rPr>
              <a:t>là ai?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4000" b="1">
              <a:solidFill>
                <a:srgbClr val="FF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vi-VN" sz="4000" b="1">
              <a:solidFill>
                <a:srgbClr val="3378CB"/>
              </a:solidFill>
            </a:endParaRPr>
          </a:p>
          <a:p>
            <a:pPr algn="ctr" eaLnBrk="1" hangingPunct="1"/>
            <a:endParaRPr lang="en-US" altLang="vi-VN" sz="4000">
              <a:solidFill>
                <a:srgbClr val="3378CB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3962400" y="1524000"/>
            <a:ext cx="4953000" cy="518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3600" b="1">
              <a:solidFill>
                <a:srgbClr val="FF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6600"/>
                </a:solidFill>
              </a:rPr>
              <a:t>Tượng đài tưởng nhớ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6600"/>
                </a:solidFill>
              </a:rPr>
              <a:t>những nạn nhân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6600"/>
                </a:solidFill>
              </a:rPr>
              <a:t> bom nguyên tử ở Nhật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6600"/>
                </a:solidFill>
              </a:rPr>
              <a:t>có ghi dòng chữ gì?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3600" b="1">
              <a:solidFill>
                <a:srgbClr val="FF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vi-VN" sz="4000" b="1">
              <a:solidFill>
                <a:srgbClr val="3378CB"/>
              </a:solidFill>
            </a:endParaRPr>
          </a:p>
          <a:p>
            <a:pPr algn="ctr" eaLnBrk="1" hangingPunct="1"/>
            <a:endParaRPr lang="en-US" altLang="vi-VN" sz="4000">
              <a:solidFill>
                <a:srgbClr val="3378CB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3886200" y="1600200"/>
            <a:ext cx="4953000" cy="518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3600" b="1">
              <a:solidFill>
                <a:srgbClr val="FF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6600"/>
                </a:solidFill>
              </a:rPr>
              <a:t>Loài chim nào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6600"/>
                </a:solidFill>
              </a:rPr>
              <a:t>tượng trưng cho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6600"/>
                </a:solidFill>
              </a:rPr>
              <a:t>hòa bình?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4000" b="1">
              <a:solidFill>
                <a:srgbClr val="FF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vi-VN" sz="4000" b="1">
              <a:solidFill>
                <a:srgbClr val="3378CB"/>
              </a:solidFill>
            </a:endParaRPr>
          </a:p>
          <a:p>
            <a:pPr algn="ctr" eaLnBrk="1" hangingPunct="1"/>
            <a:endParaRPr lang="en-US" altLang="vi-VN" sz="4000">
              <a:solidFill>
                <a:srgbClr val="3378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</p:childTnLst>
        </p:cTn>
      </p:par>
    </p:tnLst>
    <p:bldLst>
      <p:bldP spid="51204" grpId="0" animBg="1"/>
      <p:bldP spid="51204" grpId="1" animBg="1"/>
      <p:bldP spid="51205" grpId="0" animBg="1"/>
      <p:bldP spid="51205" grpId="1" animBg="1"/>
      <p:bldP spid="51206" grpId="0" animBg="1"/>
      <p:bldP spid="51206" grpId="1" animBg="1"/>
      <p:bldP spid="51207" grpId="0" animBg="1"/>
      <p:bldP spid="51207" grpId="1" animBg="1"/>
      <p:bldP spid="51208" grpId="0" animBg="1"/>
      <p:bldP spid="51208" grpId="1" animBg="1"/>
      <p:bldP spid="51209" grpId="0" animBg="1"/>
      <p:bldP spid="51209" grpId="1" animBg="1"/>
      <p:bldP spid="51210" grpId="0" animBg="1"/>
      <p:bldP spid="51210" grpId="1" animBg="1"/>
      <p:bldP spid="51211" grpId="0" animBg="1"/>
      <p:bldP spid="51211" grpId="1" animBg="1"/>
      <p:bldP spid="51212" grpId="0" animBg="1"/>
      <p:bldP spid="51212" grpId="1" animBg="1"/>
      <p:bldP spid="51214" grpId="0" animBg="1"/>
      <p:bldP spid="51214" grpId="1" animBg="1"/>
      <p:bldP spid="51215" grpId="0" animBg="1"/>
      <p:bldP spid="51215" grpId="1" animBg="1"/>
      <p:bldP spid="51216" grpId="0" animBg="1"/>
      <p:bldP spid="512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-15875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773488" y="1143000"/>
            <a:ext cx="2057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</a:rPr>
              <a:t>Đ</a:t>
            </a:r>
            <a:r>
              <a:rPr lang="en-US" altLang="vi-VN" sz="32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æ n¸t</a:t>
            </a: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3811588" y="4838700"/>
            <a:ext cx="19812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99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BÖnh</a:t>
            </a:r>
          </a:p>
          <a:p>
            <a:pPr algn="ctr" eaLnBrk="1" hangingPunct="1"/>
            <a:r>
              <a:rPr lang="en-US" altLang="vi-VN" sz="3200" b="1">
                <a:solidFill>
                  <a:srgbClr val="0099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tËt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7086600" y="1981200"/>
            <a:ext cx="19812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</a:rPr>
              <a:t>Đ</a:t>
            </a:r>
            <a:r>
              <a:rPr lang="en-US" altLang="vi-VN" sz="3200" b="1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au </a:t>
            </a:r>
          </a:p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</a:t>
            </a:r>
            <a:r>
              <a:rPr lang="en-US" altLang="vi-VN" sz="3200" b="1">
                <a:solidFill>
                  <a:srgbClr val="FF0066"/>
                </a:solidFill>
              </a:rPr>
              <a:t>ư</a:t>
            </a:r>
            <a:r>
              <a:rPr lang="en-US" altLang="vi-VN" sz="3200" b="1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¬ng</a:t>
            </a: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6858000" y="3962400"/>
            <a:ext cx="19812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.VnTime" panose="020B7200000000000000" pitchFamily="34" charset="0"/>
                <a:cs typeface="Arial" panose="020B0604020202020204" pitchFamily="34" charset="0"/>
              </a:rPr>
              <a:t>ChÕt </a:t>
            </a:r>
          </a:p>
          <a:p>
            <a:pPr algn="ctr" eaLnBrk="1" hangingPunct="1"/>
            <a:r>
              <a:rPr lang="en-US" altLang="vi-VN" sz="3200" b="1">
                <a:latin typeface=".VnTime" panose="020B7200000000000000" pitchFamily="34" charset="0"/>
                <a:cs typeface="Arial" panose="020B0604020202020204" pitchFamily="34" charset="0"/>
              </a:rPr>
              <a:t>chãc</a:t>
            </a: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990600" y="4038600"/>
            <a:ext cx="1905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ThÊt </a:t>
            </a:r>
          </a:p>
          <a:p>
            <a:pPr algn="ctr" eaLnBrk="1" hangingPunct="1"/>
            <a:r>
              <a:rPr lang="en-US" altLang="vi-VN" sz="3200" b="1">
                <a:solidFill>
                  <a:srgbClr val="0066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häc</a:t>
            </a: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457200" y="1731963"/>
            <a:ext cx="2057400" cy="990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3366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NghÌo </a:t>
            </a:r>
          </a:p>
          <a:p>
            <a:pPr algn="ctr" eaLnBrk="1" hangingPunct="1"/>
            <a:r>
              <a:rPr lang="en-US" altLang="vi-VN" sz="3200" b="1">
                <a:solidFill>
                  <a:srgbClr val="3366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®ãi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 flipV="1">
            <a:off x="2514600" y="2593975"/>
            <a:ext cx="762000" cy="3810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4800600" y="3352800"/>
            <a:ext cx="1588" cy="6096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6232525" y="2552700"/>
            <a:ext cx="777875" cy="365125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049963" y="3733800"/>
            <a:ext cx="762000" cy="5334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875213" y="4038600"/>
            <a:ext cx="1587" cy="7620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2819400" y="3817938"/>
            <a:ext cx="762000" cy="3810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3200400" y="2438400"/>
            <a:ext cx="3421063" cy="1828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ChiÕn tranh</a:t>
            </a:r>
          </a:p>
        </p:txBody>
      </p:sp>
      <p:sp>
        <p:nvSpPr>
          <p:cNvPr id="49171" name="Content Placeholder 2"/>
          <p:cNvSpPr>
            <a:spLocks/>
          </p:cNvSpPr>
          <p:nvPr/>
        </p:nvSpPr>
        <p:spPr bwMode="auto">
          <a:xfrm>
            <a:off x="304800" y="173038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000" b="1" i="1">
                <a:solidFill>
                  <a:schemeClr val="bg1"/>
                </a:solidFill>
                <a:cs typeface="Arial" panose="020B0604020202020204" pitchFamily="34" charset="0"/>
              </a:rPr>
              <a:t>Chiến tranh gây ra những hậu quả gì?</a:t>
            </a:r>
          </a:p>
        </p:txBody>
      </p:sp>
      <p:sp>
        <p:nvSpPr>
          <p:cNvPr id="21523" name="Line 11"/>
          <p:cNvSpPr>
            <a:spLocks noChangeShapeType="1"/>
          </p:cNvSpPr>
          <p:nvPr/>
        </p:nvSpPr>
        <p:spPr bwMode="auto">
          <a:xfrm flipH="1" flipV="1">
            <a:off x="4802188" y="2227263"/>
            <a:ext cx="107950" cy="4953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9600"/>
            <a:ext cx="8305800" cy="152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 BÀI  CŨ</a:t>
            </a:r>
            <a:r>
              <a:rPr lang="en-U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9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101" name="Picture 6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7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104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5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4876800" y="3581400"/>
            <a:ext cx="40386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r>
              <a:rPr lang="en-US" altLang="vi-VN"/>
              <a:t>Hình ảnh di tích chiến tranh ở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/>
              <a:t>Hương Phúc, Hương Khê, Hà Tĩnh.</a:t>
            </a:r>
          </a:p>
          <a:p>
            <a:pPr algn="ctr" eaLnBrk="1" hangingPunct="1"/>
            <a:endParaRPr lang="en-US" altLang="vi-VN"/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4876800" y="381000"/>
            <a:ext cx="40386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r>
              <a:rPr lang="en-US" altLang="vi-VN"/>
              <a:t>Hình Cuộc thám sát ở Mĩ Lai</a:t>
            </a:r>
          </a:p>
          <a:p>
            <a:pPr algn="ctr" eaLnBrk="1" hangingPunct="1"/>
            <a:endParaRPr lang="en-US" altLang="vi-VN"/>
          </a:p>
        </p:txBody>
      </p:sp>
      <p:pic>
        <p:nvPicPr>
          <p:cNvPr id="22532" name="Picture 12" descr="20760254_dienbienphu trenkhong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3" descr="hình ảnh vụ tham sats ở mĩ l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1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7" descr="images791988_hinh ảnh chất độc da c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8" descr="mo_10_co_gai_dong_l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41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ảnh vụ tham sats ở mĩ l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6950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 eaLnBrk="1" hangingPunct="1">
              <a:spcBef>
                <a:spcPct val="20000"/>
              </a:spcBef>
            </a:pPr>
            <a:r>
              <a:rPr lang="en-US" altLang="vi-VN" sz="2800" b="1">
                <a:cs typeface="Times New Roman" panose="02020603050405020304" pitchFamily="18" charset="0"/>
              </a:rPr>
              <a:t>Hình ảnh Cuộc thảm sát ở Mĩ Lai</a:t>
            </a:r>
          </a:p>
          <a:p>
            <a:pPr eaLnBrk="1" hangingPunct="1"/>
            <a:endParaRPr lang="en-US" altLang="vi-VN" sz="2800" b="1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760254_dienbienphu trenkhong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81200" y="5562600"/>
            <a:ext cx="6096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800" b="1">
                <a:cs typeface="Times New Roman" panose="02020603050405020304" pitchFamily="18" charset="0"/>
              </a:rPr>
              <a:t>Hình ảnh trận chiến 12 ngày đêm,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2800" b="1">
                <a:cs typeface="Times New Roman" panose="02020603050405020304" pitchFamily="18" charset="0"/>
              </a:rPr>
              <a:t>Mĩ ném bom tàn phá thủ đô Hà Nội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 b="1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76400" y="6143625"/>
            <a:ext cx="693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b="1">
                <a:solidFill>
                  <a:srgbClr val="002060"/>
                </a:solidFill>
                <a:cs typeface="Times New Roman" panose="02020603050405020304" pitchFamily="18" charset="0"/>
              </a:rPr>
              <a:t>Mộ 10 cô gái ở ngã ba Đồng Lộc.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603" name="Picture 4" descr="mo_10_co_gai_dong_l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mages791988_hinh ảnh chất độc d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371600" y="5867400"/>
            <a:ext cx="6781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cs typeface="Times New Roman" panose="02020603050405020304" pitchFamily="18" charset="0"/>
              </a:rPr>
              <a:t>     Hình ảnh nạn nhân bị nhiễm chất độc màu da cam do chiến tranh gây 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06488" y="381000"/>
            <a:ext cx="84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/>
              <a:t>Bài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6488" y="842963"/>
            <a:ext cx="74279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hoạt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vì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hòa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bình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hoạt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dưới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đây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6488" y="2133600"/>
            <a:ext cx="7580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/>
              <a:t>a.Đi bộ vì hòa bình</a:t>
            </a:r>
          </a:p>
          <a:p>
            <a:pPr eaLnBrk="1" hangingPunct="1"/>
            <a:r>
              <a:rPr lang="en-US" altLang="vi-VN"/>
              <a:t>b.Vẽ tranh chủ đề  “Em yêu hòa bình”.</a:t>
            </a:r>
          </a:p>
          <a:p>
            <a:pPr eaLnBrk="1" hangingPunct="1"/>
            <a:r>
              <a:rPr lang="en-US" altLang="vi-VN"/>
              <a:t>c.Diễn đàn “Trẻ em vì một thế giới không còn chiến tranh.</a:t>
            </a:r>
          </a:p>
          <a:p>
            <a:pPr eaLnBrk="1" hangingPunct="1"/>
            <a:r>
              <a:rPr lang="en-US" altLang="vi-VN"/>
              <a:t>d.Mít tinh, lấy chữ kĩ phản đối chiến tranh xâm lược.</a:t>
            </a:r>
          </a:p>
          <a:p>
            <a:pPr eaLnBrk="1" hangingPunct="1"/>
            <a:r>
              <a:rPr lang="en-US" altLang="vi-VN"/>
              <a:t>đ.Viết thư, gửi quà ủng hộ trẻ em và nhân dân những vùng có chiến tranh.</a:t>
            </a:r>
          </a:p>
          <a:p>
            <a:pPr eaLnBrk="1" hangingPunct="1"/>
            <a:r>
              <a:rPr lang="en-US" altLang="vi-VN"/>
              <a:t>e.Giao lưu với thiếu nhi quốc tế.</a:t>
            </a:r>
          </a:p>
          <a:p>
            <a:pPr eaLnBrk="1" hangingPunct="1"/>
            <a:r>
              <a:rPr lang="en-US" altLang="vi-VN"/>
              <a:t>g.Viết thư kết bạn với thiếu nhi các địa phương khác, các nước khác/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Calibri" panose="020F0502020204030204" pitchFamily="34" charset="0"/>
            </a:endParaRPr>
          </a:p>
        </p:txBody>
      </p:sp>
      <p:pic>
        <p:nvPicPr>
          <p:cNvPr id="28676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6"/>
          <p:cNvSpPr>
            <a:spLocks noChangeArrowheads="1" noChangeShapeType="1" noTextEdit="1"/>
          </p:cNvSpPr>
          <p:nvPr/>
        </p:nvSpPr>
        <p:spPr bwMode="auto">
          <a:xfrm>
            <a:off x="2819400" y="685800"/>
            <a:ext cx="3505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HOẠT ĐỘNG5</a:t>
            </a:r>
          </a:p>
        </p:txBody>
      </p:sp>
      <p:pic>
        <p:nvPicPr>
          <p:cNvPr id="2867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5001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WordArt 9"/>
          <p:cNvSpPr>
            <a:spLocks noChangeArrowheads="1" noChangeShapeType="1" noTextEdit="1"/>
          </p:cNvSpPr>
          <p:nvPr/>
        </p:nvSpPr>
        <p:spPr bwMode="auto">
          <a:xfrm>
            <a:off x="2019300" y="1676400"/>
            <a:ext cx="5524500" cy="1098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spc="48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GIỚI THIỆU CÁC TƯ LIỆU </a:t>
            </a:r>
          </a:p>
          <a:p>
            <a:pPr algn="ctr"/>
            <a:r>
              <a:rPr lang="vi-VN" b="1" kern="10" spc="48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ĐÃ SƯU TẦM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rotest cu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513138"/>
            <a:ext cx="4267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di bo vi hoa binh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513138"/>
            <a:ext cx="4419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 descr="2STA3S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76213"/>
            <a:ext cx="44958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190500" y="58832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accent2"/>
                </a:solidFill>
                <a:cs typeface="Arial" panose="020B0604020202020204" pitchFamily="34" charset="0"/>
              </a:rPr>
              <a:t>Xuống đường phản đối chiến tranh Việt Nam tại Mĩ </a:t>
            </a:r>
          </a:p>
        </p:txBody>
      </p:sp>
      <p:pic>
        <p:nvPicPr>
          <p:cNvPr id="29702" name="Picture 14" descr="Copy of anti-w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52400"/>
            <a:ext cx="4130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30200" y="2743200"/>
            <a:ext cx="3733800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Sinh viên I-rắc biểu tình chống chiến tranh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3213" y="2865438"/>
            <a:ext cx="2679700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Vẽ tranh vì hòa bình</a:t>
            </a:r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5599113" y="5924550"/>
            <a:ext cx="2325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200" b="1">
                <a:solidFill>
                  <a:schemeClr val="accent2"/>
                </a:solidFill>
                <a:cs typeface="Arial" panose="020B0604020202020204" pitchFamily="34" charset="0"/>
              </a:rPr>
              <a:t>Đi bộ vì hoà bình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6"/>
                </p:tgtEl>
              </p:cMediaNode>
            </p:video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5813"/>
            <a:ext cx="8610600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"/>
            <a:ext cx="6858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Hoạt động vì hòa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2STA3S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35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762000" y="5791200"/>
            <a:ext cx="7258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vi-VN" sz="3200" b="1">
                <a:solidFill>
                  <a:srgbClr val="0000CC"/>
                </a:solidFill>
                <a:cs typeface="Arial" panose="020B0604020202020204" pitchFamily="34" charset="0"/>
              </a:rPr>
              <a:t>Vẽ tranh về chủ đề “Em yêu hòa bình”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1676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4000" b="1" smtClean="0">
                <a:latin typeface="Times New Roman" panose="02020603050405020304" pitchFamily="18" charset="0"/>
              </a:rPr>
              <a:t>2. Em hãy giới thiệu một vài cảnh đẹp của nước ta.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vi-VN" sz="4000" smtClean="0"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2600" y="541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4000" b="1"/>
              <a:t>1. Em có cảm nghĩ gì về đất nước và con người Việt Nam?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2600" y="4114800"/>
            <a:ext cx="7086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4000" b="1"/>
              <a:t>3. Em có thể làm gì để thể hiện tình yêu đối với Tổ quốc?</a:t>
            </a:r>
          </a:p>
          <a:p>
            <a:pPr eaLnBrk="1" hangingPunct="1"/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đường mít tinh phản đối chiến tranh tại Việt Nam ở Mĩ.</a:t>
            </a:r>
          </a:p>
        </p:txBody>
      </p:sp>
      <p:pic>
        <p:nvPicPr>
          <p:cNvPr id="32771" name="Picture 3" descr="Copy of anti-w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" y="152400"/>
            <a:ext cx="8521700" cy="5334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CC3300"/>
                </a:solidFill>
                <a:latin typeface="Times New Roman" panose="02020603050405020304" pitchFamily="18" charset="0"/>
              </a:rPr>
              <a:t>Đi bộ vì hòa bình</a:t>
            </a:r>
          </a:p>
        </p:txBody>
      </p:sp>
      <p:pic>
        <p:nvPicPr>
          <p:cNvPr id="88067" name="di bo vi hoa binh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914400"/>
            <a:ext cx="7315200" cy="5486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6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000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Thả chim bồ câu vì hòa bình</a:t>
            </a:r>
          </a:p>
        </p:txBody>
      </p:sp>
      <p:pic>
        <p:nvPicPr>
          <p:cNvPr id="34819" name="Picture 3" descr="tha_boc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8610600" cy="56388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peace_dove_olive_branch_l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514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peace_dove_olive_branch_l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Kvetex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77200" y="5781675"/>
            <a:ext cx="1295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tha chi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IMG_4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IMG_05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IMG_05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Calibri" panose="020F0502020204030204" pitchFamily="34" charset="0"/>
            </a:endParaRPr>
          </a:p>
        </p:txBody>
      </p:sp>
      <p:pic>
        <p:nvPicPr>
          <p:cNvPr id="39940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2903538" y="990600"/>
            <a:ext cx="3505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HOẠT ĐỘNG 6</a:t>
            </a:r>
          </a:p>
        </p:txBody>
      </p:sp>
      <p:pic>
        <p:nvPicPr>
          <p:cNvPr id="39942" name="Picture 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5001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1851025" y="1981200"/>
            <a:ext cx="5638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spc="480"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Vẽ "Cây Hòa Bình"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>
            <a:off x="1524000" y="990600"/>
            <a:ext cx="6197600" cy="5867400"/>
          </a:xfrm>
          <a:custGeom>
            <a:avLst/>
            <a:gdLst>
              <a:gd name="T0" fmla="*/ 2147483647 w 3904"/>
              <a:gd name="T1" fmla="*/ 2147483647 h 3696"/>
              <a:gd name="T2" fmla="*/ 2147483647 w 3904"/>
              <a:gd name="T3" fmla="*/ 2147483647 h 3696"/>
              <a:gd name="T4" fmla="*/ 2147483647 w 3904"/>
              <a:gd name="T5" fmla="*/ 2147483647 h 3696"/>
              <a:gd name="T6" fmla="*/ 2147483647 w 3904"/>
              <a:gd name="T7" fmla="*/ 2147483647 h 3696"/>
              <a:gd name="T8" fmla="*/ 2147483647 w 3904"/>
              <a:gd name="T9" fmla="*/ 2147483647 h 3696"/>
              <a:gd name="T10" fmla="*/ 2147483647 w 3904"/>
              <a:gd name="T11" fmla="*/ 2147483647 h 3696"/>
              <a:gd name="T12" fmla="*/ 2147483647 w 3904"/>
              <a:gd name="T13" fmla="*/ 2147483647 h 3696"/>
              <a:gd name="T14" fmla="*/ 2147483647 w 3904"/>
              <a:gd name="T15" fmla="*/ 2147483647 h 3696"/>
              <a:gd name="T16" fmla="*/ 2147483647 w 3904"/>
              <a:gd name="T17" fmla="*/ 2147483647 h 3696"/>
              <a:gd name="T18" fmla="*/ 2147483647 w 3904"/>
              <a:gd name="T19" fmla="*/ 2147483647 h 3696"/>
              <a:gd name="T20" fmla="*/ 2147483647 w 3904"/>
              <a:gd name="T21" fmla="*/ 2147483647 h 3696"/>
              <a:gd name="T22" fmla="*/ 2147483647 w 3904"/>
              <a:gd name="T23" fmla="*/ 2147483647 h 3696"/>
              <a:gd name="T24" fmla="*/ 2147483647 w 3904"/>
              <a:gd name="T25" fmla="*/ 2147483647 h 3696"/>
              <a:gd name="T26" fmla="*/ 2147483647 w 3904"/>
              <a:gd name="T27" fmla="*/ 2147483647 h 3696"/>
              <a:gd name="T28" fmla="*/ 2147483647 w 3904"/>
              <a:gd name="T29" fmla="*/ 2147483647 h 3696"/>
              <a:gd name="T30" fmla="*/ 2147483647 w 3904"/>
              <a:gd name="T31" fmla="*/ 2147483647 h 3696"/>
              <a:gd name="T32" fmla="*/ 2147483647 w 3904"/>
              <a:gd name="T33" fmla="*/ 2147483647 h 3696"/>
              <a:gd name="T34" fmla="*/ 2147483647 w 3904"/>
              <a:gd name="T35" fmla="*/ 2147483647 h 3696"/>
              <a:gd name="T36" fmla="*/ 2147483647 w 3904"/>
              <a:gd name="T37" fmla="*/ 2147483647 h 3696"/>
              <a:gd name="T38" fmla="*/ 2147483647 w 3904"/>
              <a:gd name="T39" fmla="*/ 2147483647 h 3696"/>
              <a:gd name="T40" fmla="*/ 2147483647 w 3904"/>
              <a:gd name="T41" fmla="*/ 2147483647 h 3696"/>
              <a:gd name="T42" fmla="*/ 2147483647 w 3904"/>
              <a:gd name="T43" fmla="*/ 2147483647 h 3696"/>
              <a:gd name="T44" fmla="*/ 2147483647 w 3904"/>
              <a:gd name="T45" fmla="*/ 2147483647 h 3696"/>
              <a:gd name="T46" fmla="*/ 2147483647 w 3904"/>
              <a:gd name="T47" fmla="*/ 2147483647 h 3696"/>
              <a:gd name="T48" fmla="*/ 2147483647 w 3904"/>
              <a:gd name="T49" fmla="*/ 2147483647 h 3696"/>
              <a:gd name="T50" fmla="*/ 2147483647 w 3904"/>
              <a:gd name="T51" fmla="*/ 2147483647 h 3696"/>
              <a:gd name="T52" fmla="*/ 2147483647 w 3904"/>
              <a:gd name="T53" fmla="*/ 2147483647 h 3696"/>
              <a:gd name="T54" fmla="*/ 2147483647 w 3904"/>
              <a:gd name="T55" fmla="*/ 2147483647 h 3696"/>
              <a:gd name="T56" fmla="*/ 2147483647 w 3904"/>
              <a:gd name="T57" fmla="*/ 2147483647 h 3696"/>
              <a:gd name="T58" fmla="*/ 2147483647 w 3904"/>
              <a:gd name="T59" fmla="*/ 2147483647 h 3696"/>
              <a:gd name="T60" fmla="*/ 2147483647 w 3904"/>
              <a:gd name="T61" fmla="*/ 2147483647 h 3696"/>
              <a:gd name="T62" fmla="*/ 2147483647 w 3904"/>
              <a:gd name="T63" fmla="*/ 2147483647 h 3696"/>
              <a:gd name="T64" fmla="*/ 2147483647 w 3904"/>
              <a:gd name="T65" fmla="*/ 2147483647 h 3696"/>
              <a:gd name="T66" fmla="*/ 2147483647 w 3904"/>
              <a:gd name="T67" fmla="*/ 2147483647 h 3696"/>
              <a:gd name="T68" fmla="*/ 2147483647 w 3904"/>
              <a:gd name="T69" fmla="*/ 2147483647 h 3696"/>
              <a:gd name="T70" fmla="*/ 2147483647 w 3904"/>
              <a:gd name="T71" fmla="*/ 2147483647 h 3696"/>
              <a:gd name="T72" fmla="*/ 2147483647 w 3904"/>
              <a:gd name="T73" fmla="*/ 2147483647 h 36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04"/>
              <a:gd name="T112" fmla="*/ 0 h 3696"/>
              <a:gd name="T113" fmla="*/ 3904 w 3904"/>
              <a:gd name="T114" fmla="*/ 3696 h 36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5791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5257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1600200" y="2324100"/>
            <a:ext cx="4521200" cy="4686300"/>
          </a:xfrm>
          <a:custGeom>
            <a:avLst/>
            <a:gdLst>
              <a:gd name="T0" fmla="*/ 2147483647 w 2848"/>
              <a:gd name="T1" fmla="*/ 0 h 2952"/>
              <a:gd name="T2" fmla="*/ 2147483647 w 2848"/>
              <a:gd name="T3" fmla="*/ 2147483647 h 2952"/>
              <a:gd name="T4" fmla="*/ 2147483647 w 2848"/>
              <a:gd name="T5" fmla="*/ 2147483647 h 2952"/>
              <a:gd name="T6" fmla="*/ 2147483647 w 2848"/>
              <a:gd name="T7" fmla="*/ 2147483647 h 2952"/>
              <a:gd name="T8" fmla="*/ 2147483647 w 2848"/>
              <a:gd name="T9" fmla="*/ 2147483647 h 2952"/>
              <a:gd name="T10" fmla="*/ 2147483647 w 2848"/>
              <a:gd name="T11" fmla="*/ 2147483647 h 2952"/>
              <a:gd name="T12" fmla="*/ 2147483647 w 2848"/>
              <a:gd name="T13" fmla="*/ 2147483647 h 2952"/>
              <a:gd name="T14" fmla="*/ 2147483647 w 2848"/>
              <a:gd name="T15" fmla="*/ 2147483647 h 2952"/>
              <a:gd name="T16" fmla="*/ 2147483647 w 2848"/>
              <a:gd name="T17" fmla="*/ 2147483647 h 2952"/>
              <a:gd name="T18" fmla="*/ 2147483647 w 2848"/>
              <a:gd name="T19" fmla="*/ 2147483647 h 2952"/>
              <a:gd name="T20" fmla="*/ 2147483647 w 2848"/>
              <a:gd name="T21" fmla="*/ 2147483647 h 2952"/>
              <a:gd name="T22" fmla="*/ 2147483647 w 2848"/>
              <a:gd name="T23" fmla="*/ 2147483647 h 2952"/>
              <a:gd name="T24" fmla="*/ 2147483647 w 2848"/>
              <a:gd name="T25" fmla="*/ 2147483647 h 2952"/>
              <a:gd name="T26" fmla="*/ 2147483647 w 2848"/>
              <a:gd name="T27" fmla="*/ 2147483647 h 2952"/>
              <a:gd name="T28" fmla="*/ 2147483647 w 2848"/>
              <a:gd name="T29" fmla="*/ 2147483647 h 2952"/>
              <a:gd name="T30" fmla="*/ 2147483647 w 2848"/>
              <a:gd name="T31" fmla="*/ 2147483647 h 2952"/>
              <a:gd name="T32" fmla="*/ 2147483647 w 2848"/>
              <a:gd name="T33" fmla="*/ 2147483647 h 2952"/>
              <a:gd name="T34" fmla="*/ 2147483647 w 2848"/>
              <a:gd name="T35" fmla="*/ 2147483647 h 2952"/>
              <a:gd name="T36" fmla="*/ 2147483647 w 2848"/>
              <a:gd name="T37" fmla="*/ 2147483647 h 2952"/>
              <a:gd name="T38" fmla="*/ 2147483647 w 2848"/>
              <a:gd name="T39" fmla="*/ 2147483647 h 2952"/>
              <a:gd name="T40" fmla="*/ 2147483647 w 2848"/>
              <a:gd name="T41" fmla="*/ 2147483647 h 2952"/>
              <a:gd name="T42" fmla="*/ 2147483647 w 2848"/>
              <a:gd name="T43" fmla="*/ 2147483647 h 2952"/>
              <a:gd name="T44" fmla="*/ 2147483647 w 2848"/>
              <a:gd name="T45" fmla="*/ 2147483647 h 2952"/>
              <a:gd name="T46" fmla="*/ 2147483647 w 2848"/>
              <a:gd name="T47" fmla="*/ 2147483647 h 2952"/>
              <a:gd name="T48" fmla="*/ 2147483647 w 2848"/>
              <a:gd name="T49" fmla="*/ 2147483647 h 2952"/>
              <a:gd name="T50" fmla="*/ 2147483647 w 2848"/>
              <a:gd name="T51" fmla="*/ 2147483647 h 2952"/>
              <a:gd name="T52" fmla="*/ 2147483647 w 2848"/>
              <a:gd name="T53" fmla="*/ 2147483647 h 2952"/>
              <a:gd name="T54" fmla="*/ 2147483647 w 2848"/>
              <a:gd name="T55" fmla="*/ 2147483647 h 2952"/>
              <a:gd name="T56" fmla="*/ 2147483647 w 2848"/>
              <a:gd name="T57" fmla="*/ 2147483647 h 2952"/>
              <a:gd name="T58" fmla="*/ 2147483647 w 2848"/>
              <a:gd name="T59" fmla="*/ 2147483647 h 29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48"/>
              <a:gd name="T91" fmla="*/ 0 h 2952"/>
              <a:gd name="T92" fmla="*/ 2848 w 2848"/>
              <a:gd name="T93" fmla="*/ 2952 h 29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76200" y="1143000"/>
            <a:ext cx="1524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4800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7620000" y="12192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5240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cs typeface="Arial" panose="020B0604020202020204" pitchFamily="34" charset="0"/>
            </a:endParaRPr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2260600" y="2133600"/>
            <a:ext cx="2133600" cy="2844800"/>
          </a:xfrm>
          <a:custGeom>
            <a:avLst/>
            <a:gdLst>
              <a:gd name="T0" fmla="*/ 2147483647 w 1344"/>
              <a:gd name="T1" fmla="*/ 2147483647 h 1792"/>
              <a:gd name="T2" fmla="*/ 2147483647 w 1344"/>
              <a:gd name="T3" fmla="*/ 2147483647 h 1792"/>
              <a:gd name="T4" fmla="*/ 2147483647 w 1344"/>
              <a:gd name="T5" fmla="*/ 2147483647 h 1792"/>
              <a:gd name="T6" fmla="*/ 2147483647 w 1344"/>
              <a:gd name="T7" fmla="*/ 2147483647 h 1792"/>
              <a:gd name="T8" fmla="*/ 2147483647 w 1344"/>
              <a:gd name="T9" fmla="*/ 2147483647 h 1792"/>
              <a:gd name="T10" fmla="*/ 2147483647 w 1344"/>
              <a:gd name="T11" fmla="*/ 2147483647 h 1792"/>
              <a:gd name="T12" fmla="*/ 2147483647 w 1344"/>
              <a:gd name="T13" fmla="*/ 2147483647 h 1792"/>
              <a:gd name="T14" fmla="*/ 2147483647 w 1344"/>
              <a:gd name="T15" fmla="*/ 2147483647 h 1792"/>
              <a:gd name="T16" fmla="*/ 2147483647 w 1344"/>
              <a:gd name="T17" fmla="*/ 2147483647 h 1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4"/>
              <a:gd name="T28" fmla="*/ 0 h 1792"/>
              <a:gd name="T29" fmla="*/ 1344 w 1344"/>
              <a:gd name="T30" fmla="*/ 1792 h 1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457200" y="152400"/>
            <a:ext cx="8686800" cy="4724400"/>
            <a:chOff x="288" y="192"/>
            <a:chExt cx="5472" cy="2976"/>
          </a:xfrm>
        </p:grpSpPr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974" name="Oval 13"/>
            <p:cNvSpPr>
              <a:spLocks noChangeArrowheads="1"/>
            </p:cNvSpPr>
            <p:nvPr/>
          </p:nvSpPr>
          <p:spPr bwMode="auto">
            <a:xfrm>
              <a:off x="624" y="288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0975" name="Oval 14"/>
            <p:cNvSpPr>
              <a:spLocks noChangeArrowheads="1"/>
            </p:cNvSpPr>
            <p:nvPr/>
          </p:nvSpPr>
          <p:spPr bwMode="auto">
            <a:xfrm>
              <a:off x="1680" y="240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0976" name="Oval 15"/>
            <p:cNvSpPr>
              <a:spLocks noChangeArrowheads="1"/>
            </p:cNvSpPr>
            <p:nvPr/>
          </p:nvSpPr>
          <p:spPr bwMode="auto">
            <a:xfrm>
              <a:off x="288" y="1536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0977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0978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0979" name="Oval 18"/>
            <p:cNvSpPr>
              <a:spLocks noChangeArrowheads="1"/>
            </p:cNvSpPr>
            <p:nvPr/>
          </p:nvSpPr>
          <p:spPr bwMode="auto">
            <a:xfrm>
              <a:off x="3792" y="1920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0980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1832"/>
                <a:gd name="T29" fmla="*/ 1440 w 1440"/>
                <a:gd name="T30" fmla="*/ 1832 h 1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0972" name="Text Box 20"/>
          <p:cNvSpPr txBox="1">
            <a:spLocks noChangeArrowheads="1"/>
          </p:cNvSpPr>
          <p:nvPr/>
        </p:nvSpPr>
        <p:spPr bwMode="auto">
          <a:xfrm>
            <a:off x="4343400" y="2743200"/>
            <a:ext cx="1066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Calibri" panose="020F0502020204030204" pitchFamily="34" charset="0"/>
            </a:endParaRPr>
          </a:p>
        </p:txBody>
      </p:sp>
      <p:pic>
        <p:nvPicPr>
          <p:cNvPr id="41988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492125" y="419100"/>
            <a:ext cx="8458200" cy="6019800"/>
          </a:xfrm>
          <a:prstGeom prst="cloudCallout">
            <a:avLst>
              <a:gd name="adj1" fmla="val -1875"/>
              <a:gd name="adj2" fmla="val 24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/>
              <a:t>	</a:t>
            </a:r>
            <a:r>
              <a:rPr lang="en-US" altLang="vi-VN" sz="3200">
                <a:solidFill>
                  <a:srgbClr val="003300"/>
                </a:solidFill>
              </a:rPr>
              <a:t>Em hãy hoàn thành bức vẽ</a:t>
            </a:r>
            <a:r>
              <a:rPr lang="en-US" altLang="vi-VN" sz="3200" b="1">
                <a:solidFill>
                  <a:srgbClr val="CC0000"/>
                </a:solidFill>
              </a:rPr>
              <a:t> </a:t>
            </a:r>
            <a:r>
              <a:rPr lang="en-US" altLang="vi-VN" sz="3200" b="1" u="sng">
                <a:solidFill>
                  <a:srgbClr val="CC0000"/>
                </a:solidFill>
              </a:rPr>
              <a:t>Cây </a:t>
            </a:r>
            <a:r>
              <a:rPr lang="vi-VN" altLang="vi-VN" sz="3200" b="1" u="sng">
                <a:solidFill>
                  <a:srgbClr val="CC0000"/>
                </a:solidFill>
              </a:rPr>
              <a:t>H</a:t>
            </a:r>
            <a:r>
              <a:rPr lang="en-US" altLang="vi-VN" sz="3200" b="1" u="sng">
                <a:solidFill>
                  <a:srgbClr val="CC0000"/>
                </a:solidFill>
              </a:rPr>
              <a:t>òa </a:t>
            </a:r>
            <a:r>
              <a:rPr lang="vi-VN" altLang="vi-VN" sz="3200" b="1" u="sng">
                <a:solidFill>
                  <a:srgbClr val="CC0000"/>
                </a:solidFill>
              </a:rPr>
              <a:t>B</a:t>
            </a:r>
            <a:r>
              <a:rPr lang="en-US" altLang="vi-VN" sz="3200" b="1" u="sng">
                <a:solidFill>
                  <a:srgbClr val="CC0000"/>
                </a:solidFill>
              </a:rPr>
              <a:t>ình</a:t>
            </a:r>
            <a:r>
              <a:rPr lang="en-US" altLang="vi-VN" sz="3200" b="1">
                <a:solidFill>
                  <a:srgbClr val="CC0000"/>
                </a:solidFill>
              </a:rPr>
              <a:t> </a:t>
            </a:r>
            <a:r>
              <a:rPr lang="en-US" altLang="vi-VN" sz="3200">
                <a:solidFill>
                  <a:srgbClr val="003300"/>
                </a:solidFill>
              </a:rPr>
              <a:t>với yêu cầu sau:</a:t>
            </a:r>
          </a:p>
          <a:p>
            <a:pPr eaLnBrk="1" hangingPunct="1">
              <a:buFontTx/>
              <a:buChar char="-"/>
            </a:pPr>
            <a:r>
              <a:rPr lang="en-US" altLang="vi-VN" sz="2800" b="1" i="1">
                <a:solidFill>
                  <a:srgbClr val="663300"/>
                </a:solidFill>
              </a:rPr>
              <a:t> </a:t>
            </a:r>
            <a:r>
              <a:rPr lang="en-US" altLang="vi-VN" sz="2800" b="1" i="1"/>
              <a:t>Rễ</a:t>
            </a:r>
            <a:r>
              <a:rPr lang="vi-VN" altLang="vi-VN" sz="2800" b="1" i="1"/>
              <a:t> cây là những hành động việc làm bảo vệ Hòa Bình, chống chiến tranh, cách ứng xử thể hiện tình yêu Hòa Bình trong sinh hoạt hằng ngày</a:t>
            </a:r>
            <a:r>
              <a:rPr lang="en-US" altLang="vi-VN" sz="2800" b="1" i="1"/>
              <a:t>.</a:t>
            </a:r>
          </a:p>
          <a:p>
            <a:pPr eaLnBrk="1" hangingPunct="1">
              <a:buFontTx/>
              <a:buChar char="-"/>
            </a:pPr>
            <a:r>
              <a:rPr lang="en-US" altLang="vi-VN" sz="2800" b="1" i="1"/>
              <a:t> </a:t>
            </a:r>
            <a:r>
              <a:rPr lang="vi-VN" altLang="vi-VN" sz="2800" b="1" i="1"/>
              <a:t>Hoa, q</a:t>
            </a:r>
            <a:r>
              <a:rPr lang="en-US" altLang="vi-VN" sz="2800" b="1" i="1"/>
              <a:t>ủa</a:t>
            </a:r>
            <a:r>
              <a:rPr lang="vi-VN" altLang="vi-VN" sz="2800" b="1" i="1"/>
              <a:t>, lá</a:t>
            </a:r>
            <a:r>
              <a:rPr lang="en-US" altLang="vi-VN" sz="2800" b="1" i="1"/>
              <a:t> trên cây là những điều tốt đẹp mà </a:t>
            </a:r>
            <a:r>
              <a:rPr lang="vi-VN" altLang="vi-VN" sz="2800" b="1" i="1"/>
              <a:t>H</a:t>
            </a:r>
            <a:r>
              <a:rPr lang="en-US" altLang="vi-VN" sz="2800" b="1" i="1"/>
              <a:t>òa </a:t>
            </a:r>
            <a:r>
              <a:rPr lang="vi-VN" altLang="vi-VN" sz="2800" b="1" i="1"/>
              <a:t>B</a:t>
            </a:r>
            <a:r>
              <a:rPr lang="en-US" altLang="vi-VN" sz="2800" b="1" i="1"/>
              <a:t>ình mang lại</a:t>
            </a:r>
            <a:r>
              <a:rPr lang="vi-VN" altLang="vi-VN" sz="2800" b="1" i="1"/>
              <a:t> cho trẻ em nói riêng, mọi người nói                                            chung</a:t>
            </a:r>
            <a:r>
              <a:rPr lang="en-US" altLang="vi-VN" sz="2800" b="1" i="1"/>
              <a:t>.</a:t>
            </a:r>
          </a:p>
          <a:p>
            <a:pPr eaLnBrk="1" hangingPunct="1"/>
            <a:endParaRPr lang="en-US" altLang="vi-VN" sz="32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8077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600" b="1">
                <a:solidFill>
                  <a:srgbClr val="00B0F0"/>
                </a:solidFill>
              </a:rPr>
              <a:t>EM YÊU HÒA BÌNH</a:t>
            </a:r>
          </a:p>
        </p:txBody>
      </p:sp>
      <p:pic>
        <p:nvPicPr>
          <p:cNvPr id="48135" name="Picture 3" descr="peace_dove_olive_branch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81600" y="3810000"/>
            <a:ext cx="2524125" cy="1493838"/>
            <a:chOff x="5760" y="1536"/>
            <a:chExt cx="1590" cy="941"/>
          </a:xfrm>
        </p:grpSpPr>
        <p:pic>
          <p:nvPicPr>
            <p:cNvPr id="6150" name="Picture 4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5760" y="1584"/>
              <a:ext cx="8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5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6048" y="2064"/>
              <a:ext cx="6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6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6432" y="1536"/>
              <a:ext cx="44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7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6528" y="1968"/>
              <a:ext cx="47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8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6918" y="2103"/>
              <a:ext cx="43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 descr="peace_dove_olive_branch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0.05324 C -0.09444 -0.08518 -0.21753 -0.1169 -0.32934 -0.12477 C -0.44114 -0.13217 -0.55625 -0.10393 -0.64167 -0.09907 C -0.72708 -0.09421 -0.76771 -0.07685 -0.84201 -0.09606 C -0.91632 -0.11504 -1.0026 -0.17824 -1.08767 -0.2125 C -1.17257 -0.24745 -1.30087 -0.2868 -1.3526 -0.30347 C -1.40469 -0.31991 -1.38038 -0.30879 -1.39792 -0.31227 " pathEditMode="relative" rAng="0" ptsTypes="aaaaaaA">
                                      <p:cBhvr>
                                        <p:cTn id="14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67" y="-13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1752600" y="990600"/>
            <a:ext cx="6197600" cy="5867400"/>
          </a:xfrm>
          <a:custGeom>
            <a:avLst/>
            <a:gdLst>
              <a:gd name="T0" fmla="*/ 2147483647 w 3904"/>
              <a:gd name="T1" fmla="*/ 2147483647 h 3696"/>
              <a:gd name="T2" fmla="*/ 2147483647 w 3904"/>
              <a:gd name="T3" fmla="*/ 2147483647 h 3696"/>
              <a:gd name="T4" fmla="*/ 2147483647 w 3904"/>
              <a:gd name="T5" fmla="*/ 2147483647 h 3696"/>
              <a:gd name="T6" fmla="*/ 2147483647 w 3904"/>
              <a:gd name="T7" fmla="*/ 2147483647 h 3696"/>
              <a:gd name="T8" fmla="*/ 2147483647 w 3904"/>
              <a:gd name="T9" fmla="*/ 2147483647 h 3696"/>
              <a:gd name="T10" fmla="*/ 2147483647 w 3904"/>
              <a:gd name="T11" fmla="*/ 2147483647 h 3696"/>
              <a:gd name="T12" fmla="*/ 2147483647 w 3904"/>
              <a:gd name="T13" fmla="*/ 2147483647 h 3696"/>
              <a:gd name="T14" fmla="*/ 2147483647 w 3904"/>
              <a:gd name="T15" fmla="*/ 2147483647 h 3696"/>
              <a:gd name="T16" fmla="*/ 2147483647 w 3904"/>
              <a:gd name="T17" fmla="*/ 2147483647 h 3696"/>
              <a:gd name="T18" fmla="*/ 2147483647 w 3904"/>
              <a:gd name="T19" fmla="*/ 2147483647 h 3696"/>
              <a:gd name="T20" fmla="*/ 2147483647 w 3904"/>
              <a:gd name="T21" fmla="*/ 2147483647 h 3696"/>
              <a:gd name="T22" fmla="*/ 2147483647 w 3904"/>
              <a:gd name="T23" fmla="*/ 2147483647 h 3696"/>
              <a:gd name="T24" fmla="*/ 2147483647 w 3904"/>
              <a:gd name="T25" fmla="*/ 2147483647 h 3696"/>
              <a:gd name="T26" fmla="*/ 2147483647 w 3904"/>
              <a:gd name="T27" fmla="*/ 2147483647 h 3696"/>
              <a:gd name="T28" fmla="*/ 2147483647 w 3904"/>
              <a:gd name="T29" fmla="*/ 2147483647 h 3696"/>
              <a:gd name="T30" fmla="*/ 2147483647 w 3904"/>
              <a:gd name="T31" fmla="*/ 2147483647 h 3696"/>
              <a:gd name="T32" fmla="*/ 2147483647 w 3904"/>
              <a:gd name="T33" fmla="*/ 2147483647 h 3696"/>
              <a:gd name="T34" fmla="*/ 2147483647 w 3904"/>
              <a:gd name="T35" fmla="*/ 2147483647 h 3696"/>
              <a:gd name="T36" fmla="*/ 2147483647 w 3904"/>
              <a:gd name="T37" fmla="*/ 2147483647 h 3696"/>
              <a:gd name="T38" fmla="*/ 2147483647 w 3904"/>
              <a:gd name="T39" fmla="*/ 2147483647 h 3696"/>
              <a:gd name="T40" fmla="*/ 2147483647 w 3904"/>
              <a:gd name="T41" fmla="*/ 2147483647 h 3696"/>
              <a:gd name="T42" fmla="*/ 2147483647 w 3904"/>
              <a:gd name="T43" fmla="*/ 2147483647 h 3696"/>
              <a:gd name="T44" fmla="*/ 2147483647 w 3904"/>
              <a:gd name="T45" fmla="*/ 2147483647 h 3696"/>
              <a:gd name="T46" fmla="*/ 2147483647 w 3904"/>
              <a:gd name="T47" fmla="*/ 2147483647 h 3696"/>
              <a:gd name="T48" fmla="*/ 2147483647 w 3904"/>
              <a:gd name="T49" fmla="*/ 2147483647 h 3696"/>
              <a:gd name="T50" fmla="*/ 2147483647 w 3904"/>
              <a:gd name="T51" fmla="*/ 2147483647 h 3696"/>
              <a:gd name="T52" fmla="*/ 2147483647 w 3904"/>
              <a:gd name="T53" fmla="*/ 2147483647 h 3696"/>
              <a:gd name="T54" fmla="*/ 2147483647 w 3904"/>
              <a:gd name="T55" fmla="*/ 2147483647 h 3696"/>
              <a:gd name="T56" fmla="*/ 2147483647 w 3904"/>
              <a:gd name="T57" fmla="*/ 2147483647 h 3696"/>
              <a:gd name="T58" fmla="*/ 2147483647 w 3904"/>
              <a:gd name="T59" fmla="*/ 2147483647 h 3696"/>
              <a:gd name="T60" fmla="*/ 2147483647 w 3904"/>
              <a:gd name="T61" fmla="*/ 2147483647 h 3696"/>
              <a:gd name="T62" fmla="*/ 2147483647 w 3904"/>
              <a:gd name="T63" fmla="*/ 2147483647 h 3696"/>
              <a:gd name="T64" fmla="*/ 2147483647 w 3904"/>
              <a:gd name="T65" fmla="*/ 2147483647 h 3696"/>
              <a:gd name="T66" fmla="*/ 2147483647 w 3904"/>
              <a:gd name="T67" fmla="*/ 2147483647 h 3696"/>
              <a:gd name="T68" fmla="*/ 2147483647 w 3904"/>
              <a:gd name="T69" fmla="*/ 2147483647 h 3696"/>
              <a:gd name="T70" fmla="*/ 2147483647 w 3904"/>
              <a:gd name="T71" fmla="*/ 2147483647 h 3696"/>
              <a:gd name="T72" fmla="*/ 2147483647 w 3904"/>
              <a:gd name="T73" fmla="*/ 2147483647 h 36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04"/>
              <a:gd name="T112" fmla="*/ 0 h 3696"/>
              <a:gd name="T113" fmla="*/ 3904 w 3904"/>
              <a:gd name="T114" fmla="*/ 3696 h 36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5791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5257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1600200" y="2324100"/>
            <a:ext cx="4521200" cy="4686300"/>
          </a:xfrm>
          <a:custGeom>
            <a:avLst/>
            <a:gdLst>
              <a:gd name="T0" fmla="*/ 2147483647 w 2848"/>
              <a:gd name="T1" fmla="*/ 0 h 2952"/>
              <a:gd name="T2" fmla="*/ 2147483647 w 2848"/>
              <a:gd name="T3" fmla="*/ 2147483647 h 2952"/>
              <a:gd name="T4" fmla="*/ 2147483647 w 2848"/>
              <a:gd name="T5" fmla="*/ 2147483647 h 2952"/>
              <a:gd name="T6" fmla="*/ 2147483647 w 2848"/>
              <a:gd name="T7" fmla="*/ 2147483647 h 2952"/>
              <a:gd name="T8" fmla="*/ 2147483647 w 2848"/>
              <a:gd name="T9" fmla="*/ 2147483647 h 2952"/>
              <a:gd name="T10" fmla="*/ 2147483647 w 2848"/>
              <a:gd name="T11" fmla="*/ 2147483647 h 2952"/>
              <a:gd name="T12" fmla="*/ 2147483647 w 2848"/>
              <a:gd name="T13" fmla="*/ 2147483647 h 2952"/>
              <a:gd name="T14" fmla="*/ 2147483647 w 2848"/>
              <a:gd name="T15" fmla="*/ 2147483647 h 2952"/>
              <a:gd name="T16" fmla="*/ 2147483647 w 2848"/>
              <a:gd name="T17" fmla="*/ 2147483647 h 2952"/>
              <a:gd name="T18" fmla="*/ 2147483647 w 2848"/>
              <a:gd name="T19" fmla="*/ 2147483647 h 2952"/>
              <a:gd name="T20" fmla="*/ 2147483647 w 2848"/>
              <a:gd name="T21" fmla="*/ 2147483647 h 2952"/>
              <a:gd name="T22" fmla="*/ 2147483647 w 2848"/>
              <a:gd name="T23" fmla="*/ 2147483647 h 2952"/>
              <a:gd name="T24" fmla="*/ 2147483647 w 2848"/>
              <a:gd name="T25" fmla="*/ 2147483647 h 2952"/>
              <a:gd name="T26" fmla="*/ 2147483647 w 2848"/>
              <a:gd name="T27" fmla="*/ 2147483647 h 2952"/>
              <a:gd name="T28" fmla="*/ 2147483647 w 2848"/>
              <a:gd name="T29" fmla="*/ 2147483647 h 2952"/>
              <a:gd name="T30" fmla="*/ 2147483647 w 2848"/>
              <a:gd name="T31" fmla="*/ 2147483647 h 2952"/>
              <a:gd name="T32" fmla="*/ 2147483647 w 2848"/>
              <a:gd name="T33" fmla="*/ 2147483647 h 2952"/>
              <a:gd name="T34" fmla="*/ 2147483647 w 2848"/>
              <a:gd name="T35" fmla="*/ 2147483647 h 2952"/>
              <a:gd name="T36" fmla="*/ 2147483647 w 2848"/>
              <a:gd name="T37" fmla="*/ 2147483647 h 2952"/>
              <a:gd name="T38" fmla="*/ 2147483647 w 2848"/>
              <a:gd name="T39" fmla="*/ 2147483647 h 2952"/>
              <a:gd name="T40" fmla="*/ 2147483647 w 2848"/>
              <a:gd name="T41" fmla="*/ 2147483647 h 2952"/>
              <a:gd name="T42" fmla="*/ 2147483647 w 2848"/>
              <a:gd name="T43" fmla="*/ 2147483647 h 2952"/>
              <a:gd name="T44" fmla="*/ 2147483647 w 2848"/>
              <a:gd name="T45" fmla="*/ 2147483647 h 2952"/>
              <a:gd name="T46" fmla="*/ 2147483647 w 2848"/>
              <a:gd name="T47" fmla="*/ 2147483647 h 2952"/>
              <a:gd name="T48" fmla="*/ 2147483647 w 2848"/>
              <a:gd name="T49" fmla="*/ 2147483647 h 2952"/>
              <a:gd name="T50" fmla="*/ 2147483647 w 2848"/>
              <a:gd name="T51" fmla="*/ 2147483647 h 2952"/>
              <a:gd name="T52" fmla="*/ 2147483647 w 2848"/>
              <a:gd name="T53" fmla="*/ 2147483647 h 2952"/>
              <a:gd name="T54" fmla="*/ 2147483647 w 2848"/>
              <a:gd name="T55" fmla="*/ 2147483647 h 2952"/>
              <a:gd name="T56" fmla="*/ 2147483647 w 2848"/>
              <a:gd name="T57" fmla="*/ 2147483647 h 2952"/>
              <a:gd name="T58" fmla="*/ 2147483647 w 2848"/>
              <a:gd name="T59" fmla="*/ 2147483647 h 29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48"/>
              <a:gd name="T91" fmla="*/ 0 h 2952"/>
              <a:gd name="T92" fmla="*/ 2848 w 2848"/>
              <a:gd name="T93" fmla="*/ 2952 h 29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76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4800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7848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5240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cs typeface="Arial" panose="020B0604020202020204" pitchFamily="34" charset="0"/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2260600" y="2133600"/>
            <a:ext cx="2133600" cy="2844800"/>
          </a:xfrm>
          <a:custGeom>
            <a:avLst/>
            <a:gdLst>
              <a:gd name="T0" fmla="*/ 2147483647 w 1344"/>
              <a:gd name="T1" fmla="*/ 2147483647 h 1792"/>
              <a:gd name="T2" fmla="*/ 2147483647 w 1344"/>
              <a:gd name="T3" fmla="*/ 2147483647 h 1792"/>
              <a:gd name="T4" fmla="*/ 2147483647 w 1344"/>
              <a:gd name="T5" fmla="*/ 2147483647 h 1792"/>
              <a:gd name="T6" fmla="*/ 2147483647 w 1344"/>
              <a:gd name="T7" fmla="*/ 2147483647 h 1792"/>
              <a:gd name="T8" fmla="*/ 2147483647 w 1344"/>
              <a:gd name="T9" fmla="*/ 2147483647 h 1792"/>
              <a:gd name="T10" fmla="*/ 2147483647 w 1344"/>
              <a:gd name="T11" fmla="*/ 2147483647 h 1792"/>
              <a:gd name="T12" fmla="*/ 2147483647 w 1344"/>
              <a:gd name="T13" fmla="*/ 2147483647 h 1792"/>
              <a:gd name="T14" fmla="*/ 2147483647 w 1344"/>
              <a:gd name="T15" fmla="*/ 2147483647 h 1792"/>
              <a:gd name="T16" fmla="*/ 2147483647 w 1344"/>
              <a:gd name="T17" fmla="*/ 2147483647 h 1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4"/>
              <a:gd name="T28" fmla="*/ 0 h 1792"/>
              <a:gd name="T29" fmla="*/ 1344 w 1344"/>
              <a:gd name="T30" fmla="*/ 1792 h 1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914400" y="304800"/>
            <a:ext cx="8229600" cy="4724400"/>
            <a:chOff x="576" y="192"/>
            <a:chExt cx="5184" cy="2976"/>
          </a:xfrm>
        </p:grpSpPr>
        <p:sp>
          <p:nvSpPr>
            <p:cNvPr id="43023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024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3025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3026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3027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3028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3029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3030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1832"/>
                <a:gd name="T29" fmla="*/ 1440 w 1440"/>
                <a:gd name="T30" fmla="*/ 1832 h 1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3020" name="Text Box 20"/>
          <p:cNvSpPr txBox="1">
            <a:spLocks noChangeArrowheads="1"/>
          </p:cNvSpPr>
          <p:nvPr/>
        </p:nvSpPr>
        <p:spPr bwMode="auto">
          <a:xfrm>
            <a:off x="4343400" y="2743200"/>
            <a:ext cx="1066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-304800" y="4191000"/>
            <a:ext cx="4343400" cy="2667000"/>
          </a:xfrm>
          <a:prstGeom prst="cloudCallout">
            <a:avLst>
              <a:gd name="adj1" fmla="val -50940"/>
              <a:gd name="adj2" fmla="val -15301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vi-VN" altLang="vi-VN" sz="2000" b="1" i="1">
                <a:solidFill>
                  <a:srgbClr val="663300"/>
                </a:solidFill>
              </a:rPr>
              <a:t>Rễ cây là những hành động, việc làm bào vệ hòa bình, chống chiến tranh, cách ứng xử thể hiện tình yêu hòa bình trong sinh hoạt hàng ngày.</a:t>
            </a:r>
            <a:endParaRPr lang="en-US" altLang="vi-VN" sz="2000" b="1" i="1">
              <a:solidFill>
                <a:srgbClr val="663300"/>
              </a:solidFill>
            </a:endParaRP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1981200" y="1143000"/>
            <a:ext cx="5486400" cy="2057400"/>
          </a:xfrm>
          <a:prstGeom prst="cloudCallout">
            <a:avLst>
              <a:gd name="adj1" fmla="val -45255"/>
              <a:gd name="adj2" fmla="val -9028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vi-VN" altLang="vi-VN" sz="2000" b="1" i="1"/>
              <a:t>Hoa, quả, lá trên cây là những điều tốt đẹp mà hòa bình mang lại cho trẻ em nói riêng, mọi người nói chung</a:t>
            </a:r>
            <a:r>
              <a:rPr lang="en-US" altLang="vi-VN" sz="2000" b="1" i="1"/>
              <a:t>.</a:t>
            </a:r>
          </a:p>
          <a:p>
            <a:pPr eaLnBrk="1" hangingPunct="1"/>
            <a:endParaRPr lang="en-US" altLang="vi-VN" sz="2800" b="1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1752600" y="990600"/>
            <a:ext cx="6197600" cy="5867400"/>
          </a:xfrm>
          <a:custGeom>
            <a:avLst/>
            <a:gdLst>
              <a:gd name="T0" fmla="*/ 2147483647 w 3904"/>
              <a:gd name="T1" fmla="*/ 2147483647 h 3696"/>
              <a:gd name="T2" fmla="*/ 2147483647 w 3904"/>
              <a:gd name="T3" fmla="*/ 2147483647 h 3696"/>
              <a:gd name="T4" fmla="*/ 2147483647 w 3904"/>
              <a:gd name="T5" fmla="*/ 2147483647 h 3696"/>
              <a:gd name="T6" fmla="*/ 2147483647 w 3904"/>
              <a:gd name="T7" fmla="*/ 2147483647 h 3696"/>
              <a:gd name="T8" fmla="*/ 2147483647 w 3904"/>
              <a:gd name="T9" fmla="*/ 2147483647 h 3696"/>
              <a:gd name="T10" fmla="*/ 2147483647 w 3904"/>
              <a:gd name="T11" fmla="*/ 2147483647 h 3696"/>
              <a:gd name="T12" fmla="*/ 2147483647 w 3904"/>
              <a:gd name="T13" fmla="*/ 2147483647 h 3696"/>
              <a:gd name="T14" fmla="*/ 2147483647 w 3904"/>
              <a:gd name="T15" fmla="*/ 2147483647 h 3696"/>
              <a:gd name="T16" fmla="*/ 2147483647 w 3904"/>
              <a:gd name="T17" fmla="*/ 2147483647 h 3696"/>
              <a:gd name="T18" fmla="*/ 2147483647 w 3904"/>
              <a:gd name="T19" fmla="*/ 2147483647 h 3696"/>
              <a:gd name="T20" fmla="*/ 2147483647 w 3904"/>
              <a:gd name="T21" fmla="*/ 2147483647 h 3696"/>
              <a:gd name="T22" fmla="*/ 2147483647 w 3904"/>
              <a:gd name="T23" fmla="*/ 2147483647 h 3696"/>
              <a:gd name="T24" fmla="*/ 2147483647 w 3904"/>
              <a:gd name="T25" fmla="*/ 2147483647 h 3696"/>
              <a:gd name="T26" fmla="*/ 2147483647 w 3904"/>
              <a:gd name="T27" fmla="*/ 2147483647 h 3696"/>
              <a:gd name="T28" fmla="*/ 2147483647 w 3904"/>
              <a:gd name="T29" fmla="*/ 2147483647 h 3696"/>
              <a:gd name="T30" fmla="*/ 2147483647 w 3904"/>
              <a:gd name="T31" fmla="*/ 2147483647 h 3696"/>
              <a:gd name="T32" fmla="*/ 2147483647 w 3904"/>
              <a:gd name="T33" fmla="*/ 2147483647 h 3696"/>
              <a:gd name="T34" fmla="*/ 2147483647 w 3904"/>
              <a:gd name="T35" fmla="*/ 2147483647 h 3696"/>
              <a:gd name="T36" fmla="*/ 2147483647 w 3904"/>
              <a:gd name="T37" fmla="*/ 2147483647 h 3696"/>
              <a:gd name="T38" fmla="*/ 2147483647 w 3904"/>
              <a:gd name="T39" fmla="*/ 2147483647 h 3696"/>
              <a:gd name="T40" fmla="*/ 2147483647 w 3904"/>
              <a:gd name="T41" fmla="*/ 2147483647 h 3696"/>
              <a:gd name="T42" fmla="*/ 2147483647 w 3904"/>
              <a:gd name="T43" fmla="*/ 2147483647 h 3696"/>
              <a:gd name="T44" fmla="*/ 2147483647 w 3904"/>
              <a:gd name="T45" fmla="*/ 2147483647 h 3696"/>
              <a:gd name="T46" fmla="*/ 2147483647 w 3904"/>
              <a:gd name="T47" fmla="*/ 2147483647 h 3696"/>
              <a:gd name="T48" fmla="*/ 2147483647 w 3904"/>
              <a:gd name="T49" fmla="*/ 2147483647 h 3696"/>
              <a:gd name="T50" fmla="*/ 2147483647 w 3904"/>
              <a:gd name="T51" fmla="*/ 2147483647 h 3696"/>
              <a:gd name="T52" fmla="*/ 2147483647 w 3904"/>
              <a:gd name="T53" fmla="*/ 2147483647 h 3696"/>
              <a:gd name="T54" fmla="*/ 2147483647 w 3904"/>
              <a:gd name="T55" fmla="*/ 2147483647 h 3696"/>
              <a:gd name="T56" fmla="*/ 2147483647 w 3904"/>
              <a:gd name="T57" fmla="*/ 2147483647 h 3696"/>
              <a:gd name="T58" fmla="*/ 2147483647 w 3904"/>
              <a:gd name="T59" fmla="*/ 2147483647 h 3696"/>
              <a:gd name="T60" fmla="*/ 2147483647 w 3904"/>
              <a:gd name="T61" fmla="*/ 2147483647 h 3696"/>
              <a:gd name="T62" fmla="*/ 2147483647 w 3904"/>
              <a:gd name="T63" fmla="*/ 2147483647 h 3696"/>
              <a:gd name="T64" fmla="*/ 2147483647 w 3904"/>
              <a:gd name="T65" fmla="*/ 2147483647 h 3696"/>
              <a:gd name="T66" fmla="*/ 2147483647 w 3904"/>
              <a:gd name="T67" fmla="*/ 2147483647 h 3696"/>
              <a:gd name="T68" fmla="*/ 2147483647 w 3904"/>
              <a:gd name="T69" fmla="*/ 2147483647 h 3696"/>
              <a:gd name="T70" fmla="*/ 2147483647 w 3904"/>
              <a:gd name="T71" fmla="*/ 2147483647 h 3696"/>
              <a:gd name="T72" fmla="*/ 2147483647 w 3904"/>
              <a:gd name="T73" fmla="*/ 2147483647 h 36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04"/>
              <a:gd name="T112" fmla="*/ 0 h 3696"/>
              <a:gd name="T113" fmla="*/ 3904 w 3904"/>
              <a:gd name="T114" fmla="*/ 3696 h 36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5791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5257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1600200" y="2324100"/>
            <a:ext cx="4521200" cy="4686300"/>
          </a:xfrm>
          <a:custGeom>
            <a:avLst/>
            <a:gdLst>
              <a:gd name="T0" fmla="*/ 2147483647 w 2848"/>
              <a:gd name="T1" fmla="*/ 0 h 2952"/>
              <a:gd name="T2" fmla="*/ 2147483647 w 2848"/>
              <a:gd name="T3" fmla="*/ 2147483647 h 2952"/>
              <a:gd name="T4" fmla="*/ 2147483647 w 2848"/>
              <a:gd name="T5" fmla="*/ 2147483647 h 2952"/>
              <a:gd name="T6" fmla="*/ 2147483647 w 2848"/>
              <a:gd name="T7" fmla="*/ 2147483647 h 2952"/>
              <a:gd name="T8" fmla="*/ 2147483647 w 2848"/>
              <a:gd name="T9" fmla="*/ 2147483647 h 2952"/>
              <a:gd name="T10" fmla="*/ 2147483647 w 2848"/>
              <a:gd name="T11" fmla="*/ 2147483647 h 2952"/>
              <a:gd name="T12" fmla="*/ 2147483647 w 2848"/>
              <a:gd name="T13" fmla="*/ 2147483647 h 2952"/>
              <a:gd name="T14" fmla="*/ 2147483647 w 2848"/>
              <a:gd name="T15" fmla="*/ 2147483647 h 2952"/>
              <a:gd name="T16" fmla="*/ 2147483647 w 2848"/>
              <a:gd name="T17" fmla="*/ 2147483647 h 2952"/>
              <a:gd name="T18" fmla="*/ 2147483647 w 2848"/>
              <a:gd name="T19" fmla="*/ 2147483647 h 2952"/>
              <a:gd name="T20" fmla="*/ 2147483647 w 2848"/>
              <a:gd name="T21" fmla="*/ 2147483647 h 2952"/>
              <a:gd name="T22" fmla="*/ 2147483647 w 2848"/>
              <a:gd name="T23" fmla="*/ 2147483647 h 2952"/>
              <a:gd name="T24" fmla="*/ 2147483647 w 2848"/>
              <a:gd name="T25" fmla="*/ 2147483647 h 2952"/>
              <a:gd name="T26" fmla="*/ 2147483647 w 2848"/>
              <a:gd name="T27" fmla="*/ 2147483647 h 2952"/>
              <a:gd name="T28" fmla="*/ 2147483647 w 2848"/>
              <a:gd name="T29" fmla="*/ 2147483647 h 2952"/>
              <a:gd name="T30" fmla="*/ 2147483647 w 2848"/>
              <a:gd name="T31" fmla="*/ 2147483647 h 2952"/>
              <a:gd name="T32" fmla="*/ 2147483647 w 2848"/>
              <a:gd name="T33" fmla="*/ 2147483647 h 2952"/>
              <a:gd name="T34" fmla="*/ 2147483647 w 2848"/>
              <a:gd name="T35" fmla="*/ 2147483647 h 2952"/>
              <a:gd name="T36" fmla="*/ 2147483647 w 2848"/>
              <a:gd name="T37" fmla="*/ 2147483647 h 2952"/>
              <a:gd name="T38" fmla="*/ 2147483647 w 2848"/>
              <a:gd name="T39" fmla="*/ 2147483647 h 2952"/>
              <a:gd name="T40" fmla="*/ 2147483647 w 2848"/>
              <a:gd name="T41" fmla="*/ 2147483647 h 2952"/>
              <a:gd name="T42" fmla="*/ 2147483647 w 2848"/>
              <a:gd name="T43" fmla="*/ 2147483647 h 2952"/>
              <a:gd name="T44" fmla="*/ 2147483647 w 2848"/>
              <a:gd name="T45" fmla="*/ 2147483647 h 2952"/>
              <a:gd name="T46" fmla="*/ 2147483647 w 2848"/>
              <a:gd name="T47" fmla="*/ 2147483647 h 2952"/>
              <a:gd name="T48" fmla="*/ 2147483647 w 2848"/>
              <a:gd name="T49" fmla="*/ 2147483647 h 2952"/>
              <a:gd name="T50" fmla="*/ 2147483647 w 2848"/>
              <a:gd name="T51" fmla="*/ 2147483647 h 2952"/>
              <a:gd name="T52" fmla="*/ 2147483647 w 2848"/>
              <a:gd name="T53" fmla="*/ 2147483647 h 2952"/>
              <a:gd name="T54" fmla="*/ 2147483647 w 2848"/>
              <a:gd name="T55" fmla="*/ 2147483647 h 2952"/>
              <a:gd name="T56" fmla="*/ 2147483647 w 2848"/>
              <a:gd name="T57" fmla="*/ 2147483647 h 2952"/>
              <a:gd name="T58" fmla="*/ 2147483647 w 2848"/>
              <a:gd name="T59" fmla="*/ 2147483647 h 29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48"/>
              <a:gd name="T91" fmla="*/ 0 h 2952"/>
              <a:gd name="T92" fmla="*/ 2848 w 2848"/>
              <a:gd name="T93" fmla="*/ 2952 h 29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0" y="1371600"/>
            <a:ext cx="1905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chemeClr val="bg1"/>
                </a:solidFill>
                <a:latin typeface="Arial Unicode MS" pitchFamily="34" charset="-128"/>
                <a:cs typeface="Arial" panose="020B0604020202020204" pitchFamily="34" charset="0"/>
              </a:rPr>
              <a:t>Mọi gia đình sống no đủ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4495800" y="457200"/>
            <a:ext cx="17526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00FF"/>
                </a:solidFill>
                <a:latin typeface="Arial Unicode MS" pitchFamily="34" charset="-128"/>
                <a:cs typeface="Arial" panose="020B0604020202020204" pitchFamily="34" charset="0"/>
              </a:rPr>
              <a:t>Gia đình hạnh phúc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7772400" y="457200"/>
            <a:ext cx="1676400" cy="12239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00FF"/>
                </a:solidFill>
                <a:latin typeface="Arial Unicode MS" pitchFamily="34" charset="-128"/>
                <a:cs typeface="Arial" panose="020B0604020202020204" pitchFamily="34" charset="0"/>
              </a:rPr>
              <a:t>Giảm đi số trẻ em bị tàn tật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5240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cs typeface="Arial" panose="020B0604020202020204" pitchFamily="34" charset="0"/>
            </a:endParaRPr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2260600" y="2133600"/>
            <a:ext cx="2133600" cy="2844800"/>
          </a:xfrm>
          <a:custGeom>
            <a:avLst/>
            <a:gdLst>
              <a:gd name="T0" fmla="*/ 2147483647 w 1344"/>
              <a:gd name="T1" fmla="*/ 2147483647 h 1792"/>
              <a:gd name="T2" fmla="*/ 2147483647 w 1344"/>
              <a:gd name="T3" fmla="*/ 2147483647 h 1792"/>
              <a:gd name="T4" fmla="*/ 2147483647 w 1344"/>
              <a:gd name="T5" fmla="*/ 2147483647 h 1792"/>
              <a:gd name="T6" fmla="*/ 2147483647 w 1344"/>
              <a:gd name="T7" fmla="*/ 2147483647 h 1792"/>
              <a:gd name="T8" fmla="*/ 2147483647 w 1344"/>
              <a:gd name="T9" fmla="*/ 2147483647 h 1792"/>
              <a:gd name="T10" fmla="*/ 2147483647 w 1344"/>
              <a:gd name="T11" fmla="*/ 2147483647 h 1792"/>
              <a:gd name="T12" fmla="*/ 2147483647 w 1344"/>
              <a:gd name="T13" fmla="*/ 2147483647 h 1792"/>
              <a:gd name="T14" fmla="*/ 2147483647 w 1344"/>
              <a:gd name="T15" fmla="*/ 2147483647 h 1792"/>
              <a:gd name="T16" fmla="*/ 2147483647 w 1344"/>
              <a:gd name="T17" fmla="*/ 2147483647 h 1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4"/>
              <a:gd name="T28" fmla="*/ 0 h 1792"/>
              <a:gd name="T29" fmla="*/ 1344 w 1344"/>
              <a:gd name="T30" fmla="*/ 1792 h 1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1219200" y="4953000"/>
            <a:ext cx="7543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1143000" y="3048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00FF"/>
                </a:solidFill>
                <a:latin typeface="Arial Unicode MS" pitchFamily="34" charset="-128"/>
                <a:cs typeface="Arial" panose="020B0604020202020204" pitchFamily="34" charset="0"/>
              </a:rPr>
              <a:t>Trẻ em được vui chơi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819400" y="228600"/>
            <a:ext cx="1600200" cy="106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vi-VN">
              <a:solidFill>
                <a:srgbClr val="0000FF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vi-VN" b="1">
                <a:solidFill>
                  <a:schemeClr val="bg1"/>
                </a:solidFill>
                <a:latin typeface="Arial Unicode MS" pitchFamily="34" charset="-128"/>
                <a:cs typeface="Arial" panose="020B0604020202020204" pitchFamily="34" charset="0"/>
              </a:rPr>
              <a:t>Trẻ em được đi học</a:t>
            </a:r>
          </a:p>
          <a:p>
            <a:pPr algn="ctr" eaLnBrk="1" hangingPunct="1"/>
            <a:endParaRPr lang="en-US" altLang="vi-VN">
              <a:solidFill>
                <a:schemeClr val="bg1"/>
              </a:solidFill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1066800" y="2362200"/>
            <a:ext cx="1676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00FF"/>
                </a:solidFill>
                <a:latin typeface="Arial Unicode MS" pitchFamily="34" charset="-128"/>
                <a:cs typeface="Arial" panose="020B0604020202020204" pitchFamily="34" charset="0"/>
              </a:rPr>
              <a:t>Kinh tế phát triển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6096000" y="0"/>
            <a:ext cx="1752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00FF"/>
                </a:solidFill>
                <a:latin typeface="Arial Unicode MS" pitchFamily="34" charset="-128"/>
                <a:cs typeface="Arial" panose="020B0604020202020204" pitchFamily="34" charset="0"/>
              </a:rPr>
              <a:t>Giảm đi số trẻ em bị mồ côi</a:t>
            </a:r>
            <a:r>
              <a:rPr lang="en-US" altLang="vi-VN">
                <a:solidFill>
                  <a:srgbClr val="0000FF"/>
                </a:solidFill>
                <a:latin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7543800" y="1905000"/>
            <a:ext cx="1905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00FF"/>
                </a:solidFill>
                <a:latin typeface="Arial Unicode MS" pitchFamily="34" charset="-128"/>
                <a:cs typeface="Arial" panose="020B0604020202020204" pitchFamily="34" charset="0"/>
              </a:rPr>
              <a:t>Số người chết, bị thương ít</a:t>
            </a:r>
            <a:r>
              <a:rPr lang="en-US" altLang="vi-VN">
                <a:solidFill>
                  <a:srgbClr val="0000FF"/>
                </a:solidFill>
                <a:latin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661150" y="2895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vi-VN">
              <a:solidFill>
                <a:srgbClr val="0000FF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vi-VN" b="1">
                <a:solidFill>
                  <a:schemeClr val="bg1"/>
                </a:solidFill>
                <a:latin typeface="Arial Unicode MS" pitchFamily="34" charset="-128"/>
                <a:cs typeface="Arial" panose="020B0604020202020204" pitchFamily="34" charset="0"/>
              </a:rPr>
              <a:t>Không có chiến tranh</a:t>
            </a:r>
          </a:p>
          <a:p>
            <a:pPr algn="ctr" eaLnBrk="1" hangingPunct="1"/>
            <a:endParaRPr lang="en-US" altLang="vi-VN">
              <a:solidFill>
                <a:schemeClr val="bg1"/>
              </a:solidFill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4050" name="Freeform 18"/>
          <p:cNvSpPr>
            <a:spLocks/>
          </p:cNvSpPr>
          <p:nvPr/>
        </p:nvSpPr>
        <p:spPr bwMode="auto">
          <a:xfrm>
            <a:off x="2247900" y="1930400"/>
            <a:ext cx="2286000" cy="2908300"/>
          </a:xfrm>
          <a:custGeom>
            <a:avLst/>
            <a:gdLst>
              <a:gd name="T0" fmla="*/ 2147483647 w 1440"/>
              <a:gd name="T1" fmla="*/ 2147483647 h 1832"/>
              <a:gd name="T2" fmla="*/ 2147483647 w 1440"/>
              <a:gd name="T3" fmla="*/ 2147483647 h 1832"/>
              <a:gd name="T4" fmla="*/ 2147483647 w 1440"/>
              <a:gd name="T5" fmla="*/ 2147483647 h 1832"/>
              <a:gd name="T6" fmla="*/ 2147483647 w 1440"/>
              <a:gd name="T7" fmla="*/ 2147483647 h 1832"/>
              <a:gd name="T8" fmla="*/ 2147483647 w 1440"/>
              <a:gd name="T9" fmla="*/ 2147483647 h 1832"/>
              <a:gd name="T10" fmla="*/ 2147483647 w 1440"/>
              <a:gd name="T11" fmla="*/ 2147483647 h 1832"/>
              <a:gd name="T12" fmla="*/ 2147483647 w 1440"/>
              <a:gd name="T13" fmla="*/ 2147483647 h 1832"/>
              <a:gd name="T14" fmla="*/ 2147483647 w 1440"/>
              <a:gd name="T15" fmla="*/ 2147483647 h 1832"/>
              <a:gd name="T16" fmla="*/ 2147483647 w 1440"/>
              <a:gd name="T17" fmla="*/ 2147483647 h 18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0"/>
              <a:gd name="T28" fmla="*/ 0 h 1832"/>
              <a:gd name="T29" fmla="*/ 1440 w 1440"/>
              <a:gd name="T30" fmla="*/ 1832 h 18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0" h="1832">
                <a:moveTo>
                  <a:pt x="168" y="224"/>
                </a:moveTo>
                <a:cubicBezTo>
                  <a:pt x="0" y="0"/>
                  <a:pt x="208" y="256"/>
                  <a:pt x="264" y="272"/>
                </a:cubicBezTo>
                <a:cubicBezTo>
                  <a:pt x="320" y="288"/>
                  <a:pt x="424" y="288"/>
                  <a:pt x="504" y="320"/>
                </a:cubicBezTo>
                <a:cubicBezTo>
                  <a:pt x="584" y="352"/>
                  <a:pt x="664" y="408"/>
                  <a:pt x="744" y="464"/>
                </a:cubicBezTo>
                <a:cubicBezTo>
                  <a:pt x="824" y="520"/>
                  <a:pt x="912" y="544"/>
                  <a:pt x="984" y="656"/>
                </a:cubicBezTo>
                <a:cubicBezTo>
                  <a:pt x="1056" y="768"/>
                  <a:pt x="1136" y="992"/>
                  <a:pt x="1176" y="1136"/>
                </a:cubicBezTo>
                <a:cubicBezTo>
                  <a:pt x="1216" y="1280"/>
                  <a:pt x="1208" y="1440"/>
                  <a:pt x="1224" y="1520"/>
                </a:cubicBezTo>
                <a:cubicBezTo>
                  <a:pt x="1240" y="1600"/>
                  <a:pt x="1440" y="1832"/>
                  <a:pt x="1272" y="1616"/>
                </a:cubicBezTo>
                <a:cubicBezTo>
                  <a:pt x="1104" y="1400"/>
                  <a:pt x="336" y="448"/>
                  <a:pt x="168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343400" y="2743200"/>
            <a:ext cx="1066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 rot="1514214">
            <a:off x="5518150" y="5532438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 i="1">
                <a:latin typeface="Arial Unicode MS" pitchFamily="34" charset="-128"/>
                <a:cs typeface="Arial" panose="020B0604020202020204" pitchFamily="34" charset="0"/>
              </a:rPr>
              <a:t>Phản đối chiến tranh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 rot="-1467583">
            <a:off x="1673225" y="5351463"/>
            <a:ext cx="3513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 i="1">
                <a:latin typeface="Arial Unicode MS" pitchFamily="34" charset="-128"/>
                <a:cs typeface="Arial" panose="020B0604020202020204" pitchFamily="34" charset="0"/>
              </a:rPr>
              <a:t>Không cỗ vũ các trò chơi bạo lực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 rot="7993624">
            <a:off x="2568575" y="5432425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 i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Biết đối thoại và cùng làm việc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 rot="4192319">
            <a:off x="4292600" y="5781675"/>
            <a:ext cx="2390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Ủng hộ nạn nhân chiến tranh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-5212332">
            <a:off x="3843338" y="5651500"/>
            <a:ext cx="1831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 i="1">
                <a:solidFill>
                  <a:srgbClr val="000099"/>
                </a:solidFill>
                <a:latin typeface="Arial Unicode MS" pitchFamily="34" charset="-128"/>
                <a:cs typeface="Arial" panose="020B0604020202020204" pitchFamily="34" charset="0"/>
              </a:rPr>
              <a:t>Giao lưu với bạn bè thế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2" grpId="0"/>
      <p:bldP spid="18454" grpId="0"/>
      <p:bldP spid="184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WordArt 13"/>
          <p:cNvSpPr>
            <a:spLocks noChangeArrowheads="1" noChangeShapeType="1" noTextEdit="1"/>
          </p:cNvSpPr>
          <p:nvPr/>
        </p:nvSpPr>
        <p:spPr bwMode="auto">
          <a:xfrm>
            <a:off x="762000" y="57150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spc="48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HĐ 7:Triển lãm tranh, trình bày những bài hát, bài thơ về chủ đề “Em yêu Hòa Bình”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8229600" cy="1143000"/>
          </a:xfrm>
        </p:spPr>
        <p:txBody>
          <a:bodyPr/>
          <a:lstStyle/>
          <a:p>
            <a:pPr eaLnBrk="1" hangingPunct="1"/>
            <a:r>
              <a:rPr lang="vi-VN" altLang="vi-VN" smtClean="0">
                <a:solidFill>
                  <a:srgbClr val="CC0000"/>
                </a:solidFill>
                <a:cs typeface="Times New Roman" panose="02020603050405020304" pitchFamily="18" charset="0"/>
              </a:rPr>
              <a:t>CỦNG CỐ</a:t>
            </a:r>
            <a:endParaRPr lang="en-US" altLang="vi-VN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2332038"/>
            <a:ext cx="8229600" cy="4525962"/>
          </a:xfrm>
        </p:spPr>
        <p:txBody>
          <a:bodyPr/>
          <a:lstStyle/>
          <a:p>
            <a:pPr eaLnBrk="1" hangingPunct="1"/>
            <a:r>
              <a:rPr lang="vi-VN" altLang="vi-VN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em có quyền được sống trong hòa bình và có trách nhiệm tham gia các hoạt động bảo vệ hòa bình phù hợp với khả năng.</a:t>
            </a:r>
            <a:endParaRPr lang="en-US" altLang="vi-VN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vi-VN" b="1" smtClean="0">
                <a:latin typeface="Times New Roman" panose="02020603050405020304" pitchFamily="18" charset="0"/>
              </a:rPr>
              <a:t>Quan sát hình ảnh</a:t>
            </a:r>
          </a:p>
        </p:txBody>
      </p:sp>
      <p:pic>
        <p:nvPicPr>
          <p:cNvPr id="4" name="Content Placeholder 3" descr="iraq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75" y="1600200"/>
            <a:ext cx="6648450" cy="4525963"/>
          </a:xfrm>
        </p:spPr>
      </p:pic>
      <p:pic>
        <p:nvPicPr>
          <p:cNvPr id="5" name="Picture 4" descr="ChildSoldierThail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NW-Carlisle-Umunna-Nigeria-Biafra-War-child-casualty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3962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676400" y="0"/>
            <a:ext cx="8382000" cy="914400"/>
          </a:xfrm>
        </p:spPr>
        <p:txBody>
          <a:bodyPr/>
          <a:lstStyle/>
          <a:p>
            <a:pPr algn="r" eaLnBrk="1" hangingPunct="1"/>
            <a:r>
              <a:rPr lang="en-US" altLang="vi-VN" sz="3200" b="1" smtClean="0">
                <a:solidFill>
                  <a:srgbClr val="006699"/>
                </a:solidFill>
                <a:latin typeface="Times New Roman" panose="02020603050405020304" pitchFamily="18" charset="0"/>
              </a:rPr>
              <a:t>EM YÊU HÒA BÌNH</a:t>
            </a:r>
            <a:endParaRPr lang="en-US" altLang="vi-VN" sz="3200" smtClean="0">
              <a:latin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vi-VN" b="1" smtClean="0">
                <a:solidFill>
                  <a:srgbClr val="CC3300"/>
                </a:solidFill>
                <a:latin typeface="Times New Roman" panose="02020603050405020304" pitchFamily="18" charset="0"/>
              </a:rPr>
              <a:t>1. Trong khoảng thời gian từ năm 1990 đến năm 2000, các cuộc chiến tranh và xung đột trên thế giới đã làm cho hơn 2 triệu trẻ em bị chết, hơn 6 triệu trẻ em bị thương tích, tàn phế, 20 triệu trẻ em phải sống bơ vơ do bị mất nhà cửa, hơn 300 000 trẻ ở độ tuổi thiếu niên bị buộc phải đi lính, cầm súng giết người.</a:t>
            </a:r>
          </a:p>
          <a:p>
            <a:pPr algn="r" eaLnBrk="1" hangingPunct="1"/>
            <a:r>
              <a:rPr lang="en-US" altLang="vi-VN" b="1" smtClean="0">
                <a:solidFill>
                  <a:srgbClr val="CC33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b="1" i="1" smtClean="0">
                <a:solidFill>
                  <a:srgbClr val="008000"/>
                </a:solidFill>
                <a:latin typeface="Times New Roman" panose="02020603050405020304" pitchFamily="18" charset="0"/>
              </a:rPr>
              <a:t>Theo báo quốc tế (23/5/2002 – 29/5/2002)</a:t>
            </a:r>
          </a:p>
          <a:p>
            <a:pPr eaLnBrk="1" hangingPunct="1"/>
            <a:endParaRPr lang="en-US" altLang="vi-VN" smtClean="0">
              <a:latin typeface="Times New Roman" panose="02020603050405020304" pitchFamily="18" charset="0"/>
            </a:endParaRPr>
          </a:p>
        </p:txBody>
      </p:sp>
      <p:pic>
        <p:nvPicPr>
          <p:cNvPr id="8196" name="Picture 3" descr="peace_dove_olive_branch_l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0"/>
            <a:ext cx="403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FF00"/>
                </a:solidFill>
              </a:rPr>
              <a:t>Quan sát hình ảnh</a:t>
            </a:r>
          </a:p>
          <a:p>
            <a:pPr eaLnBrk="1" hangingPunct="1"/>
            <a:endParaRPr lang="en-US" altLang="vi-VN" sz="3600">
              <a:solidFill>
                <a:srgbClr val="FFFF00"/>
              </a:solidFill>
            </a:endParaRPr>
          </a:p>
        </p:txBody>
      </p:sp>
      <p:pic>
        <p:nvPicPr>
          <p:cNvPr id="5" name="Picture 5" descr="banh vien bach mai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46188"/>
            <a:ext cx="8229600" cy="5611812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962400" y="0"/>
            <a:ext cx="5181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CC6600"/>
                </a:solidFill>
              </a:rPr>
              <a:t>Bệnh viện Bạch Mai (Hà Nội) bị máy bay Mĩ ném bom ngày 26/12/72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peace_dove_olive_branch_l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040203_agentOrange_hmed_10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8610600" cy="5867400"/>
          </a:xfrm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0" y="9144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066800" y="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99"/>
                </a:solidFill>
              </a:rPr>
              <a:t>Di chứng chất độc da 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vi-VN" sz="4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vi-VN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ạn nhân bom na-pan</a:t>
            </a:r>
          </a:p>
        </p:txBody>
      </p:sp>
      <p:pic>
        <p:nvPicPr>
          <p:cNvPr id="40972" name="napalm-cut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8305800" cy="5086350"/>
          </a:xfrm>
        </p:spPr>
      </p:pic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1269" name="Picture 9" descr="BD21325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10" descr="BD21325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11" descr="BD21325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2" descr="BD21325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9" fill="hold"/>
                                        <p:tgtEl>
                                          <p:spTgt spid="40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1274</Words>
  <Application>Microsoft Office PowerPoint</Application>
  <PresentationFormat>On-screen Show (4:3)</PresentationFormat>
  <Paragraphs>166</Paragraphs>
  <Slides>43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Times New Roman</vt:lpstr>
      <vt:lpstr>Arial</vt:lpstr>
      <vt:lpstr>Calibri</vt:lpstr>
      <vt:lpstr>Wingdings</vt:lpstr>
      <vt:lpstr>Verdana</vt:lpstr>
      <vt:lpstr>Wingdings 2</vt:lpstr>
      <vt:lpstr>.VnTime</vt:lpstr>
      <vt:lpstr>Arial Unicode MS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Quan sát hình ảnh</vt:lpstr>
      <vt:lpstr>EM YÊU HÒA BÌNH</vt:lpstr>
      <vt:lpstr>PowerPoint Presentation</vt:lpstr>
      <vt:lpstr>PowerPoint Presentation</vt:lpstr>
      <vt:lpstr>Nạn nhân bom na-pan</vt:lpstr>
      <vt:lpstr>EM YÊU HÒA BÌNH</vt:lpstr>
      <vt:lpstr>EM YÊU HÒA BÌNH</vt:lpstr>
      <vt:lpstr>Sinh viên I-rắc biểu tình chống chiến tranh</vt:lpstr>
      <vt:lpstr>EM YÊU HÒA BÌNH</vt:lpstr>
      <vt:lpstr>EM YÊU HÒA BÌNH</vt:lpstr>
      <vt:lpstr>EM YÊU HÒA BÌNH</vt:lpstr>
      <vt:lpstr>BÀI 1: </vt:lpstr>
      <vt:lpstr>BÀI 2</vt:lpstr>
      <vt:lpstr>Trò chơi đoán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Xuống đường mít tinh phản đối chiến tranh tại Việt Nam ở Mĩ.</vt:lpstr>
      <vt:lpstr>Đi bộ vì hòa bình</vt:lpstr>
      <vt:lpstr>Thả chim bồ câu vì hòa bình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>Lastech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Shibu Lijack</dc:creator>
  <cp:lastModifiedBy>MyPC</cp:lastModifiedBy>
  <cp:revision>66</cp:revision>
  <dcterms:created xsi:type="dcterms:W3CDTF">2007-05-28T15:47:31Z</dcterms:created>
  <dcterms:modified xsi:type="dcterms:W3CDTF">2020-04-26T16:19:38Z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