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99" r:id="rId2"/>
    <p:sldMasterId id="2147483723" r:id="rId3"/>
    <p:sldMasterId id="2147483735" r:id="rId4"/>
    <p:sldMasterId id="2147483747" r:id="rId5"/>
    <p:sldMasterId id="2147483788" r:id="rId6"/>
  </p:sldMasterIdLst>
  <p:notesMasterIdLst>
    <p:notesMasterId r:id="rId22"/>
  </p:notesMasterIdLst>
  <p:sldIdLst>
    <p:sldId id="303" r:id="rId7"/>
    <p:sldId id="304" r:id="rId8"/>
    <p:sldId id="278" r:id="rId9"/>
    <p:sldId id="282" r:id="rId10"/>
    <p:sldId id="309" r:id="rId11"/>
    <p:sldId id="307" r:id="rId12"/>
    <p:sldId id="308" r:id="rId13"/>
    <p:sldId id="287" r:id="rId14"/>
    <p:sldId id="260" r:id="rId15"/>
    <p:sldId id="289" r:id="rId16"/>
    <p:sldId id="305" r:id="rId17"/>
    <p:sldId id="292" r:id="rId18"/>
    <p:sldId id="296" r:id="rId19"/>
    <p:sldId id="300" r:id="rId20"/>
    <p:sldId id="285" r:id="rId2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CC"/>
    <a:srgbClr val="0000FF"/>
    <a:srgbClr val="FFCCFF"/>
    <a:srgbClr val="66FFFF"/>
    <a:srgbClr val="FF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7FA7-ACAF-44A0-8532-7ED3A4AFA25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48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66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73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0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00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9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5F507-1483-497D-B293-80E7E228D0D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3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6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69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99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39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61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68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gi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0.svg"/><Relationship Id="rId4" Type="http://schemas.openxmlformats.org/officeDocument/2006/relationships/image" Target="../media/image16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8EDD0-C54D-4C56-A987-465D7D387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94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0448A-3302-46DF-9EA7-7AF9988055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3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9281B-FE8E-4AD4-ADE1-654F94CC61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408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2557D-438E-48F5-8B13-C96E8CFAA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425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12ABE-F877-4ACA-9139-E50617E31D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389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E72B-76EE-48D7-A9B5-74241DCD8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390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82AF4-BCD7-4D92-870D-C8ADBE00E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021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D39F8-5448-4738-9E98-BCB0143B08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55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ABBC0-003B-4DB4-A738-A19B81391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16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E92F5-871B-43FE-9996-0A1F4EE04A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035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CCF65-1BBA-4DD8-B9EC-15A9E4D4C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727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518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620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272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0143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654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518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15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380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312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626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7907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013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13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211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324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39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8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724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815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064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418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798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774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366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244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346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5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26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33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27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52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630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310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164641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7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60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2" y="4636103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3894250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661633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2" y="680121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4" y="74206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5" y="71064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6" y="688460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8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9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1" y="120247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2" y="117105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2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5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6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7" y="166288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9" y="163146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9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04286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06134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4" y="212329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5" y="209187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6" y="206968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250327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9" y="252175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1" y="258370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2" y="255227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3" y="253009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5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6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8" y="304411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9" y="301268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9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2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3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4" y="350452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6" y="347309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6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388449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50" y="390298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1" y="396493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2" y="393350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3" y="391132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434490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6" y="436339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8" y="442534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9" y="439391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50" y="437173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559060" y="1118706"/>
            <a:ext cx="7400615" cy="3579808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3035723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2706218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atinLnBrk="0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2" y="4813501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latinLnBrk="0"/>
            <a:endParaRPr sz="135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143227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5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424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2" y="164641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4069" latinLnBrk="0">
                <a:defRPr/>
              </a:pPr>
              <a:endParaRPr sz="1346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4069" latinLnBrk="0">
                <a:defRPr/>
              </a:pPr>
              <a:endParaRPr sz="1346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684069" latinLnBrk="0">
                  <a:defRPr/>
                </a:pPr>
                <a:endParaRPr sz="1346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4069" latinLnBrk="0">
                <a:defRPr/>
              </a:pPr>
              <a:endParaRPr sz="1346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4069" latinLnBrk="0">
                <a:defRPr/>
              </a:pPr>
              <a:endParaRPr sz="1346" dirty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661633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2" y="680121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4" y="7420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5" y="71064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688460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8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9" y="1140529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2024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2" y="117105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2" y="1148870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5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7" y="166288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9" y="163146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9" y="1609278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04286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2" y="2061349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4" y="21232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5" y="209187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069688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250327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30" y="2521758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1" y="25837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2" y="255228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3" y="2530098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5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6" y="2982166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8" y="30441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9" y="301268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30" y="2990506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2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4" y="350452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6" y="347309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6" y="3450915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388449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50" y="3902986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1" y="396493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3" y="393350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3911325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6" y="434490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7" y="4363395"/>
            <a:ext cx="337030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8" y="442534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9" y="439391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50" y="4371735"/>
            <a:ext cx="335794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399" tIns="68399" rIns="68399" bIns="68399" anchor="ctr" anchorCtr="0">
            <a:noAutofit/>
          </a:bodyPr>
          <a:lstStyle/>
          <a:p>
            <a:pPr defTabSz="684069" latinLnBrk="0">
              <a:defRPr/>
            </a:pPr>
            <a:endParaRPr sz="1346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40617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31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atinLnBrk="0"/>
            <a:fld id="{C0CCC1F2-EC4C-438A-A626-EF38FEB19E62}" type="datetimeFigureOut">
              <a:rPr lang="en-US" smtClean="0">
                <a:solidFill>
                  <a:prstClr val="black"/>
                </a:solidFill>
              </a:rPr>
              <a:pPr latinLnBrk="0"/>
              <a:t>4/1/2022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atinLnBrk="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atinLnBrk="0"/>
            <a:fld id="{F9B525D6-B33C-4B02-B16B-D7EC1E9A098D}" type="slidenum">
              <a:rPr lang="en-US" smtClean="0">
                <a:solidFill>
                  <a:prstClr val="black"/>
                </a:solidFill>
              </a:rPr>
              <a:pPr latinLnBrk="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=""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=""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7544415" y="3555768"/>
            <a:ext cx="2306184" cy="2306184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=""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153705" y="889536"/>
            <a:ext cx="7048514" cy="35808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=""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935974" y="664163"/>
            <a:ext cx="7148516" cy="3740643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650975" y="4222986"/>
            <a:ext cx="7842051" cy="36165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=""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093035" y="3814678"/>
            <a:ext cx="728508" cy="729566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=""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45177" y="258199"/>
            <a:ext cx="710423" cy="710424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7764253" y="3451816"/>
            <a:ext cx="452084" cy="132596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=""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8409977" y="257813"/>
            <a:ext cx="700077" cy="523536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=""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8654890" y="563037"/>
            <a:ext cx="429263" cy="429263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=""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191174" y="4544415"/>
            <a:ext cx="429263" cy="4292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=""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517014" y="3178233"/>
            <a:ext cx="269518" cy="2695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=""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132410" y="3912233"/>
            <a:ext cx="760809" cy="310753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=""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0" latinLnBrk="0">
                <a:defRPr/>
              </a:pPr>
              <a:endParaRPr kumimoji="1" lang="zh-CN" altLang="en-US" sz="1349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=""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0" latinLnBrk="0">
                <a:defRPr/>
              </a:pPr>
              <a:endParaRPr kumimoji="1" lang="zh-CN" altLang="en-US" sz="1349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=""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3048277" y="4078324"/>
            <a:ext cx="396479" cy="13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=""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3573343" y="4078324"/>
            <a:ext cx="396479" cy="135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=""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6402269" y="4078324"/>
            <a:ext cx="396479" cy="1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5" name="椭圆 23">
            <a:extLst>
              <a:ext uri="{FF2B5EF4-FFF2-40B4-BE49-F238E27FC236}">
                <a16:creationId xmlns=""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398396" y="228092"/>
            <a:ext cx="269353" cy="269352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=""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7544415" y="362768"/>
            <a:ext cx="269353" cy="269352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444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7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9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80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29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image 101">
            <a:extLst>
              <a:ext uri="{FF2B5EF4-FFF2-40B4-BE49-F238E27FC236}">
                <a16:creationId xmlns=""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6" name="矩形 2">
            <a:extLst>
              <a:ext uri="{FF2B5EF4-FFF2-40B4-BE49-F238E27FC236}">
                <a16:creationId xmlns=""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387550" y="351971"/>
            <a:ext cx="8368904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7" name="椭圆 4">
            <a:extLst>
              <a:ext uri="{FF2B5EF4-FFF2-40B4-BE49-F238E27FC236}">
                <a16:creationId xmlns=""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168109" y="-128573"/>
            <a:ext cx="527437" cy="527438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任意形状 6">
            <a:extLst>
              <a:ext uri="{FF2B5EF4-FFF2-40B4-BE49-F238E27FC236}">
                <a16:creationId xmlns=""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302434" y="4101548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7">
            <a:extLst>
              <a:ext uri="{FF2B5EF4-FFF2-40B4-BE49-F238E27FC236}">
                <a16:creationId xmlns=""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8823162" y="4831794"/>
            <a:ext cx="226632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0" name="图片 8">
            <a:extLst>
              <a:ext uri="{FF2B5EF4-FFF2-40B4-BE49-F238E27FC236}">
                <a16:creationId xmlns=""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9"/>
            <a:ext cx="452084" cy="1325969"/>
          </a:xfrm>
          <a:prstGeom prst="rect">
            <a:avLst/>
          </a:prstGeom>
        </p:spPr>
      </p:pic>
      <p:sp>
        <p:nvSpPr>
          <p:cNvPr id="11" name="椭圆 9">
            <a:extLst>
              <a:ext uri="{FF2B5EF4-FFF2-40B4-BE49-F238E27FC236}">
                <a16:creationId xmlns=""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7858877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1709177" y="884292"/>
            <a:ext cx="4506587" cy="3496069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4746672" y="811565"/>
            <a:ext cx="1658267" cy="3714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050970" y="1141500"/>
            <a:ext cx="1798127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2366324" y="1503223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0" latinLnBrk="0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HOẠT ĐỘNG</a:t>
            </a:r>
          </a:p>
        </p:txBody>
      </p:sp>
      <p:pic>
        <p:nvPicPr>
          <p:cNvPr id="16" name="图片 9">
            <a:extLst>
              <a:ext uri="{FF2B5EF4-FFF2-40B4-BE49-F238E27FC236}">
                <a16:creationId xmlns=""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030" y="1966582"/>
            <a:ext cx="2271699" cy="288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79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098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81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07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=""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083" y="2383987"/>
            <a:ext cx="9157084" cy="2759515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=""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411381" y="1764562"/>
            <a:ext cx="3679782" cy="2985618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=""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6419278" y="3063375"/>
            <a:ext cx="2830073" cy="2028884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=""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43150" y="-161602"/>
            <a:ext cx="7352414" cy="2759515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=""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5067615" y="2377291"/>
            <a:ext cx="603134" cy="28091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=""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=""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=""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=""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=""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=""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760" latinLnBrk="0">
                  <a:defRPr/>
                </a:pPr>
                <a:endParaRPr lang="zh-CN" altLang="en-US" sz="1349">
                  <a:solidFill>
                    <a:srgbClr val="000000"/>
                  </a:solidFill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=""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5416598" y="337980"/>
            <a:ext cx="3348998" cy="174650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690125" y="751926"/>
            <a:ext cx="5497355" cy="1177243"/>
          </a:xfrm>
          <a:prstGeom prst="rect">
            <a:avLst/>
          </a:prstGeom>
          <a:noFill/>
        </p:spPr>
        <p:txBody>
          <a:bodyPr wrap="square" lIns="68577" tIns="34289" rIns="68577" bIns="34289">
            <a:spAutoFit/>
          </a:bodyPr>
          <a:lstStyle/>
          <a:p>
            <a:pPr algn="ctr" defTabSz="685760" latinLnBrk="0">
              <a:defRPr/>
            </a:pP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 defTabSz="685760" latinLnBrk="0">
              <a:defRPr/>
            </a:pP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36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36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32" y="3799104"/>
            <a:ext cx="1766237" cy="118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88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=""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387550" y="351971"/>
            <a:ext cx="8368904" cy="4439559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168109" y="-128573"/>
            <a:ext cx="527437" cy="527438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=""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302434" y="4101548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=""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8823162" y="4831794"/>
            <a:ext cx="226632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8218264" y="3851879"/>
            <a:ext cx="452084" cy="132596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=""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7858877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28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9164583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8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=""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=""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387550" y="351971"/>
            <a:ext cx="8368904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=""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168109" y="-128573"/>
            <a:ext cx="527437" cy="527438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=""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302434" y="4101548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=""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8823162" y="4831794"/>
            <a:ext cx="226632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=""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9"/>
            <a:ext cx="452084" cy="132596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=""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7858877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429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=""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=""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387550" y="351971"/>
            <a:ext cx="8368904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=""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168109" y="-128573"/>
            <a:ext cx="527437" cy="527438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=""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302434" y="4101548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=""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8823162" y="4831794"/>
            <a:ext cx="226632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=""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9"/>
            <a:ext cx="452084" cy="132596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=""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7858877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3357889" y="868102"/>
            <a:ext cx="4506587" cy="3496069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6773143" y="1108206"/>
            <a:ext cx="1658267" cy="3714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3012040" y="798025"/>
            <a:ext cx="1798127" cy="3714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4015037" y="1487034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0" latinLnBrk="0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=""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4" y="863223"/>
            <a:ext cx="1110972" cy="367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5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387550" y="351971"/>
            <a:ext cx="8368904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168109" y="-128573"/>
            <a:ext cx="527437" cy="527438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302434" y="4101548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8823162" y="4831794"/>
            <a:ext cx="226632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9"/>
            <a:ext cx="452084" cy="132596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7858877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2750508" y="737321"/>
            <a:ext cx="4506587" cy="3496069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6030655" y="946106"/>
            <a:ext cx="1658267" cy="371475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232930" y="861362"/>
            <a:ext cx="1798127" cy="371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3418366" y="1435066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0" latinLnBrk="0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=""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2484" y="2998174"/>
            <a:ext cx="2985278" cy="148479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5751009" y="4920103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6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9144002" cy="51435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387550" y="351971"/>
            <a:ext cx="8368904" cy="4439559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168109" y="-128573"/>
            <a:ext cx="527437" cy="527438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302434" y="4101548"/>
            <a:ext cx="1379965" cy="1379965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8823162" y="4831794"/>
            <a:ext cx="226632" cy="2266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8218264" y="3851879"/>
            <a:ext cx="452084" cy="132596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7858877" y="-91795"/>
            <a:ext cx="312881" cy="31288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kumimoji="1" lang="zh-CN" altLang="en-US" sz="1349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1709177" y="884292"/>
            <a:ext cx="4506587" cy="349606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4746672" y="811565"/>
            <a:ext cx="1658267" cy="371475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050970" y="1141500"/>
            <a:ext cx="1798127" cy="371475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60" latinLnBrk="0">
              <a:defRPr/>
            </a:pPr>
            <a:endParaRPr lang="en-US" sz="134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2366324" y="1503223"/>
            <a:ext cx="31708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0" latinLnBrk="0">
              <a:defRPr/>
            </a:pPr>
            <a:r>
              <a:rPr lang="en-US" sz="66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=""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5982022" y="2242059"/>
            <a:ext cx="2131673" cy="219573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=""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=""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=""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=""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=""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=""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=""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=""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=""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=""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=""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=""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=""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=""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=""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=""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=""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=""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=""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=""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=""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=""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=""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=""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=""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=""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=""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=""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=""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=""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=""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=""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=""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=""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=""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=""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=""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=""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=""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=""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=""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=""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=""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=""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=""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=""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=""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=""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=""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=""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=""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=""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=""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=""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=""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=""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=""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=""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atinLnBrk="0"/>
                <a:endParaRPr sz="1349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=""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=""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=""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=""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=""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=""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=""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=""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=""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=""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=""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=""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=""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=""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=""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=""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=""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=""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=""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=""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=""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=""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=""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=""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=""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=""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=""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=""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=""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=""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=""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=""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=""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=""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=""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=""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=""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=""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=""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=""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=""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=""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=""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=""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=""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=""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=""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=""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=""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=""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=""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=""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=""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=""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atinLnBrk="0"/>
              <a:endParaRPr sz="1349">
                <a:solidFill>
                  <a:prstClr val="black"/>
                </a:solidFill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5636067" y="4888415"/>
            <a:ext cx="243704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/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19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5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159489" y="151514"/>
            <a:ext cx="8803758" cy="4880345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en-US" sz="134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5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7659D7E3-8687-45A5-9E26-6AFFD7236AF3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02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8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4/1/2022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7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iming>
    <p:tnLst>
      <p:par>
        <p:cTn id="1" dur="indefinite" restart="never" nodeType="tmRoot"/>
      </p:par>
    </p:tnLst>
  </p:timing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1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762" r:id="rId13"/>
    <p:sldLayoutId id="2147483764" r:id="rId14"/>
    <p:sldLayoutId id="2147483766" r:id="rId15"/>
    <p:sldLayoutId id="2147483767" r:id="rId16"/>
    <p:sldLayoutId id="2147483768" r:id="rId17"/>
    <p:sldLayoutId id="2147483770" r:id="rId18"/>
    <p:sldLayoutId id="2147483771" r:id="rId19"/>
    <p:sldLayoutId id="2147483772" r:id="rId20"/>
    <p:sldLayoutId id="2147483773" r:id="rId21"/>
    <p:sldLayoutId id="2147483649" r:id="rId22"/>
    <p:sldLayoutId id="2147483650" r:id="rId2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9.xml"/><Relationship Id="rId5" Type="http://schemas.openxmlformats.org/officeDocument/2006/relationships/image" Target="../media/image25.jpe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0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1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3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5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6.xml"/><Relationship Id="rId5" Type="http://schemas.openxmlformats.org/officeDocument/2006/relationships/image" Target="../media/image23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7.xml"/><Relationship Id="rId5" Type="http://schemas.openxmlformats.org/officeDocument/2006/relationships/image" Target="../media/image24.jpe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8.xml"/><Relationship Id="rId5" Type="http://schemas.openxmlformats.org/officeDocument/2006/relationships/image" Target="../media/image25.jpe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1A1E12E-9FE9-47DC-9AD9-BC87EF71A907}"/>
              </a:ext>
            </a:extLst>
          </p:cNvPr>
          <p:cNvSpPr/>
          <p:nvPr/>
        </p:nvSpPr>
        <p:spPr>
          <a:xfrm>
            <a:off x="1898074" y="1170711"/>
            <a:ext cx="5465618" cy="3428998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036095"/>
              </a:avLst>
            </a:prstTxWarp>
            <a:normAutofit/>
          </a:bodyPr>
          <a:lstStyle/>
          <a:p>
            <a:pPr algn="ctr"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endParaRPr lang="en-US" sz="6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1547" y="1692212"/>
            <a:ext cx="51386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CHÀO MỪNG </a:t>
            </a:r>
          </a:p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CÁC CON ĐẾN VỚI </a:t>
            </a:r>
            <a:r>
              <a:rPr lang="vi-VN" altLang="zh-CN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TIẾT</a:t>
            </a:r>
            <a:r>
              <a:rPr lang="vi-VN" altLang="zh-CN" sz="24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vi-VN" altLang="zh-CN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HỌC MÔN TOÁN</a:t>
            </a:r>
            <a:r>
              <a:rPr lang="vi-VN" altLang="zh-CN" sz="24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4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LỚP</a:t>
            </a:r>
            <a:r>
              <a:rPr lang="vi-VN" altLang="zh-CN" sz="24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400" b="1" dirty="0">
                <a:solidFill>
                  <a:srgbClr val="4472C4">
                    <a:lumMod val="75000"/>
                  </a:srgbClr>
                </a:solidFill>
                <a:ea typeface="Arial-Rounded" panose="020B0500000000000000" pitchFamily="34" charset="0"/>
                <a:cs typeface="Calibri" panose="020F0502020204030204" pitchFamily="34" charset="0"/>
                <a:sym typeface="+mn-ea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1843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6224" cy="806616"/>
          </a:xfrm>
          <a:prstGeom prst="rect">
            <a:avLst/>
          </a:prstGeom>
        </p:spPr>
      </p:pic>
      <p:pic>
        <p:nvPicPr>
          <p:cNvPr id="4098" name="Picture 2" descr="D:\NĂM HỌC 2020 - 2021\ảnh giáo án toán 1\bài 4.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000" y="2197728"/>
            <a:ext cx="4010000" cy="294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74870" y="997399"/>
            <a:ext cx="8224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Times New Roman" pitchFamily="18" charset="0"/>
              </a:rPr>
              <a:t>Trên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cây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thị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có</a:t>
            </a:r>
            <a:r>
              <a:rPr lang="en-US" sz="2400" dirty="0">
                <a:latin typeface="+mj-lt"/>
                <a:cs typeface="Times New Roman" pitchFamily="18" charset="0"/>
              </a:rPr>
              <a:t> 74 </a:t>
            </a:r>
            <a:r>
              <a:rPr lang="en-US" sz="2400" dirty="0" err="1">
                <a:latin typeface="+mj-lt"/>
                <a:cs typeface="Times New Roman" pitchFamily="18" charset="0"/>
              </a:rPr>
              <a:t>quả</a:t>
            </a:r>
            <a:r>
              <a:rPr lang="en-US" sz="2400" dirty="0">
                <a:latin typeface="+mj-lt"/>
                <a:cs typeface="Times New Roman" pitchFamily="18" charset="0"/>
              </a:rPr>
              <a:t>. </a:t>
            </a:r>
            <a:r>
              <a:rPr lang="en-US" sz="2400" dirty="0" err="1">
                <a:latin typeface="+mj-lt"/>
                <a:cs typeface="Times New Roman" pitchFamily="18" charset="0"/>
              </a:rPr>
              <a:t>Gió</a:t>
            </a:r>
            <a:r>
              <a:rPr lang="en-US" sz="2400" dirty="0">
                <a:latin typeface="+mj-lt"/>
                <a:cs typeface="Times New Roman" pitchFamily="18" charset="0"/>
              </a:rPr>
              <a:t> lay </a:t>
            </a:r>
            <a:r>
              <a:rPr lang="en-US" sz="2400" dirty="0" err="1">
                <a:latin typeface="+mj-lt"/>
                <a:cs typeface="Times New Roman" pitchFamily="18" charset="0"/>
              </a:rPr>
              <a:t>làm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rụng</a:t>
            </a:r>
            <a:r>
              <a:rPr lang="en-US" sz="2400" dirty="0">
                <a:latin typeface="+mj-lt"/>
                <a:cs typeface="Times New Roman" pitchFamily="18" charset="0"/>
              </a:rPr>
              <a:t> 21 </a:t>
            </a:r>
            <a:r>
              <a:rPr lang="en-US" sz="2400" dirty="0" err="1">
                <a:latin typeface="+mj-lt"/>
                <a:cs typeface="Times New Roman" pitchFamily="18" charset="0"/>
              </a:rPr>
              <a:t>quả</a:t>
            </a:r>
            <a:r>
              <a:rPr lang="en-US" sz="2400" dirty="0">
                <a:latin typeface="+mj-lt"/>
                <a:cs typeface="Times New Roman" pitchFamily="18" charset="0"/>
              </a:rPr>
              <a:t>. </a:t>
            </a:r>
            <a:r>
              <a:rPr lang="en-US" sz="2400" dirty="0" err="1">
                <a:latin typeface="+mj-lt"/>
                <a:cs typeface="Times New Roman" pitchFamily="18" charset="0"/>
              </a:rPr>
              <a:t>Hỏi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trên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cây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còn</a:t>
            </a:r>
            <a:r>
              <a:rPr lang="vi-VN" sz="2400" dirty="0">
                <a:latin typeface="+mj-lt"/>
                <a:cs typeface="Times New Roman" pitchFamily="18" charset="0"/>
              </a:rPr>
              <a:t> </a:t>
            </a:r>
            <a:r>
              <a:rPr lang="vi-VN" sz="2400" dirty="0" smtClean="0">
                <a:latin typeface="+mj-lt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lại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>
                <a:latin typeface="+mj-lt"/>
                <a:cs typeface="Times New Roman" pitchFamily="18" charset="0"/>
              </a:rPr>
              <a:t>bao </a:t>
            </a:r>
            <a:r>
              <a:rPr lang="en-US" sz="2400" dirty="0" err="1">
                <a:latin typeface="+mj-lt"/>
                <a:cs typeface="Times New Roman" pitchFamily="18" charset="0"/>
              </a:rPr>
              <a:t>nhiêu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quả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thị</a:t>
            </a:r>
            <a:r>
              <a:rPr lang="en-US" sz="2400" dirty="0">
                <a:latin typeface="+mj-lt"/>
                <a:cs typeface="Times New Roman" pitchFamily="18" charset="0"/>
              </a:rPr>
              <a:t>?</a:t>
            </a:r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338090" y="1176132"/>
            <a:ext cx="436780" cy="388249"/>
          </a:xfrm>
          <a:prstGeom prst="ellipse">
            <a:avLst/>
          </a:prstGeom>
          <a:solidFill>
            <a:srgbClr val="FFC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kern="0" dirty="0" smtClean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en-US" altLang="en-US" sz="2800" b="1" kern="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41558" y="2787774"/>
            <a:ext cx="3307417" cy="570935"/>
            <a:chOff x="4150466" y="2002036"/>
            <a:chExt cx="3307417" cy="570935"/>
          </a:xfrm>
        </p:grpSpPr>
        <p:sp>
          <p:nvSpPr>
            <p:cNvPr id="39" name="Rounded Rectangle 38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74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815786" y="2002036"/>
              <a:ext cx="642025" cy="54680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</a:rPr>
                <a:t>-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158183" y="2026163"/>
              <a:ext cx="642025" cy="54680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=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</a:rPr>
                <a:t>21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</a:rPr>
                <a:t>53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764672" y="2811901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</a:rPr>
              <a:t>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424893" y="2805259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</a:rPr>
              <a:t>?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745274" y="2821569"/>
            <a:ext cx="674804" cy="53714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</a:rPr>
              <a:t>=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075319" y="2796626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</a:rPr>
              <a:t>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416471" y="2817174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</a:rPr>
              <a:t>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480" y="3795886"/>
            <a:ext cx="38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 smtClean="0"/>
              <a:t>      Trên cây còn lại 53 quả thị.</a:t>
            </a:r>
            <a:endParaRPr lang="en-US" i="1" dirty="0"/>
          </a:p>
        </p:txBody>
      </p:sp>
      <p:sp>
        <p:nvSpPr>
          <p:cNvPr id="5" name="Right Arrow 4"/>
          <p:cNvSpPr/>
          <p:nvPr/>
        </p:nvSpPr>
        <p:spPr>
          <a:xfrm>
            <a:off x="774870" y="3869280"/>
            <a:ext cx="206378" cy="2072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214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animBg="1"/>
      <p:bldP spid="48" grpId="0" animBg="1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292"/>
            <a:ext cx="5148064" cy="5157758"/>
          </a:xfrm>
          <a:prstGeom prst="rect">
            <a:avLst/>
          </a:prstGeom>
        </p:spPr>
      </p:pic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247526" y="258385"/>
            <a:ext cx="436780" cy="388249"/>
          </a:xfrm>
          <a:prstGeom prst="ellipse">
            <a:avLst/>
          </a:prstGeom>
          <a:solidFill>
            <a:srgbClr val="FFC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cs typeface="Times New Roman" panose="02020603050405020304" pitchFamily="18" charset="0"/>
              </a:rPr>
              <a:t>5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65103" y="151997"/>
            <a:ext cx="3815686" cy="458587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Light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Dế mèn phiêu lưu kí.</a:t>
            </a:r>
          </a:p>
          <a:p>
            <a:pPr marL="514350" indent="-514350" fontAlgn="base" latinLnBrk="0">
              <a:spcBef>
                <a:spcPct val="50000"/>
              </a:spcBef>
              <a:spcAft>
                <a:spcPct val="0"/>
              </a:spcAft>
              <a:buAutoNum type="alphaLcParenR"/>
              <a:defRPr/>
            </a:pPr>
            <a:r>
              <a:rPr lang="vi-VN" sz="24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Xem tranh rồi tính:</a:t>
            </a:r>
          </a:p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24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Từ nhà dế mèn đến nhà bác xén tóc dài bao nhiêu bước chân?</a:t>
            </a:r>
          </a:p>
          <a:p>
            <a:pPr lvl="0"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24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Từ </a:t>
            </a:r>
            <a:r>
              <a:rPr lang="vi-VN" sz="2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nhà dế mèn đến nhà </a:t>
            </a:r>
            <a:r>
              <a:rPr lang="vi-VN" sz="24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châu chấu voi dài </a:t>
            </a:r>
            <a:r>
              <a:rPr lang="vi-VN" sz="2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bao nhiêu bước chân</a:t>
            </a:r>
            <a:r>
              <a:rPr lang="vi-VN" sz="24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</a:p>
          <a:p>
            <a:pPr lvl="0"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24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b) Nhà ai gần nhà dế mèn nhất?</a:t>
            </a:r>
          </a:p>
        </p:txBody>
      </p:sp>
      <p:sp>
        <p:nvSpPr>
          <p:cNvPr id="2" name="Oval 1"/>
          <p:cNvSpPr/>
          <p:nvPr/>
        </p:nvSpPr>
        <p:spPr>
          <a:xfrm>
            <a:off x="5580112" y="555526"/>
            <a:ext cx="936104" cy="9361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452320" y="555526"/>
            <a:ext cx="936104" cy="9361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96336" y="3795886"/>
            <a:ext cx="936104" cy="9361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16893" y="3507854"/>
            <a:ext cx="936104" cy="9361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70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 descr="D:\NĂM HỌC 2020 - 2021\ảnh giáo án toán 1\trò chơi2.jpg"/>
          <p:cNvPicPr>
            <a:picLocks noGrp="1" noChangeAspect="1" noChangeArrowheads="1"/>
          </p:cNvPicPr>
          <p:nvPr>
            <p:ph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86"/>
            <a:ext cx="9323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1912643" y="1382233"/>
            <a:ext cx="4629308" cy="2884155"/>
          </a:xfrm>
          <a:custGeom>
            <a:avLst/>
            <a:gdLst>
              <a:gd name="connsiteX0" fmla="*/ 33115 w 4629308"/>
              <a:gd name="connsiteY0" fmla="*/ 0 h 2884155"/>
              <a:gd name="connsiteX1" fmla="*/ 1075106 w 4629308"/>
              <a:gd name="connsiteY1" fmla="*/ 191386 h 2884155"/>
              <a:gd name="connsiteX2" fmla="*/ 756129 w 4629308"/>
              <a:gd name="connsiteY2" fmla="*/ 382772 h 2884155"/>
              <a:gd name="connsiteX3" fmla="*/ 43748 w 4629308"/>
              <a:gd name="connsiteY3" fmla="*/ 574158 h 2884155"/>
              <a:gd name="connsiteX4" fmla="*/ 139441 w 4629308"/>
              <a:gd name="connsiteY4" fmla="*/ 744279 h 2884155"/>
              <a:gd name="connsiteX5" fmla="*/ 649804 w 4629308"/>
              <a:gd name="connsiteY5" fmla="*/ 956930 h 2884155"/>
              <a:gd name="connsiteX6" fmla="*/ 1202697 w 4629308"/>
              <a:gd name="connsiteY6" fmla="*/ 818707 h 2884155"/>
              <a:gd name="connsiteX7" fmla="*/ 2244687 w 4629308"/>
              <a:gd name="connsiteY7" fmla="*/ 786809 h 2884155"/>
              <a:gd name="connsiteX8" fmla="*/ 3509962 w 4629308"/>
              <a:gd name="connsiteY8" fmla="*/ 978195 h 2884155"/>
              <a:gd name="connsiteX9" fmla="*/ 3626920 w 4629308"/>
              <a:gd name="connsiteY9" fmla="*/ 1265274 h 2884155"/>
              <a:gd name="connsiteX10" fmla="*/ 3233515 w 4629308"/>
              <a:gd name="connsiteY10" fmla="*/ 1488558 h 2884155"/>
              <a:gd name="connsiteX11" fmla="*/ 3318576 w 4629308"/>
              <a:gd name="connsiteY11" fmla="*/ 1562986 h 2884155"/>
              <a:gd name="connsiteX12" fmla="*/ 3977794 w 4629308"/>
              <a:gd name="connsiteY12" fmla="*/ 1828800 h 2884155"/>
              <a:gd name="connsiteX13" fmla="*/ 4030957 w 4629308"/>
              <a:gd name="connsiteY13" fmla="*/ 2094614 h 2884155"/>
              <a:gd name="connsiteX14" fmla="*/ 3531227 w 4629308"/>
              <a:gd name="connsiteY14" fmla="*/ 2360427 h 2884155"/>
              <a:gd name="connsiteX15" fmla="*/ 3626920 w 4629308"/>
              <a:gd name="connsiteY15" fmla="*/ 2573079 h 2884155"/>
              <a:gd name="connsiteX16" fmla="*/ 4541320 w 4629308"/>
              <a:gd name="connsiteY16" fmla="*/ 2849525 h 2884155"/>
              <a:gd name="connsiteX17" fmla="*/ 4541320 w 4629308"/>
              <a:gd name="connsiteY17" fmla="*/ 2870790 h 288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9308" h="2884155">
                <a:moveTo>
                  <a:pt x="33115" y="0"/>
                </a:moveTo>
                <a:cubicBezTo>
                  <a:pt x="493859" y="63795"/>
                  <a:pt x="954604" y="127591"/>
                  <a:pt x="1075106" y="191386"/>
                </a:cubicBezTo>
                <a:cubicBezTo>
                  <a:pt x="1195608" y="255181"/>
                  <a:pt x="928022" y="318977"/>
                  <a:pt x="756129" y="382772"/>
                </a:cubicBezTo>
                <a:cubicBezTo>
                  <a:pt x="584236" y="446567"/>
                  <a:pt x="146529" y="513907"/>
                  <a:pt x="43748" y="574158"/>
                </a:cubicBezTo>
                <a:cubicBezTo>
                  <a:pt x="-59033" y="634409"/>
                  <a:pt x="38432" y="680484"/>
                  <a:pt x="139441" y="744279"/>
                </a:cubicBezTo>
                <a:cubicBezTo>
                  <a:pt x="240450" y="808074"/>
                  <a:pt x="472595" y="944525"/>
                  <a:pt x="649804" y="956930"/>
                </a:cubicBezTo>
                <a:cubicBezTo>
                  <a:pt x="827013" y="969335"/>
                  <a:pt x="936883" y="847061"/>
                  <a:pt x="1202697" y="818707"/>
                </a:cubicBezTo>
                <a:cubicBezTo>
                  <a:pt x="1468511" y="790354"/>
                  <a:pt x="1860143" y="760228"/>
                  <a:pt x="2244687" y="786809"/>
                </a:cubicBezTo>
                <a:cubicBezTo>
                  <a:pt x="2629231" y="813390"/>
                  <a:pt x="3279590" y="898451"/>
                  <a:pt x="3509962" y="978195"/>
                </a:cubicBezTo>
                <a:cubicBezTo>
                  <a:pt x="3740334" y="1057939"/>
                  <a:pt x="3672994" y="1180214"/>
                  <a:pt x="3626920" y="1265274"/>
                </a:cubicBezTo>
                <a:cubicBezTo>
                  <a:pt x="3580846" y="1350334"/>
                  <a:pt x="3284906" y="1438939"/>
                  <a:pt x="3233515" y="1488558"/>
                </a:cubicBezTo>
                <a:cubicBezTo>
                  <a:pt x="3182124" y="1538177"/>
                  <a:pt x="3194530" y="1506279"/>
                  <a:pt x="3318576" y="1562986"/>
                </a:cubicBezTo>
                <a:cubicBezTo>
                  <a:pt x="3442622" y="1619693"/>
                  <a:pt x="3859064" y="1740195"/>
                  <a:pt x="3977794" y="1828800"/>
                </a:cubicBezTo>
                <a:cubicBezTo>
                  <a:pt x="4096524" y="1917405"/>
                  <a:pt x="4105385" y="2006010"/>
                  <a:pt x="4030957" y="2094614"/>
                </a:cubicBezTo>
                <a:cubicBezTo>
                  <a:pt x="3956529" y="2183218"/>
                  <a:pt x="3598566" y="2280683"/>
                  <a:pt x="3531227" y="2360427"/>
                </a:cubicBezTo>
                <a:cubicBezTo>
                  <a:pt x="3463888" y="2440171"/>
                  <a:pt x="3458571" y="2491563"/>
                  <a:pt x="3626920" y="2573079"/>
                </a:cubicBezTo>
                <a:cubicBezTo>
                  <a:pt x="3795269" y="2654595"/>
                  <a:pt x="4388920" y="2799907"/>
                  <a:pt x="4541320" y="2849525"/>
                </a:cubicBezTo>
                <a:cubicBezTo>
                  <a:pt x="4693720" y="2899143"/>
                  <a:pt x="4617520" y="2884966"/>
                  <a:pt x="4541320" y="287079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9600" b="1">
              <a:latin typeface="+mj-lt"/>
            </a:endParaRPr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5868144" y="2151285"/>
            <a:ext cx="1944216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en-US" alt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7647796" y="2154419"/>
            <a:ext cx="879044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93</a:t>
            </a:r>
            <a:endParaRPr lang="en-US" alt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359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 descr="D:\NĂM HỌC 2020 - 2021\ảnh giáo án toán 1\trò chơi2.jpg"/>
          <p:cNvPicPr>
            <a:picLocks noGrp="1" noChangeAspect="1" noChangeArrowheads="1"/>
          </p:cNvPicPr>
          <p:nvPr>
            <p:ph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2"/>
            <a:ext cx="93235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1796295" y="1392865"/>
            <a:ext cx="2073208" cy="2636875"/>
          </a:xfrm>
          <a:custGeom>
            <a:avLst/>
            <a:gdLst>
              <a:gd name="connsiteX0" fmla="*/ 181361 w 2073208"/>
              <a:gd name="connsiteY0" fmla="*/ 0 h 2636875"/>
              <a:gd name="connsiteX1" fmla="*/ 1074496 w 2073208"/>
              <a:gd name="connsiteY1" fmla="*/ 159488 h 2636875"/>
              <a:gd name="connsiteX2" fmla="*/ 1074496 w 2073208"/>
              <a:gd name="connsiteY2" fmla="*/ 159488 h 2636875"/>
              <a:gd name="connsiteX3" fmla="*/ 1106393 w 2073208"/>
              <a:gd name="connsiteY3" fmla="*/ 170121 h 2636875"/>
              <a:gd name="connsiteX4" fmla="*/ 1180821 w 2073208"/>
              <a:gd name="connsiteY4" fmla="*/ 202019 h 2636875"/>
              <a:gd name="connsiteX5" fmla="*/ 978803 w 2073208"/>
              <a:gd name="connsiteY5" fmla="*/ 361507 h 2636875"/>
              <a:gd name="connsiteX6" fmla="*/ 85668 w 2073208"/>
              <a:gd name="connsiteY6" fmla="*/ 531628 h 2636875"/>
              <a:gd name="connsiteX7" fmla="*/ 372747 w 2073208"/>
              <a:gd name="connsiteY7" fmla="*/ 818707 h 2636875"/>
              <a:gd name="connsiteX8" fmla="*/ 638561 w 2073208"/>
              <a:gd name="connsiteY8" fmla="*/ 956930 h 2636875"/>
              <a:gd name="connsiteX9" fmla="*/ 607 w 2073208"/>
              <a:gd name="connsiteY9" fmla="*/ 1148316 h 2636875"/>
              <a:gd name="connsiteX10" fmla="*/ 542868 w 2073208"/>
              <a:gd name="connsiteY10" fmla="*/ 1541721 h 2636875"/>
              <a:gd name="connsiteX11" fmla="*/ 1542328 w 2073208"/>
              <a:gd name="connsiteY11" fmla="*/ 1658679 h 2636875"/>
              <a:gd name="connsiteX12" fmla="*/ 2042058 w 2073208"/>
              <a:gd name="connsiteY12" fmla="*/ 2009554 h 2636875"/>
              <a:gd name="connsiteX13" fmla="*/ 1925100 w 2073208"/>
              <a:gd name="connsiteY13" fmla="*/ 2360428 h 2636875"/>
              <a:gd name="connsiteX14" fmla="*/ 1148924 w 2073208"/>
              <a:gd name="connsiteY14" fmla="*/ 2636875 h 2636875"/>
              <a:gd name="connsiteX15" fmla="*/ 1148924 w 2073208"/>
              <a:gd name="connsiteY15" fmla="*/ 2636875 h 263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3208" h="2636875">
                <a:moveTo>
                  <a:pt x="181361" y="0"/>
                </a:moveTo>
                <a:lnTo>
                  <a:pt x="1074496" y="159488"/>
                </a:lnTo>
                <a:lnTo>
                  <a:pt x="1074496" y="159488"/>
                </a:lnTo>
                <a:cubicBezTo>
                  <a:pt x="1079812" y="161260"/>
                  <a:pt x="1088672" y="163032"/>
                  <a:pt x="1106393" y="170121"/>
                </a:cubicBezTo>
                <a:cubicBezTo>
                  <a:pt x="1124114" y="177210"/>
                  <a:pt x="1202086" y="170121"/>
                  <a:pt x="1180821" y="202019"/>
                </a:cubicBezTo>
                <a:cubicBezTo>
                  <a:pt x="1159556" y="233917"/>
                  <a:pt x="1161328" y="306572"/>
                  <a:pt x="978803" y="361507"/>
                </a:cubicBezTo>
                <a:cubicBezTo>
                  <a:pt x="796278" y="416442"/>
                  <a:pt x="186677" y="455428"/>
                  <a:pt x="85668" y="531628"/>
                </a:cubicBezTo>
                <a:cubicBezTo>
                  <a:pt x="-15341" y="607828"/>
                  <a:pt x="280598" y="747823"/>
                  <a:pt x="372747" y="818707"/>
                </a:cubicBezTo>
                <a:cubicBezTo>
                  <a:pt x="464896" y="889591"/>
                  <a:pt x="700584" y="901995"/>
                  <a:pt x="638561" y="956930"/>
                </a:cubicBezTo>
                <a:cubicBezTo>
                  <a:pt x="576538" y="1011865"/>
                  <a:pt x="16556" y="1050851"/>
                  <a:pt x="607" y="1148316"/>
                </a:cubicBezTo>
                <a:cubicBezTo>
                  <a:pt x="-15342" y="1245781"/>
                  <a:pt x="285914" y="1456660"/>
                  <a:pt x="542868" y="1541721"/>
                </a:cubicBezTo>
                <a:cubicBezTo>
                  <a:pt x="799822" y="1626782"/>
                  <a:pt x="1292463" y="1580707"/>
                  <a:pt x="1542328" y="1658679"/>
                </a:cubicBezTo>
                <a:cubicBezTo>
                  <a:pt x="1792193" y="1736651"/>
                  <a:pt x="1978263" y="1892596"/>
                  <a:pt x="2042058" y="2009554"/>
                </a:cubicBezTo>
                <a:cubicBezTo>
                  <a:pt x="2105853" y="2126512"/>
                  <a:pt x="2073956" y="2255875"/>
                  <a:pt x="1925100" y="2360428"/>
                </a:cubicBezTo>
                <a:cubicBezTo>
                  <a:pt x="1776244" y="2464982"/>
                  <a:pt x="1148924" y="2636875"/>
                  <a:pt x="1148924" y="2636875"/>
                </a:cubicBezTo>
                <a:lnTo>
                  <a:pt x="1148924" y="2636875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2627784" y="4245751"/>
            <a:ext cx="1944216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21</a:t>
            </a:r>
            <a:endParaRPr lang="en-US" alt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4407436" y="4248885"/>
            <a:ext cx="879044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66</a:t>
            </a:r>
            <a:endParaRPr lang="en-US" alt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857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7" name="Picture 3" descr="D:\NĂM HỌC 2020 - 2021\ảnh giáo án toán 1\trò chơi2.jpg"/>
          <p:cNvPicPr>
            <a:picLocks noGrp="1" noChangeAspect="1" noChangeArrowheads="1"/>
          </p:cNvPicPr>
          <p:nvPr>
            <p:ph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642" y="0"/>
            <a:ext cx="9465154" cy="515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19"/>
          <p:cNvSpPr/>
          <p:nvPr/>
        </p:nvSpPr>
        <p:spPr>
          <a:xfrm>
            <a:off x="1912643" y="1382233"/>
            <a:ext cx="4629308" cy="2884155"/>
          </a:xfrm>
          <a:custGeom>
            <a:avLst/>
            <a:gdLst>
              <a:gd name="connsiteX0" fmla="*/ 33115 w 4629308"/>
              <a:gd name="connsiteY0" fmla="*/ 0 h 2884155"/>
              <a:gd name="connsiteX1" fmla="*/ 1075106 w 4629308"/>
              <a:gd name="connsiteY1" fmla="*/ 191386 h 2884155"/>
              <a:gd name="connsiteX2" fmla="*/ 756129 w 4629308"/>
              <a:gd name="connsiteY2" fmla="*/ 382772 h 2884155"/>
              <a:gd name="connsiteX3" fmla="*/ 43748 w 4629308"/>
              <a:gd name="connsiteY3" fmla="*/ 574158 h 2884155"/>
              <a:gd name="connsiteX4" fmla="*/ 139441 w 4629308"/>
              <a:gd name="connsiteY4" fmla="*/ 744279 h 2884155"/>
              <a:gd name="connsiteX5" fmla="*/ 649804 w 4629308"/>
              <a:gd name="connsiteY5" fmla="*/ 956930 h 2884155"/>
              <a:gd name="connsiteX6" fmla="*/ 1202697 w 4629308"/>
              <a:gd name="connsiteY6" fmla="*/ 818707 h 2884155"/>
              <a:gd name="connsiteX7" fmla="*/ 2244687 w 4629308"/>
              <a:gd name="connsiteY7" fmla="*/ 786809 h 2884155"/>
              <a:gd name="connsiteX8" fmla="*/ 3509962 w 4629308"/>
              <a:gd name="connsiteY8" fmla="*/ 978195 h 2884155"/>
              <a:gd name="connsiteX9" fmla="*/ 3626920 w 4629308"/>
              <a:gd name="connsiteY9" fmla="*/ 1265274 h 2884155"/>
              <a:gd name="connsiteX10" fmla="*/ 3233515 w 4629308"/>
              <a:gd name="connsiteY10" fmla="*/ 1488558 h 2884155"/>
              <a:gd name="connsiteX11" fmla="*/ 3318576 w 4629308"/>
              <a:gd name="connsiteY11" fmla="*/ 1562986 h 2884155"/>
              <a:gd name="connsiteX12" fmla="*/ 3977794 w 4629308"/>
              <a:gd name="connsiteY12" fmla="*/ 1828800 h 2884155"/>
              <a:gd name="connsiteX13" fmla="*/ 4030957 w 4629308"/>
              <a:gd name="connsiteY13" fmla="*/ 2094614 h 2884155"/>
              <a:gd name="connsiteX14" fmla="*/ 3531227 w 4629308"/>
              <a:gd name="connsiteY14" fmla="*/ 2360427 h 2884155"/>
              <a:gd name="connsiteX15" fmla="*/ 3626920 w 4629308"/>
              <a:gd name="connsiteY15" fmla="*/ 2573079 h 2884155"/>
              <a:gd name="connsiteX16" fmla="*/ 4541320 w 4629308"/>
              <a:gd name="connsiteY16" fmla="*/ 2849525 h 2884155"/>
              <a:gd name="connsiteX17" fmla="*/ 4541320 w 4629308"/>
              <a:gd name="connsiteY17" fmla="*/ 2870790 h 288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29308" h="2884155">
                <a:moveTo>
                  <a:pt x="33115" y="0"/>
                </a:moveTo>
                <a:cubicBezTo>
                  <a:pt x="493859" y="63795"/>
                  <a:pt x="954604" y="127591"/>
                  <a:pt x="1075106" y="191386"/>
                </a:cubicBezTo>
                <a:cubicBezTo>
                  <a:pt x="1195608" y="255181"/>
                  <a:pt x="928022" y="318977"/>
                  <a:pt x="756129" y="382772"/>
                </a:cubicBezTo>
                <a:cubicBezTo>
                  <a:pt x="584236" y="446567"/>
                  <a:pt x="146529" y="513907"/>
                  <a:pt x="43748" y="574158"/>
                </a:cubicBezTo>
                <a:cubicBezTo>
                  <a:pt x="-59033" y="634409"/>
                  <a:pt x="38432" y="680484"/>
                  <a:pt x="139441" y="744279"/>
                </a:cubicBezTo>
                <a:cubicBezTo>
                  <a:pt x="240450" y="808074"/>
                  <a:pt x="472595" y="944525"/>
                  <a:pt x="649804" y="956930"/>
                </a:cubicBezTo>
                <a:cubicBezTo>
                  <a:pt x="827013" y="969335"/>
                  <a:pt x="936883" y="847061"/>
                  <a:pt x="1202697" y="818707"/>
                </a:cubicBezTo>
                <a:cubicBezTo>
                  <a:pt x="1468511" y="790354"/>
                  <a:pt x="1860143" y="760228"/>
                  <a:pt x="2244687" y="786809"/>
                </a:cubicBezTo>
                <a:cubicBezTo>
                  <a:pt x="2629231" y="813390"/>
                  <a:pt x="3279590" y="898451"/>
                  <a:pt x="3509962" y="978195"/>
                </a:cubicBezTo>
                <a:cubicBezTo>
                  <a:pt x="3740334" y="1057939"/>
                  <a:pt x="3672994" y="1180214"/>
                  <a:pt x="3626920" y="1265274"/>
                </a:cubicBezTo>
                <a:cubicBezTo>
                  <a:pt x="3580846" y="1350334"/>
                  <a:pt x="3284906" y="1438939"/>
                  <a:pt x="3233515" y="1488558"/>
                </a:cubicBezTo>
                <a:cubicBezTo>
                  <a:pt x="3182124" y="1538177"/>
                  <a:pt x="3194530" y="1506279"/>
                  <a:pt x="3318576" y="1562986"/>
                </a:cubicBezTo>
                <a:cubicBezTo>
                  <a:pt x="3442622" y="1619693"/>
                  <a:pt x="3859064" y="1740195"/>
                  <a:pt x="3977794" y="1828800"/>
                </a:cubicBezTo>
                <a:cubicBezTo>
                  <a:pt x="4096524" y="1917405"/>
                  <a:pt x="4105385" y="2006010"/>
                  <a:pt x="4030957" y="2094614"/>
                </a:cubicBezTo>
                <a:cubicBezTo>
                  <a:pt x="3956529" y="2183218"/>
                  <a:pt x="3598566" y="2280683"/>
                  <a:pt x="3531227" y="2360427"/>
                </a:cubicBezTo>
                <a:cubicBezTo>
                  <a:pt x="3463888" y="2440171"/>
                  <a:pt x="3458571" y="2491563"/>
                  <a:pt x="3626920" y="2573079"/>
                </a:cubicBezTo>
                <a:cubicBezTo>
                  <a:pt x="3795269" y="2654595"/>
                  <a:pt x="4388920" y="2799907"/>
                  <a:pt x="4541320" y="2849525"/>
                </a:cubicBezTo>
                <a:cubicBezTo>
                  <a:pt x="4693720" y="2899143"/>
                  <a:pt x="4617520" y="2884966"/>
                  <a:pt x="4541320" y="287079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9600" b="1">
              <a:latin typeface="+mj-lt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835696" y="1203598"/>
            <a:ext cx="288032" cy="1786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 7"/>
          <p:cNvSpPr/>
          <p:nvPr/>
        </p:nvSpPr>
        <p:spPr>
          <a:xfrm>
            <a:off x="1796295" y="1392865"/>
            <a:ext cx="2073208" cy="2636875"/>
          </a:xfrm>
          <a:custGeom>
            <a:avLst/>
            <a:gdLst>
              <a:gd name="connsiteX0" fmla="*/ 181361 w 2073208"/>
              <a:gd name="connsiteY0" fmla="*/ 0 h 2636875"/>
              <a:gd name="connsiteX1" fmla="*/ 1074496 w 2073208"/>
              <a:gd name="connsiteY1" fmla="*/ 159488 h 2636875"/>
              <a:gd name="connsiteX2" fmla="*/ 1074496 w 2073208"/>
              <a:gd name="connsiteY2" fmla="*/ 159488 h 2636875"/>
              <a:gd name="connsiteX3" fmla="*/ 1106393 w 2073208"/>
              <a:gd name="connsiteY3" fmla="*/ 170121 h 2636875"/>
              <a:gd name="connsiteX4" fmla="*/ 1180821 w 2073208"/>
              <a:gd name="connsiteY4" fmla="*/ 202019 h 2636875"/>
              <a:gd name="connsiteX5" fmla="*/ 978803 w 2073208"/>
              <a:gd name="connsiteY5" fmla="*/ 361507 h 2636875"/>
              <a:gd name="connsiteX6" fmla="*/ 85668 w 2073208"/>
              <a:gd name="connsiteY6" fmla="*/ 531628 h 2636875"/>
              <a:gd name="connsiteX7" fmla="*/ 372747 w 2073208"/>
              <a:gd name="connsiteY7" fmla="*/ 818707 h 2636875"/>
              <a:gd name="connsiteX8" fmla="*/ 638561 w 2073208"/>
              <a:gd name="connsiteY8" fmla="*/ 956930 h 2636875"/>
              <a:gd name="connsiteX9" fmla="*/ 607 w 2073208"/>
              <a:gd name="connsiteY9" fmla="*/ 1148316 h 2636875"/>
              <a:gd name="connsiteX10" fmla="*/ 542868 w 2073208"/>
              <a:gd name="connsiteY10" fmla="*/ 1541721 h 2636875"/>
              <a:gd name="connsiteX11" fmla="*/ 1542328 w 2073208"/>
              <a:gd name="connsiteY11" fmla="*/ 1658679 h 2636875"/>
              <a:gd name="connsiteX12" fmla="*/ 2042058 w 2073208"/>
              <a:gd name="connsiteY12" fmla="*/ 2009554 h 2636875"/>
              <a:gd name="connsiteX13" fmla="*/ 1925100 w 2073208"/>
              <a:gd name="connsiteY13" fmla="*/ 2360428 h 2636875"/>
              <a:gd name="connsiteX14" fmla="*/ 1148924 w 2073208"/>
              <a:gd name="connsiteY14" fmla="*/ 2636875 h 2636875"/>
              <a:gd name="connsiteX15" fmla="*/ 1148924 w 2073208"/>
              <a:gd name="connsiteY15" fmla="*/ 2636875 h 263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3208" h="2636875">
                <a:moveTo>
                  <a:pt x="181361" y="0"/>
                </a:moveTo>
                <a:lnTo>
                  <a:pt x="1074496" y="159488"/>
                </a:lnTo>
                <a:lnTo>
                  <a:pt x="1074496" y="159488"/>
                </a:lnTo>
                <a:cubicBezTo>
                  <a:pt x="1079812" y="161260"/>
                  <a:pt x="1088672" y="163032"/>
                  <a:pt x="1106393" y="170121"/>
                </a:cubicBezTo>
                <a:cubicBezTo>
                  <a:pt x="1124114" y="177210"/>
                  <a:pt x="1202086" y="170121"/>
                  <a:pt x="1180821" y="202019"/>
                </a:cubicBezTo>
                <a:cubicBezTo>
                  <a:pt x="1159556" y="233917"/>
                  <a:pt x="1161328" y="306572"/>
                  <a:pt x="978803" y="361507"/>
                </a:cubicBezTo>
                <a:cubicBezTo>
                  <a:pt x="796278" y="416442"/>
                  <a:pt x="186677" y="455428"/>
                  <a:pt x="85668" y="531628"/>
                </a:cubicBezTo>
                <a:cubicBezTo>
                  <a:pt x="-15341" y="607828"/>
                  <a:pt x="280598" y="747823"/>
                  <a:pt x="372747" y="818707"/>
                </a:cubicBezTo>
                <a:cubicBezTo>
                  <a:pt x="464896" y="889591"/>
                  <a:pt x="700584" y="901995"/>
                  <a:pt x="638561" y="956930"/>
                </a:cubicBezTo>
                <a:cubicBezTo>
                  <a:pt x="576538" y="1011865"/>
                  <a:pt x="16556" y="1050851"/>
                  <a:pt x="607" y="1148316"/>
                </a:cubicBezTo>
                <a:cubicBezTo>
                  <a:pt x="-15342" y="1245781"/>
                  <a:pt x="285914" y="1456660"/>
                  <a:pt x="542868" y="1541721"/>
                </a:cubicBezTo>
                <a:cubicBezTo>
                  <a:pt x="799822" y="1626782"/>
                  <a:pt x="1292463" y="1580707"/>
                  <a:pt x="1542328" y="1658679"/>
                </a:cubicBezTo>
                <a:cubicBezTo>
                  <a:pt x="1792193" y="1736651"/>
                  <a:pt x="1978263" y="1892596"/>
                  <a:pt x="2042058" y="2009554"/>
                </a:cubicBezTo>
                <a:cubicBezTo>
                  <a:pt x="2105853" y="2126512"/>
                  <a:pt x="2073956" y="2255875"/>
                  <a:pt x="1925100" y="2360428"/>
                </a:cubicBezTo>
                <a:cubicBezTo>
                  <a:pt x="1776244" y="2464982"/>
                  <a:pt x="1148924" y="2636875"/>
                  <a:pt x="1148924" y="2636875"/>
                </a:cubicBezTo>
                <a:lnTo>
                  <a:pt x="1148924" y="2636875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Freeform 3"/>
          <p:cNvSpPr/>
          <p:nvPr/>
        </p:nvSpPr>
        <p:spPr>
          <a:xfrm>
            <a:off x="2232837" y="1180214"/>
            <a:ext cx="4335034" cy="74428"/>
          </a:xfrm>
          <a:custGeom>
            <a:avLst/>
            <a:gdLst>
              <a:gd name="connsiteX0" fmla="*/ 0 w 4335034"/>
              <a:gd name="connsiteY0" fmla="*/ 74428 h 74428"/>
              <a:gd name="connsiteX1" fmla="*/ 3806456 w 4335034"/>
              <a:gd name="connsiteY1" fmla="*/ 53163 h 74428"/>
              <a:gd name="connsiteX2" fmla="*/ 4210493 w 4335034"/>
              <a:gd name="connsiteY2" fmla="*/ 0 h 7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35034" h="74428">
                <a:moveTo>
                  <a:pt x="0" y="74428"/>
                </a:moveTo>
                <a:lnTo>
                  <a:pt x="3806456" y="53163"/>
                </a:lnTo>
                <a:cubicBezTo>
                  <a:pt x="4508205" y="40758"/>
                  <a:pt x="4359349" y="20379"/>
                  <a:pt x="4210493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5724128" y="2174835"/>
            <a:ext cx="1584176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93 </a:t>
            </a:r>
            <a:r>
              <a:rPr lang="en-US" altLang="en-US" sz="28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bước</a:t>
            </a:r>
            <a:endParaRPr lang="en-US" altLang="en-US" sz="28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-53012" y="1851670"/>
            <a:ext cx="1672684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66 </a:t>
            </a:r>
            <a:r>
              <a:rPr lang="en-US" altLang="en-US" sz="28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bước</a:t>
            </a:r>
            <a:endParaRPr lang="en-US" altLang="en-US" sz="28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Text Box 40"/>
          <p:cNvSpPr txBox="1">
            <a:spLocks noChangeArrowheads="1"/>
          </p:cNvSpPr>
          <p:nvPr/>
        </p:nvSpPr>
        <p:spPr bwMode="auto">
          <a:xfrm>
            <a:off x="3995936" y="120966"/>
            <a:ext cx="1728192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28 </a:t>
            </a:r>
            <a:r>
              <a:rPr lang="en-US" altLang="en-US" sz="2800" b="1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bước</a:t>
            </a:r>
            <a:endParaRPr lang="en-US" altLang="en-US" sz="28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71881" y="4537289"/>
            <a:ext cx="4176463" cy="50405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vi-VN" sz="20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 </a:t>
            </a:r>
            <a:r>
              <a:rPr lang="vi-V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sz="20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ế </a:t>
            </a:r>
            <a:r>
              <a:rPr lang="vi-VN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trũi gần </a:t>
            </a:r>
            <a:r>
              <a:rPr lang="vi-VN" sz="20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 </a:t>
            </a:r>
            <a:r>
              <a:rPr lang="vi-V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sz="20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ế </a:t>
            </a:r>
            <a:r>
              <a:rPr lang="vi-VN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mèn nhất. 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669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8" grpId="0" animBg="1"/>
      <p:bldP spid="4" grpId="0" animBg="1"/>
      <p:bldP spid="10" grpId="0" animBg="1"/>
      <p:bldP spid="11" grpId="0" animBg="1"/>
      <p:bldP spid="1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=""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27584" y="1347614"/>
            <a:ext cx="7093376" cy="1077218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endParaRPr lang="vi-VN" sz="3200" dirty="0" smtClean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3200" dirty="0" err="1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luôn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ngoan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320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giỏi</a:t>
            </a:r>
            <a:r>
              <a:rPr lang="en-US" sz="3200" dirty="0" smtClean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!</a:t>
            </a:r>
            <a:endParaRPr lang="en-US" sz="3200" dirty="0">
              <a:ln w="0"/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538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187624" y="1635646"/>
            <a:ext cx="6610793" cy="13111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760" latinLnBrk="0">
              <a:lnSpc>
                <a:spcPct val="120000"/>
              </a:lnSpc>
              <a:defRPr/>
            </a:pPr>
            <a:r>
              <a:rPr lang="vi-VN" sz="3300" b="1" dirty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BÀI 33: LUYỆN TẬP CHUNG – TIẾT 2</a:t>
            </a:r>
            <a:endParaRPr lang="vi-VN" sz="3300" b="1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</a:endParaRPr>
          </a:p>
          <a:p>
            <a:pPr algn="ctr" defTabSz="685760" latinLnBrk="0">
              <a:lnSpc>
                <a:spcPct val="120000"/>
              </a:lnSpc>
              <a:defRPr/>
            </a:pPr>
            <a:r>
              <a:rPr lang="vi-VN" sz="33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(Trang </a:t>
            </a:r>
            <a:r>
              <a:rPr lang="vi-VN" sz="3300" b="1" dirty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66 </a:t>
            </a:r>
            <a:r>
              <a:rPr lang="vi-VN" sz="33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– </a:t>
            </a:r>
            <a:r>
              <a:rPr lang="vi-VN" sz="3300" b="1" dirty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67</a:t>
            </a:r>
            <a:r>
              <a:rPr lang="vi-VN" sz="33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781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ĂM HỌC 2020 - 2021\ảnh giáo án toán 1\logo bà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0"/>
            <a:ext cx="2158367" cy="76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534931" y="2623269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23 </a:t>
            </a:r>
            <a:r>
              <a:rPr lang="en-US" altLang="en-US" sz="3750" dirty="0" smtClean="0">
                <a:solidFill>
                  <a:prstClr val="black"/>
                </a:solidFill>
              </a:rPr>
              <a:t>+ 5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28078" y="2577635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 smtClean="0">
                <a:solidFill>
                  <a:prstClr val="black"/>
                </a:solidFill>
              </a:rPr>
              <a:t>67 + 2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921225" y="2564677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 smtClean="0">
                <a:solidFill>
                  <a:prstClr val="black"/>
                </a:solidFill>
              </a:rPr>
              <a:t>48 - 3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108181" y="2564677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 smtClean="0">
                <a:solidFill>
                  <a:prstClr val="black"/>
                </a:solidFill>
              </a:rPr>
              <a:t>95 - 41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520011" y="1338505"/>
            <a:ext cx="436780" cy="38824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84045" y="1275606"/>
            <a:ext cx="52578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Đặt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tính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rồi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tính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: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996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NĂM HỌC 2020 - 2021\ảnh giáo án toán 1\logo bà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1"/>
            <a:ext cx="2483768" cy="87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256445" y="2001984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23 </a:t>
            </a:r>
            <a:r>
              <a:rPr lang="en-US" altLang="en-US" sz="3750" dirty="0" smtClean="0">
                <a:solidFill>
                  <a:prstClr val="black"/>
                </a:solidFill>
              </a:rPr>
              <a:t>+ 5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38737" y="1987250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 smtClean="0">
                <a:solidFill>
                  <a:prstClr val="black"/>
                </a:solidFill>
              </a:rPr>
              <a:t>67 + 2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631884" y="1974292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 smtClean="0">
                <a:solidFill>
                  <a:prstClr val="black"/>
                </a:solidFill>
              </a:rPr>
              <a:t>48 - 3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818840" y="1974292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 smtClean="0">
                <a:solidFill>
                  <a:prstClr val="black"/>
                </a:solidFill>
              </a:rPr>
              <a:t>95 - 41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271345B6-7A02-475A-8627-C8E14FFC6090}"/>
              </a:ext>
            </a:extLst>
          </p:cNvPr>
          <p:cNvSpPr txBox="1"/>
          <p:nvPr/>
        </p:nvSpPr>
        <p:spPr>
          <a:xfrm>
            <a:off x="659904" y="2668848"/>
            <a:ext cx="611065" cy="699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23</a:t>
            </a:r>
            <a:endParaRPr kumimoji="0" lang="en-US" sz="3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3E979EE-733D-4C21-AB6D-E9AE788E45BA}"/>
              </a:ext>
            </a:extLst>
          </p:cNvPr>
          <p:cNvSpPr txBox="1"/>
          <p:nvPr/>
        </p:nvSpPr>
        <p:spPr>
          <a:xfrm>
            <a:off x="434932" y="3149177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+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4E9024C6-BB08-404F-A1A4-75537D02AB53}"/>
              </a:ext>
            </a:extLst>
          </p:cNvPr>
          <p:cNvCxnSpPr>
            <a:cxnSpLocks/>
          </p:cNvCxnSpPr>
          <p:nvPr/>
        </p:nvCxnSpPr>
        <p:spPr>
          <a:xfrm>
            <a:off x="551120" y="3974566"/>
            <a:ext cx="625607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49EEB3B-58D7-443A-B75F-A63B182CEE82}"/>
              </a:ext>
            </a:extLst>
          </p:cNvPr>
          <p:cNvSpPr txBox="1"/>
          <p:nvPr/>
        </p:nvSpPr>
        <p:spPr>
          <a:xfrm>
            <a:off x="596603" y="403266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2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DEB997B3-D8B5-43F6-A489-3BD62D6C0772}"/>
              </a:ext>
            </a:extLst>
          </p:cNvPr>
          <p:cNvSpPr txBox="1"/>
          <p:nvPr/>
        </p:nvSpPr>
        <p:spPr>
          <a:xfrm>
            <a:off x="844018" y="403266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8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7" name="Oval 2"/>
          <p:cNvSpPr>
            <a:spLocks noChangeArrowheads="1"/>
          </p:cNvSpPr>
          <p:nvPr/>
        </p:nvSpPr>
        <p:spPr bwMode="auto">
          <a:xfrm>
            <a:off x="481513" y="1136358"/>
            <a:ext cx="436780" cy="38824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8" name="Text Box 3"/>
          <p:cNvSpPr txBox="1">
            <a:spLocks noChangeArrowheads="1"/>
          </p:cNvSpPr>
          <p:nvPr/>
        </p:nvSpPr>
        <p:spPr bwMode="auto">
          <a:xfrm>
            <a:off x="845547" y="1073459"/>
            <a:ext cx="52578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Đặt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tính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rồi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tính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: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71345B6-7A02-475A-8627-C8E14FFC6090}"/>
              </a:ext>
            </a:extLst>
          </p:cNvPr>
          <p:cNvSpPr txBox="1"/>
          <p:nvPr/>
        </p:nvSpPr>
        <p:spPr>
          <a:xfrm>
            <a:off x="840512" y="3350757"/>
            <a:ext cx="397866" cy="699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000" kern="0" dirty="0">
                <a:solidFill>
                  <a:prstClr val="black"/>
                </a:solidFill>
                <a:latin typeface="Arial"/>
              </a:rPr>
              <a:t>5</a:t>
            </a:r>
            <a:endParaRPr kumimoji="0" lang="en-US" sz="3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831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60" grpId="0"/>
      <p:bldP spid="61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NĂM HỌC 2020 - 2021\ảnh giáo án toán 1\logo bà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1"/>
            <a:ext cx="2132124" cy="7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256445" y="2001984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23 </a:t>
            </a:r>
            <a:r>
              <a:rPr lang="en-US" altLang="en-US" sz="3750" dirty="0" smtClean="0">
                <a:solidFill>
                  <a:prstClr val="black"/>
                </a:solidFill>
              </a:rPr>
              <a:t>+ 5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38737" y="1987250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 smtClean="0">
                <a:solidFill>
                  <a:prstClr val="black"/>
                </a:solidFill>
              </a:rPr>
              <a:t>67 + 2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631884" y="1974292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 smtClean="0">
                <a:solidFill>
                  <a:prstClr val="black"/>
                </a:solidFill>
              </a:rPr>
              <a:t>48 - 3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818840" y="1974292"/>
            <a:ext cx="1728886" cy="720000"/>
          </a:xfrm>
          <a:prstGeom prst="round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 smtClean="0">
                <a:solidFill>
                  <a:prstClr val="black"/>
                </a:solidFill>
              </a:rPr>
              <a:t>95 - 41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271345B6-7A02-475A-8627-C8E14FFC6090}"/>
              </a:ext>
            </a:extLst>
          </p:cNvPr>
          <p:cNvSpPr txBox="1"/>
          <p:nvPr/>
        </p:nvSpPr>
        <p:spPr>
          <a:xfrm>
            <a:off x="659904" y="2668848"/>
            <a:ext cx="611065" cy="699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23</a:t>
            </a:r>
            <a:endParaRPr kumimoji="0" lang="en-US" sz="3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3E979EE-733D-4C21-AB6D-E9AE788E45BA}"/>
              </a:ext>
            </a:extLst>
          </p:cNvPr>
          <p:cNvSpPr txBox="1"/>
          <p:nvPr/>
        </p:nvSpPr>
        <p:spPr>
          <a:xfrm>
            <a:off x="434932" y="3159451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+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4E9024C6-BB08-404F-A1A4-75537D02AB53}"/>
              </a:ext>
            </a:extLst>
          </p:cNvPr>
          <p:cNvCxnSpPr>
            <a:cxnSpLocks/>
          </p:cNvCxnSpPr>
          <p:nvPr/>
        </p:nvCxnSpPr>
        <p:spPr>
          <a:xfrm>
            <a:off x="551120" y="3974566"/>
            <a:ext cx="625607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C87B78A1-9539-40D6-B03D-F693E611CDDD}"/>
              </a:ext>
            </a:extLst>
          </p:cNvPr>
          <p:cNvGrpSpPr/>
          <p:nvPr/>
        </p:nvGrpSpPr>
        <p:grpSpPr>
          <a:xfrm>
            <a:off x="2706158" y="2661726"/>
            <a:ext cx="799939" cy="1477328"/>
            <a:chOff x="1933616" y="4498692"/>
            <a:chExt cx="1066585" cy="1969770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0B48FFE2-46CE-494A-ADF0-C61A59CAD93B}"/>
                </a:ext>
              </a:extLst>
            </p:cNvPr>
            <p:cNvSpPr txBox="1"/>
            <p:nvPr/>
          </p:nvSpPr>
          <p:spPr>
            <a:xfrm>
              <a:off x="2185448" y="4498692"/>
              <a:ext cx="814753" cy="196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67</a:t>
              </a: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 2</a:t>
              </a:r>
              <a:endParaRPr kumimoji="0" 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79C459B0-D34D-4893-9016-D3C5B2D6E7ED}"/>
                </a:ext>
              </a:extLst>
            </p:cNvPr>
            <p:cNvSpPr txBox="1"/>
            <p:nvPr/>
          </p:nvSpPr>
          <p:spPr>
            <a:xfrm>
              <a:off x="1933616" y="5155589"/>
              <a:ext cx="54544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kern="0" dirty="0">
                  <a:solidFill>
                    <a:prstClr val="black"/>
                  </a:solidFill>
                  <a:latin typeface="Arial"/>
                </a:rPr>
                <a:t>+</a:t>
              </a:r>
              <a:endParaRPr kumimoji="0" 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588C82C7-4E32-4898-A2F2-5F9D0DD611E5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58" y="6225542"/>
              <a:ext cx="834142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12A714D4-41F3-4233-BA7F-040876ADF5C3}"/>
              </a:ext>
            </a:extLst>
          </p:cNvPr>
          <p:cNvSpPr txBox="1"/>
          <p:nvPr/>
        </p:nvSpPr>
        <p:spPr>
          <a:xfrm>
            <a:off x="3089029" y="4054079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9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DCA015DB-B5AF-4F67-A6CC-29652557327A}"/>
              </a:ext>
            </a:extLst>
          </p:cNvPr>
          <p:cNvGrpSpPr/>
          <p:nvPr/>
        </p:nvGrpSpPr>
        <p:grpSpPr>
          <a:xfrm>
            <a:off x="4959314" y="2656795"/>
            <a:ext cx="814481" cy="1477328"/>
            <a:chOff x="1933616" y="4498692"/>
            <a:chExt cx="1085974" cy="1969770"/>
          </a:xfrm>
        </p:grpSpPr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D5756464-2C5C-4D0E-8167-E895B872EF41}"/>
                </a:ext>
              </a:extLst>
            </p:cNvPr>
            <p:cNvSpPr txBox="1"/>
            <p:nvPr/>
          </p:nvSpPr>
          <p:spPr>
            <a:xfrm>
              <a:off x="2185448" y="4498692"/>
              <a:ext cx="814753" cy="196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48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 3</a:t>
              </a:r>
              <a:endParaRPr kumimoji="0" 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1A8306BD-B411-49B8-88C6-349C947C72A7}"/>
                </a:ext>
              </a:extLst>
            </p:cNvPr>
            <p:cNvSpPr txBox="1"/>
            <p:nvPr/>
          </p:nvSpPr>
          <p:spPr>
            <a:xfrm>
              <a:off x="1933616" y="5155589"/>
              <a:ext cx="41720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-</a:t>
              </a:r>
              <a:endParaRPr kumimoji="0" 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692F02A5-E2E4-4F25-BE9B-3D659AA4C59E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58" y="6229542"/>
              <a:ext cx="895732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727075B-B7B1-453F-9F2C-C9E1A8FA6B6A}"/>
              </a:ext>
            </a:extLst>
          </p:cNvPr>
          <p:cNvSpPr txBox="1"/>
          <p:nvPr/>
        </p:nvSpPr>
        <p:spPr>
          <a:xfrm>
            <a:off x="5376907" y="4054079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5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49EEB3B-58D7-443A-B75F-A63B182CEE82}"/>
              </a:ext>
            </a:extLst>
          </p:cNvPr>
          <p:cNvSpPr txBox="1"/>
          <p:nvPr/>
        </p:nvSpPr>
        <p:spPr>
          <a:xfrm>
            <a:off x="596603" y="403266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2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DEB997B3-D8B5-43F6-A489-3BD62D6C0772}"/>
              </a:ext>
            </a:extLst>
          </p:cNvPr>
          <p:cNvSpPr txBox="1"/>
          <p:nvPr/>
        </p:nvSpPr>
        <p:spPr>
          <a:xfrm>
            <a:off x="844018" y="403266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8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DCA015DB-B5AF-4F67-A6CC-29652557327A}"/>
              </a:ext>
            </a:extLst>
          </p:cNvPr>
          <p:cNvGrpSpPr/>
          <p:nvPr/>
        </p:nvGrpSpPr>
        <p:grpSpPr>
          <a:xfrm>
            <a:off x="7166278" y="2635381"/>
            <a:ext cx="814481" cy="1477328"/>
            <a:chOff x="1933616" y="4498692"/>
            <a:chExt cx="1085974" cy="1969770"/>
          </a:xfrm>
        </p:grpSpPr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D5756464-2C5C-4D0E-8167-E895B872EF41}"/>
                </a:ext>
              </a:extLst>
            </p:cNvPr>
            <p:cNvSpPr txBox="1"/>
            <p:nvPr/>
          </p:nvSpPr>
          <p:spPr>
            <a:xfrm>
              <a:off x="2185448" y="4498692"/>
              <a:ext cx="814753" cy="1969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95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41</a:t>
              </a:r>
              <a:endParaRPr kumimoji="0" 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1A8306BD-B411-49B8-88C6-349C947C72A7}"/>
                </a:ext>
              </a:extLst>
            </p:cNvPr>
            <p:cNvSpPr txBox="1"/>
            <p:nvPr/>
          </p:nvSpPr>
          <p:spPr>
            <a:xfrm>
              <a:off x="1933616" y="5155589"/>
              <a:ext cx="41720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-</a:t>
              </a:r>
              <a:endParaRPr kumimoji="0" 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692F02A5-E2E4-4F25-BE9B-3D659AA4C59E}"/>
                </a:ext>
              </a:extLst>
            </p:cNvPr>
            <p:cNvCxnSpPr>
              <a:cxnSpLocks/>
            </p:cNvCxnSpPr>
            <p:nvPr/>
          </p:nvCxnSpPr>
          <p:spPr>
            <a:xfrm>
              <a:off x="2123858" y="6229542"/>
              <a:ext cx="895732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F727075B-B7B1-453F-9F2C-C9E1A8FA6B6A}"/>
              </a:ext>
            </a:extLst>
          </p:cNvPr>
          <p:cNvSpPr txBox="1"/>
          <p:nvPr/>
        </p:nvSpPr>
        <p:spPr>
          <a:xfrm>
            <a:off x="7568351" y="403266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4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7" name="Oval 2"/>
          <p:cNvSpPr>
            <a:spLocks noChangeArrowheads="1"/>
          </p:cNvSpPr>
          <p:nvPr/>
        </p:nvSpPr>
        <p:spPr bwMode="auto">
          <a:xfrm>
            <a:off x="481513" y="1136358"/>
            <a:ext cx="436780" cy="388249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8" name="Text Box 3"/>
          <p:cNvSpPr txBox="1">
            <a:spLocks noChangeArrowheads="1"/>
          </p:cNvSpPr>
          <p:nvPr/>
        </p:nvSpPr>
        <p:spPr bwMode="auto">
          <a:xfrm>
            <a:off x="845547" y="1073459"/>
            <a:ext cx="52578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Đặt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tính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rồi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tính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: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71345B6-7A02-475A-8627-C8E14FFC6090}"/>
              </a:ext>
            </a:extLst>
          </p:cNvPr>
          <p:cNvSpPr txBox="1"/>
          <p:nvPr/>
        </p:nvSpPr>
        <p:spPr>
          <a:xfrm>
            <a:off x="840512" y="3350757"/>
            <a:ext cx="397866" cy="699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000" kern="0" dirty="0">
                <a:solidFill>
                  <a:prstClr val="black"/>
                </a:solidFill>
                <a:latin typeface="Arial"/>
              </a:rPr>
              <a:t>5</a:t>
            </a:r>
            <a:endParaRPr kumimoji="0" lang="en-US" sz="3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2A714D4-41F3-4233-BA7F-040876ADF5C3}"/>
              </a:ext>
            </a:extLst>
          </p:cNvPr>
          <p:cNvSpPr txBox="1"/>
          <p:nvPr/>
        </p:nvSpPr>
        <p:spPr>
          <a:xfrm>
            <a:off x="2872214" y="4055197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6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727075B-B7B1-453F-9F2C-C9E1A8FA6B6A}"/>
              </a:ext>
            </a:extLst>
          </p:cNvPr>
          <p:cNvSpPr txBox="1"/>
          <p:nvPr/>
        </p:nvSpPr>
        <p:spPr>
          <a:xfrm>
            <a:off x="5147825" y="4054079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4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727075B-B7B1-453F-9F2C-C9E1A8FA6B6A}"/>
              </a:ext>
            </a:extLst>
          </p:cNvPr>
          <p:cNvSpPr txBox="1"/>
          <p:nvPr/>
        </p:nvSpPr>
        <p:spPr>
          <a:xfrm>
            <a:off x="7339269" y="403266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5</a:t>
            </a:r>
            <a:endParaRPr kumimoji="0" lang="vi-VN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44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9" grpId="0"/>
      <p:bldP spid="66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30" y="23114"/>
            <a:ext cx="2016224" cy="80661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55577" y="1068943"/>
            <a:ext cx="936104" cy="453613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Số</a:t>
            </a:r>
            <a:r>
              <a:rPr lang="en-US" altLang="en-US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?</a:t>
            </a:r>
            <a:endParaRPr lang="en-US" altLang="en-US" sz="28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251520" y="1101625"/>
            <a:ext cx="436780" cy="388249"/>
          </a:xfrm>
          <a:prstGeom prst="ellipse">
            <a:avLst/>
          </a:prstGeom>
          <a:solidFill>
            <a:srgbClr val="FFC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7694"/>
            <a:ext cx="9144000" cy="1678497"/>
          </a:xfrm>
          <a:prstGeom prst="rect">
            <a:avLst/>
          </a:prstGeom>
        </p:spPr>
      </p:pic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4355976" y="2499742"/>
            <a:ext cx="720080" cy="5847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7890957" y="2499742"/>
            <a:ext cx="723509" cy="5847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009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30" y="23114"/>
            <a:ext cx="2016224" cy="80661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55577" y="1068943"/>
            <a:ext cx="936104" cy="453613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Số</a:t>
            </a:r>
            <a:r>
              <a:rPr lang="en-US" altLang="en-US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?</a:t>
            </a:r>
            <a:endParaRPr lang="en-US" altLang="en-US" sz="28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251520" y="1101625"/>
            <a:ext cx="436780" cy="388249"/>
          </a:xfrm>
          <a:prstGeom prst="ellipse">
            <a:avLst/>
          </a:prstGeom>
          <a:solidFill>
            <a:srgbClr val="FFC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" y="2067694"/>
            <a:ext cx="9144000" cy="1678497"/>
          </a:xfrm>
          <a:prstGeom prst="rect">
            <a:avLst/>
          </a:prstGeom>
        </p:spPr>
      </p:pic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4355976" y="2322166"/>
            <a:ext cx="704750" cy="5847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7956376" y="2322167"/>
            <a:ext cx="720080" cy="58477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30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981"/>
            <a:ext cx="1778850" cy="752134"/>
          </a:xfrm>
          <a:prstGeom prst="rect">
            <a:avLst/>
          </a:prstGeom>
        </p:spPr>
      </p:pic>
      <p:pic>
        <p:nvPicPr>
          <p:cNvPr id="3074" name="Picture 2" descr="D:\NĂM HỌC 2020 - 2021\ảnh giáo án toán 1\bài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23" y="1563638"/>
            <a:ext cx="9144000" cy="32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1352215" y="2819057"/>
            <a:ext cx="431936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538777" y="2939086"/>
            <a:ext cx="469797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3779912" y="2917165"/>
            <a:ext cx="50405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7123192" y="2917164"/>
            <a:ext cx="43204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7709530" y="2067694"/>
            <a:ext cx="50405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30901" y="753033"/>
            <a:ext cx="936104" cy="453613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Số</a:t>
            </a:r>
            <a:r>
              <a:rPr lang="en-US" altLang="en-US" sz="2800" dirty="0" smtClean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?</a:t>
            </a:r>
            <a:endParaRPr lang="en-US" altLang="en-US" sz="28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Oval 2"/>
          <p:cNvSpPr>
            <a:spLocks noChangeArrowheads="1"/>
          </p:cNvSpPr>
          <p:nvPr/>
        </p:nvSpPr>
        <p:spPr bwMode="auto">
          <a:xfrm>
            <a:off x="251520" y="783150"/>
            <a:ext cx="436780" cy="388249"/>
          </a:xfrm>
          <a:prstGeom prst="ellipse">
            <a:avLst/>
          </a:prstGeom>
          <a:solidFill>
            <a:srgbClr val="FFC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154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2" grpId="0" animBg="1"/>
      <p:bldP spid="23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40296" y="1230097"/>
            <a:ext cx="8224192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+mj-lt"/>
                <a:cs typeface="Times New Roman" pitchFamily="18" charset="0"/>
              </a:rPr>
              <a:t>Trên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cây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thị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có</a:t>
            </a:r>
            <a:r>
              <a:rPr lang="en-US" sz="2400" dirty="0">
                <a:latin typeface="+mj-lt"/>
                <a:cs typeface="Times New Roman" pitchFamily="18" charset="0"/>
              </a:rPr>
              <a:t> 74 </a:t>
            </a:r>
            <a:r>
              <a:rPr lang="en-US" sz="2400" dirty="0" err="1">
                <a:latin typeface="+mj-lt"/>
                <a:cs typeface="Times New Roman" pitchFamily="18" charset="0"/>
              </a:rPr>
              <a:t>quả</a:t>
            </a:r>
            <a:r>
              <a:rPr lang="en-US" sz="2400" dirty="0">
                <a:latin typeface="+mj-lt"/>
                <a:cs typeface="Times New Roman" pitchFamily="18" charset="0"/>
              </a:rPr>
              <a:t>. </a:t>
            </a:r>
            <a:r>
              <a:rPr lang="en-US" sz="2400" dirty="0" err="1">
                <a:latin typeface="+mj-lt"/>
                <a:cs typeface="Times New Roman" pitchFamily="18" charset="0"/>
              </a:rPr>
              <a:t>Gió</a:t>
            </a:r>
            <a:r>
              <a:rPr lang="en-US" sz="2400" dirty="0">
                <a:latin typeface="+mj-lt"/>
                <a:cs typeface="Times New Roman" pitchFamily="18" charset="0"/>
              </a:rPr>
              <a:t> lay </a:t>
            </a:r>
            <a:r>
              <a:rPr lang="en-US" sz="2400" dirty="0" err="1">
                <a:latin typeface="+mj-lt"/>
                <a:cs typeface="Times New Roman" pitchFamily="18" charset="0"/>
              </a:rPr>
              <a:t>làm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rụng</a:t>
            </a:r>
            <a:r>
              <a:rPr lang="en-US" sz="2400" dirty="0">
                <a:latin typeface="+mj-lt"/>
                <a:cs typeface="Times New Roman" pitchFamily="18" charset="0"/>
              </a:rPr>
              <a:t> 21 </a:t>
            </a:r>
            <a:r>
              <a:rPr lang="en-US" sz="2400" dirty="0" err="1">
                <a:latin typeface="+mj-lt"/>
                <a:cs typeface="Times New Roman" pitchFamily="18" charset="0"/>
              </a:rPr>
              <a:t>quả</a:t>
            </a:r>
            <a:r>
              <a:rPr lang="en-US" sz="2400" dirty="0">
                <a:latin typeface="+mj-lt"/>
                <a:cs typeface="Times New Roman" pitchFamily="18" charset="0"/>
              </a:rPr>
              <a:t>. </a:t>
            </a:r>
            <a:r>
              <a:rPr lang="en-US" sz="2400" dirty="0" err="1">
                <a:latin typeface="+mj-lt"/>
                <a:cs typeface="Times New Roman" pitchFamily="18" charset="0"/>
              </a:rPr>
              <a:t>Hỏi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trên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cây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còn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endParaRPr lang="vi-VN" sz="2400" dirty="0" smtClean="0"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+mj-lt"/>
                <a:cs typeface="Times New Roman" pitchFamily="18" charset="0"/>
              </a:rPr>
              <a:t>lại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>
                <a:latin typeface="+mj-lt"/>
                <a:cs typeface="Times New Roman" pitchFamily="18" charset="0"/>
              </a:rPr>
              <a:t>bao </a:t>
            </a:r>
            <a:r>
              <a:rPr lang="en-US" sz="2400" dirty="0" err="1">
                <a:latin typeface="+mj-lt"/>
                <a:cs typeface="Times New Roman" pitchFamily="18" charset="0"/>
              </a:rPr>
              <a:t>nhiêu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quả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err="1">
                <a:latin typeface="+mj-lt"/>
                <a:cs typeface="Times New Roman" pitchFamily="18" charset="0"/>
              </a:rPr>
              <a:t>thị</a:t>
            </a:r>
            <a:r>
              <a:rPr lang="en-US" sz="2400" dirty="0">
                <a:latin typeface="+mj-lt"/>
                <a:cs typeface="Times New Roman" pitchFamily="18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5"/>
            <a:ext cx="2016224" cy="806616"/>
          </a:xfrm>
          <a:prstGeom prst="rect">
            <a:avLst/>
          </a:prstGeom>
        </p:spPr>
      </p:pic>
      <p:pic>
        <p:nvPicPr>
          <p:cNvPr id="4098" name="Picture 2" descr="D:\NĂM HỌC 2020 - 2021\ảnh giáo án toán 1\bài 4.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947" y="2061094"/>
            <a:ext cx="4010000" cy="308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217834" y="3602297"/>
            <a:ext cx="463455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latin typeface="+mj-lt"/>
                <a:cs typeface="Times New Roman" pitchFamily="18" charset="0"/>
              </a:rPr>
              <a:t>      </a:t>
            </a:r>
            <a:r>
              <a:rPr lang="en-US" sz="2800" dirty="0" err="1">
                <a:latin typeface="+mj-lt"/>
                <a:cs typeface="Times New Roman" pitchFamily="18" charset="0"/>
              </a:rPr>
              <a:t>Em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hãy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nêu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câu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trả</a:t>
            </a:r>
            <a:r>
              <a:rPr lang="en-US" sz="2800" dirty="0"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latin typeface="+mj-lt"/>
                <a:cs typeface="Times New Roman" pitchFamily="18" charset="0"/>
              </a:rPr>
              <a:t>lời</a:t>
            </a:r>
            <a:r>
              <a:rPr lang="en-US" sz="2800" dirty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19" name="Oval 2"/>
          <p:cNvSpPr>
            <a:spLocks noChangeArrowheads="1"/>
          </p:cNvSpPr>
          <p:nvPr/>
        </p:nvSpPr>
        <p:spPr bwMode="auto">
          <a:xfrm>
            <a:off x="303516" y="1408830"/>
            <a:ext cx="436780" cy="388249"/>
          </a:xfrm>
          <a:prstGeom prst="ellipse">
            <a:avLst/>
          </a:prstGeom>
          <a:solidFill>
            <a:srgbClr val="FFC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kern="0" dirty="0" smtClean="0">
                <a:solidFill>
                  <a:prstClr val="white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en-US" altLang="en-US" sz="2800" b="1" kern="0" dirty="0">
              <a:solidFill>
                <a:prstClr val="white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179168" y="2627091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</a:rPr>
              <a:t>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860099" y="2631091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191456" y="2632126"/>
            <a:ext cx="674804" cy="53714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</a:rPr>
              <a:t>=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10525" y="2622458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</a:rPr>
              <a:t>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851677" y="2643006"/>
            <a:ext cx="642025" cy="54680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</a:rPr>
              <a:t>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98566" y="1743912"/>
            <a:ext cx="11521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45144" y="1761849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172400" y="1743912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64096" y="2304266"/>
            <a:ext cx="2411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.4|1.4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7.7|18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3.1|15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4.5|2.6|2.4|2.4|2.7|9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.4|1.7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1.2|8.8|11.6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6.2|2.5|8.1|7|3.5|7.9|8.9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|2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2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8|23.2|8.6|23.5|1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4.1|6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|0.9|1.1|2.4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</TotalTime>
  <Words>329</Words>
  <Application>Microsoft Office PowerPoint</Application>
  <PresentationFormat>On-screen Show (16:9)</PresentationFormat>
  <Paragraphs>116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맑은 고딕</vt:lpstr>
      <vt:lpstr>맑은 고딕</vt:lpstr>
      <vt:lpstr>Arial</vt:lpstr>
      <vt:lpstr>Arial-Rounded</vt:lpstr>
      <vt:lpstr>Arial-SGK-TV</vt:lpstr>
      <vt:lpstr>Calibri</vt:lpstr>
      <vt:lpstr>Calibri Light</vt:lpstr>
      <vt:lpstr>Times New Roman</vt:lpstr>
      <vt:lpstr>VNI-Avo</vt:lpstr>
      <vt:lpstr>等线</vt:lpstr>
      <vt:lpstr>Custom Design</vt:lpstr>
      <vt:lpstr>1_Office Theme</vt:lpstr>
      <vt:lpstr>3_Office Theme</vt:lpstr>
      <vt:lpstr>4_Office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272</cp:revision>
  <dcterms:created xsi:type="dcterms:W3CDTF">2014-04-01T16:27:38Z</dcterms:created>
  <dcterms:modified xsi:type="dcterms:W3CDTF">2022-04-01T02:42:45Z</dcterms:modified>
</cp:coreProperties>
</file>