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392" r:id="rId3"/>
    <p:sldId id="393" r:id="rId4"/>
    <p:sldId id="394" r:id="rId5"/>
    <p:sldId id="395" r:id="rId6"/>
    <p:sldId id="396" r:id="rId7"/>
    <p:sldId id="401" r:id="rId8"/>
    <p:sldId id="402" r:id="rId9"/>
    <p:sldId id="260" r:id="rId10"/>
    <p:sldId id="380" r:id="rId11"/>
    <p:sldId id="336" r:id="rId12"/>
    <p:sldId id="262" r:id="rId13"/>
    <p:sldId id="263" r:id="rId14"/>
    <p:sldId id="282" r:id="rId15"/>
    <p:sldId id="283" r:id="rId16"/>
    <p:sldId id="284" r:id="rId17"/>
    <p:sldId id="264" r:id="rId18"/>
    <p:sldId id="372" r:id="rId19"/>
    <p:sldId id="350" r:id="rId20"/>
    <p:sldId id="267" r:id="rId21"/>
    <p:sldId id="357" r:id="rId22"/>
    <p:sldId id="355" r:id="rId23"/>
    <p:sldId id="381" r:id="rId24"/>
    <p:sldId id="382" r:id="rId25"/>
    <p:sldId id="383" r:id="rId26"/>
    <p:sldId id="314" r:id="rId27"/>
    <p:sldId id="272" r:id="rId28"/>
    <p:sldId id="338" r:id="rId29"/>
    <p:sldId id="403" r:id="rId30"/>
    <p:sldId id="386" r:id="rId31"/>
    <p:sldId id="390" r:id="rId32"/>
    <p:sldId id="326" r:id="rId33"/>
    <p:sldId id="274" r:id="rId34"/>
    <p:sldId id="275" r:id="rId35"/>
    <p:sldId id="391" r:id="rId36"/>
    <p:sldId id="277" r:id="rId37"/>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83E6"/>
    <a:srgbClr val="EBF6F9"/>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59" autoAdjust="0"/>
    <p:restoredTop sz="91993" autoAdjust="0"/>
  </p:normalViewPr>
  <p:slideViewPr>
    <p:cSldViewPr>
      <p:cViewPr varScale="1">
        <p:scale>
          <a:sx n="67" d="100"/>
          <a:sy n="67" d="100"/>
        </p:scale>
        <p:origin x="708" y="60"/>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12/21/2021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21</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22</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23</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27</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28</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30</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31</a:t>
            </a:fld>
            <a:endParaRPr lang="en-US"/>
          </a:p>
        </p:txBody>
      </p:sp>
    </p:spTree>
    <p:extLst>
      <p:ext uri="{BB962C8B-B14F-4D97-AF65-F5344CB8AC3E}">
        <p14:creationId xmlns:p14="http://schemas.microsoft.com/office/powerpoint/2010/main" val="2865269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a:t>
            </a:r>
            <a:r>
              <a:rPr lang="en-US" b="1" baseline="0"/>
              <a:t>1</a:t>
            </a:r>
            <a:r>
              <a:rPr lang="vi-VN" b="1" baseline="0"/>
              <a:t>: Phan Thị Linh – Đà Nẵng</a:t>
            </a:r>
          </a:p>
          <a:p>
            <a:r>
              <a:rPr lang="vi-VN" b="1" baseline="0"/>
              <a:t>Sđt lh: 0916.604.268</a:t>
            </a:r>
          </a:p>
          <a:p>
            <a:r>
              <a:rPr lang="vi-VN" sz="1200" b="1">
                <a:latin typeface="+mn-lt"/>
                <a:cs typeface="Arial" pitchFamily="34" charset="0"/>
              </a:rPr>
              <a:t>+ Zalo: 0916.604.268</a:t>
            </a:r>
          </a:p>
          <a:p>
            <a:r>
              <a:rPr lang="vi-VN" sz="1200" b="1">
                <a:latin typeface="+mn-lt"/>
                <a:cs typeface="Arial" pitchFamily="34" charset="0"/>
              </a:rPr>
              <a:t>+ Facebook cá nhân: </a:t>
            </a:r>
            <a:r>
              <a:rPr lang="vi-VN" sz="1200">
                <a:hlinkClick r:id="rId3"/>
              </a:rPr>
              <a:t>https://www.facebook.com/nhilinh.phan/</a:t>
            </a:r>
            <a:endParaRPr lang="vi-VN" sz="1200"/>
          </a:p>
          <a:p>
            <a:r>
              <a:rPr lang="vi-VN" sz="1200" b="1">
                <a:latin typeface="+mn-lt"/>
                <a:cs typeface="Arial" pitchFamily="34" charset="0"/>
              </a:rPr>
              <a:t>+ Nhóm chia sẻ tài liệu: </a:t>
            </a:r>
            <a:r>
              <a:rPr lang="vi-VN" sz="1200">
                <a:hlinkClick r:id="rId4"/>
              </a:rPr>
              <a:t>https://www.facebook.com/groups/443096903751589</a:t>
            </a:r>
            <a:endParaRPr lang="vi-VN" sz="1200"/>
          </a:p>
          <a:p>
            <a:r>
              <a:rPr lang="vi-VN" sz="1200" b="1">
                <a:latin typeface="+mn-lt"/>
                <a:cs typeface="Arial" pitchFamily="34" charset="0"/>
              </a:rPr>
              <a:t>Hãy</a:t>
            </a:r>
            <a:r>
              <a:rPr lang="vi-VN" sz="1200" b="1" baseline="0">
                <a:latin typeface="+mn-lt"/>
                <a:cs typeface="Arial" pitchFamily="34" charset="0"/>
              </a:rPr>
              <a:t> liên hệ chính chủ sản phẩm để được hỗ trợ và đồng hành trong suốt năm học nhé!</a:t>
            </a:r>
            <a:endParaRPr lang="vi-VN" sz="1200" b="1">
              <a:latin typeface="+mn-lt"/>
              <a:cs typeface="Arial" pitchFamily="34" charset="0"/>
            </a:endParaRPr>
          </a:p>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3756047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Cuốc:</a:t>
            </a:r>
            <a:r>
              <a:rPr lang="en-US" baseline="0"/>
              <a:t> danh từ và động từ</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13</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14</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15</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16</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18</a:t>
            </a:fld>
            <a:endParaRPr lang="en-US"/>
          </a:p>
        </p:txBody>
      </p:sp>
    </p:spTree>
    <p:extLst>
      <p:ext uri="{BB962C8B-B14F-4D97-AF65-F5344CB8AC3E}">
        <p14:creationId xmlns:p14="http://schemas.microsoft.com/office/powerpoint/2010/main" val="67674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12/21/2021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dirty="0" err="1">
                <a:solidFill>
                  <a:schemeClr val="bg1"/>
                </a:solidFill>
                <a:latin typeface="AvantGarde" pitchFamily="2" charset="0"/>
                <a:ea typeface="AvantGarde" pitchFamily="2" charset="0"/>
                <a:cs typeface="AvantGarde" pitchFamily="2" charset="0"/>
              </a:rPr>
              <a:t>TIẾNG</a:t>
            </a:r>
            <a:r>
              <a:rPr lang="en-US" sz="10600" b="1">
                <a:solidFill>
                  <a:schemeClr val="bg1"/>
                </a:solidFill>
                <a:latin typeface="AvantGarde" pitchFamily="2" charset="0"/>
                <a:ea typeface="AvantGarde" pitchFamily="2" charset="0"/>
                <a:cs typeface="AvantGarde" pitchFamily="2" charset="0"/>
              </a:rPr>
              <a:t>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0083E6"/>
          </a:solidFill>
        </p:spPr>
        <p:txBody>
          <a:bodyPr wrap="square" rtlCol="0">
            <a:spAutoFit/>
          </a:bodyPr>
          <a:lstStyle/>
          <a:p>
            <a:pPr algn="ctr"/>
            <a:r>
              <a:rPr lang="en-US" sz="8000">
                <a:solidFill>
                  <a:schemeClr val="bg1"/>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07847" y="3459070"/>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ươm</a:t>
            </a:r>
          </a:p>
        </p:txBody>
      </p:sp>
      <p:sp>
        <p:nvSpPr>
          <p:cNvPr id="7" name="TextBox 6"/>
          <p:cNvSpPr txBox="1"/>
          <p:nvPr/>
        </p:nvSpPr>
        <p:spPr>
          <a:xfrm>
            <a:off x="6419113" y="3459070"/>
            <a:ext cx="3397644"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ươp</a:t>
            </a:r>
          </a:p>
        </p:txBody>
      </p:sp>
      <p:sp>
        <p:nvSpPr>
          <p:cNvPr id="9" name="TextBox 8"/>
          <p:cNvSpPr txBox="1"/>
          <p:nvPr/>
        </p:nvSpPr>
        <p:spPr>
          <a:xfrm>
            <a:off x="2377599" y="3459070"/>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ươ</a:t>
            </a:r>
          </a:p>
        </p:txBody>
      </p:sp>
      <p:sp>
        <p:nvSpPr>
          <p:cNvPr id="10" name="TextBox 9"/>
          <p:cNvSpPr txBox="1"/>
          <p:nvPr/>
        </p:nvSpPr>
        <p:spPr>
          <a:xfrm>
            <a:off x="6442263" y="3459070"/>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ươ</a:t>
            </a:r>
          </a:p>
        </p:txBody>
      </p:sp>
      <p:sp>
        <p:nvSpPr>
          <p:cNvPr id="12" name="TextBox 11"/>
          <p:cNvSpPr txBox="1"/>
          <p:nvPr/>
        </p:nvSpPr>
        <p:spPr>
          <a:xfrm>
            <a:off x="3664853" y="3451860"/>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m</a:t>
            </a:r>
          </a:p>
        </p:txBody>
      </p:sp>
      <p:sp>
        <p:nvSpPr>
          <p:cNvPr id="8" name="TextBox 7"/>
          <p:cNvSpPr txBox="1"/>
          <p:nvPr/>
        </p:nvSpPr>
        <p:spPr>
          <a:xfrm>
            <a:off x="7622804" y="345186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p</a:t>
            </a: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6975" y="24622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chườm</a:t>
            </a:r>
          </a:p>
        </p:txBody>
      </p:sp>
      <p:sp>
        <p:nvSpPr>
          <p:cNvPr id="5" name="Title 1"/>
          <p:cNvSpPr txBox="1">
            <a:spLocks/>
          </p:cNvSpPr>
          <p:nvPr/>
        </p:nvSpPr>
        <p:spPr>
          <a:xfrm>
            <a:off x="3473325" y="24622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đượm</a:t>
            </a:r>
          </a:p>
        </p:txBody>
      </p:sp>
      <p:sp>
        <p:nvSpPr>
          <p:cNvPr id="7" name="Title 1"/>
          <p:cNvSpPr txBox="1">
            <a:spLocks/>
          </p:cNvSpPr>
          <p:nvPr/>
        </p:nvSpPr>
        <p:spPr>
          <a:xfrm>
            <a:off x="6186551" y="24622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gươm</a:t>
            </a:r>
          </a:p>
        </p:txBody>
      </p:sp>
      <p:sp>
        <p:nvSpPr>
          <p:cNvPr id="8" name="Title 1"/>
          <p:cNvSpPr txBox="1">
            <a:spLocks/>
          </p:cNvSpPr>
          <p:nvPr/>
        </p:nvSpPr>
        <p:spPr>
          <a:xfrm>
            <a:off x="1338947" y="22860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ươm</a:t>
            </a:r>
          </a:p>
        </p:txBody>
      </p:sp>
      <p:sp>
        <p:nvSpPr>
          <p:cNvPr id="11" name="Title 1"/>
          <p:cNvSpPr txBox="1">
            <a:spLocks/>
          </p:cNvSpPr>
          <p:nvPr/>
        </p:nvSpPr>
        <p:spPr>
          <a:xfrm>
            <a:off x="3971783" y="22860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ươm</a:t>
            </a:r>
          </a:p>
        </p:txBody>
      </p:sp>
      <p:sp>
        <p:nvSpPr>
          <p:cNvPr id="13" name="Title 1"/>
          <p:cNvSpPr txBox="1">
            <a:spLocks/>
          </p:cNvSpPr>
          <p:nvPr/>
        </p:nvSpPr>
        <p:spPr>
          <a:xfrm>
            <a:off x="6680567" y="22860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ươm</a:t>
            </a: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0" name="AutoShape 6" descr="Nâng cao kỹ năng viết với 7 bước hiệu quả | Edu2Review"/>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 name="AutoShape 8" descr="Nâng cao kỹ năng viết với 7 bước hiệu quả | Edu2Review"/>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4" name="AutoShape 10" descr="Nâng cao kỹ năng viết với 7 bước hiệu quả | Edu2Review"/>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5" name="AutoShape 12" descr="Nâng cao kỹ năng viết với 7 bước hiệu quả | Edu2Review"/>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6" name="AutoShape 16" descr="Làm thế nào để viết hay hơn? | Edu2Review"/>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7" name="Title 1"/>
          <p:cNvSpPr txBox="1">
            <a:spLocks/>
          </p:cNvSpPr>
          <p:nvPr/>
        </p:nvSpPr>
        <p:spPr>
          <a:xfrm>
            <a:off x="8862775" y="24622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ướm</a:t>
            </a:r>
          </a:p>
        </p:txBody>
      </p:sp>
      <p:sp>
        <p:nvSpPr>
          <p:cNvPr id="18" name="Title 1"/>
          <p:cNvSpPr txBox="1">
            <a:spLocks/>
          </p:cNvSpPr>
          <p:nvPr/>
        </p:nvSpPr>
        <p:spPr>
          <a:xfrm>
            <a:off x="9174639" y="228600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ươm</a:t>
            </a:r>
          </a:p>
        </p:txBody>
      </p:sp>
      <p:sp>
        <p:nvSpPr>
          <p:cNvPr id="22" name="Title 1"/>
          <p:cNvSpPr txBox="1">
            <a:spLocks/>
          </p:cNvSpPr>
          <p:nvPr/>
        </p:nvSpPr>
        <p:spPr>
          <a:xfrm>
            <a:off x="547342" y="36052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lượm</a:t>
            </a:r>
          </a:p>
        </p:txBody>
      </p:sp>
      <p:sp>
        <p:nvSpPr>
          <p:cNvPr id="23" name="Title 1"/>
          <p:cNvSpPr txBox="1">
            <a:spLocks/>
          </p:cNvSpPr>
          <p:nvPr/>
        </p:nvSpPr>
        <p:spPr>
          <a:xfrm>
            <a:off x="3463692" y="36052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mướp</a:t>
            </a:r>
          </a:p>
        </p:txBody>
      </p:sp>
      <p:sp>
        <p:nvSpPr>
          <p:cNvPr id="24" name="Title 1"/>
          <p:cNvSpPr txBox="1">
            <a:spLocks/>
          </p:cNvSpPr>
          <p:nvPr/>
        </p:nvSpPr>
        <p:spPr>
          <a:xfrm>
            <a:off x="6176918" y="36052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nượp</a:t>
            </a:r>
          </a:p>
        </p:txBody>
      </p:sp>
      <p:sp>
        <p:nvSpPr>
          <p:cNvPr id="25" name="Title 1"/>
          <p:cNvSpPr txBox="1">
            <a:spLocks/>
          </p:cNvSpPr>
          <p:nvPr/>
        </p:nvSpPr>
        <p:spPr>
          <a:xfrm>
            <a:off x="1036479" y="34290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ươm</a:t>
            </a:r>
          </a:p>
        </p:txBody>
      </p:sp>
      <p:sp>
        <p:nvSpPr>
          <p:cNvPr id="26" name="Title 1"/>
          <p:cNvSpPr txBox="1">
            <a:spLocks/>
          </p:cNvSpPr>
          <p:nvPr/>
        </p:nvSpPr>
        <p:spPr>
          <a:xfrm>
            <a:off x="4066907" y="34290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ươp</a:t>
            </a:r>
          </a:p>
        </p:txBody>
      </p:sp>
      <p:sp>
        <p:nvSpPr>
          <p:cNvPr id="27" name="Title 1"/>
          <p:cNvSpPr txBox="1">
            <a:spLocks/>
          </p:cNvSpPr>
          <p:nvPr/>
        </p:nvSpPr>
        <p:spPr>
          <a:xfrm>
            <a:off x="6670934" y="34290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ươp</a:t>
            </a:r>
          </a:p>
        </p:txBody>
      </p:sp>
      <p:sp>
        <p:nvSpPr>
          <p:cNvPr id="28" name="Title 1"/>
          <p:cNvSpPr txBox="1">
            <a:spLocks/>
          </p:cNvSpPr>
          <p:nvPr/>
        </p:nvSpPr>
        <p:spPr>
          <a:xfrm>
            <a:off x="8853142" y="36052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ướp</a:t>
            </a:r>
          </a:p>
        </p:txBody>
      </p:sp>
      <p:sp>
        <p:nvSpPr>
          <p:cNvPr id="29" name="Title 1"/>
          <p:cNvSpPr txBox="1">
            <a:spLocks/>
          </p:cNvSpPr>
          <p:nvPr/>
        </p:nvSpPr>
        <p:spPr>
          <a:xfrm>
            <a:off x="9169972" y="3429000"/>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ươp</a:t>
            </a:r>
          </a:p>
        </p:txBody>
      </p:sp>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P spid="22" grpId="0"/>
      <p:bldP spid="23" grpId="0"/>
      <p:bldP spid="24" grpId="0"/>
      <p:bldP spid="25" grpId="0"/>
      <p:bldP spid="26" grpId="0"/>
      <p:bldP spid="27" grpId="0"/>
      <p:bldP spid="28"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692122" y="48437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chườm</a:t>
            </a:r>
          </a:p>
        </p:txBody>
      </p:sp>
      <p:sp>
        <p:nvSpPr>
          <p:cNvPr id="20" name="Title 1"/>
          <p:cNvSpPr txBox="1">
            <a:spLocks/>
          </p:cNvSpPr>
          <p:nvPr/>
        </p:nvSpPr>
        <p:spPr>
          <a:xfrm>
            <a:off x="3608472" y="48437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đượm</a:t>
            </a:r>
          </a:p>
        </p:txBody>
      </p:sp>
      <p:sp>
        <p:nvSpPr>
          <p:cNvPr id="21" name="Title 1"/>
          <p:cNvSpPr txBox="1">
            <a:spLocks/>
          </p:cNvSpPr>
          <p:nvPr/>
        </p:nvSpPr>
        <p:spPr>
          <a:xfrm>
            <a:off x="6321698" y="48437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gươm</a:t>
            </a:r>
          </a:p>
        </p:txBody>
      </p:sp>
      <p:sp>
        <p:nvSpPr>
          <p:cNvPr id="22" name="Title 1"/>
          <p:cNvSpPr txBox="1">
            <a:spLocks/>
          </p:cNvSpPr>
          <p:nvPr/>
        </p:nvSpPr>
        <p:spPr>
          <a:xfrm>
            <a:off x="1474094" y="46674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ươm</a:t>
            </a:r>
          </a:p>
        </p:txBody>
      </p:sp>
      <p:sp>
        <p:nvSpPr>
          <p:cNvPr id="23" name="Title 1"/>
          <p:cNvSpPr txBox="1">
            <a:spLocks/>
          </p:cNvSpPr>
          <p:nvPr/>
        </p:nvSpPr>
        <p:spPr>
          <a:xfrm>
            <a:off x="4106930" y="46674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ươm</a:t>
            </a:r>
          </a:p>
        </p:txBody>
      </p:sp>
      <p:sp>
        <p:nvSpPr>
          <p:cNvPr id="24" name="Title 1"/>
          <p:cNvSpPr txBox="1">
            <a:spLocks/>
          </p:cNvSpPr>
          <p:nvPr/>
        </p:nvSpPr>
        <p:spPr>
          <a:xfrm>
            <a:off x="6815714" y="46674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ươm</a:t>
            </a:r>
          </a:p>
        </p:txBody>
      </p:sp>
      <p:sp>
        <p:nvSpPr>
          <p:cNvPr id="25" name="Title 1"/>
          <p:cNvSpPr txBox="1">
            <a:spLocks/>
          </p:cNvSpPr>
          <p:nvPr/>
        </p:nvSpPr>
        <p:spPr>
          <a:xfrm>
            <a:off x="8997922" y="48437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ướm</a:t>
            </a:r>
          </a:p>
        </p:txBody>
      </p:sp>
      <p:sp>
        <p:nvSpPr>
          <p:cNvPr id="26" name="Title 1"/>
          <p:cNvSpPr txBox="1">
            <a:spLocks/>
          </p:cNvSpPr>
          <p:nvPr/>
        </p:nvSpPr>
        <p:spPr>
          <a:xfrm>
            <a:off x="9309786" y="4667474"/>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ươm</a:t>
            </a:r>
          </a:p>
        </p:txBody>
      </p:sp>
      <p:sp>
        <p:nvSpPr>
          <p:cNvPr id="28" name="Title 1"/>
          <p:cNvSpPr txBox="1">
            <a:spLocks/>
          </p:cNvSpPr>
          <p:nvPr/>
        </p:nvSpPr>
        <p:spPr>
          <a:xfrm>
            <a:off x="682489" y="59867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lượm</a:t>
            </a:r>
          </a:p>
        </p:txBody>
      </p:sp>
      <p:sp>
        <p:nvSpPr>
          <p:cNvPr id="29" name="Title 1"/>
          <p:cNvSpPr txBox="1">
            <a:spLocks/>
          </p:cNvSpPr>
          <p:nvPr/>
        </p:nvSpPr>
        <p:spPr>
          <a:xfrm>
            <a:off x="3598839" y="59867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mướp</a:t>
            </a:r>
          </a:p>
        </p:txBody>
      </p:sp>
      <p:sp>
        <p:nvSpPr>
          <p:cNvPr id="30" name="Title 1"/>
          <p:cNvSpPr txBox="1">
            <a:spLocks/>
          </p:cNvSpPr>
          <p:nvPr/>
        </p:nvSpPr>
        <p:spPr>
          <a:xfrm>
            <a:off x="6312065" y="59867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nượp</a:t>
            </a:r>
          </a:p>
        </p:txBody>
      </p:sp>
      <p:sp>
        <p:nvSpPr>
          <p:cNvPr id="31" name="Title 1"/>
          <p:cNvSpPr txBox="1">
            <a:spLocks/>
          </p:cNvSpPr>
          <p:nvPr/>
        </p:nvSpPr>
        <p:spPr>
          <a:xfrm>
            <a:off x="1171626" y="58104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ươm</a:t>
            </a:r>
          </a:p>
        </p:txBody>
      </p:sp>
      <p:sp>
        <p:nvSpPr>
          <p:cNvPr id="47" name="Title 1"/>
          <p:cNvSpPr txBox="1">
            <a:spLocks/>
          </p:cNvSpPr>
          <p:nvPr/>
        </p:nvSpPr>
        <p:spPr>
          <a:xfrm>
            <a:off x="4202054" y="58104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ươp</a:t>
            </a:r>
          </a:p>
        </p:txBody>
      </p:sp>
      <p:sp>
        <p:nvSpPr>
          <p:cNvPr id="48" name="Title 1"/>
          <p:cNvSpPr txBox="1">
            <a:spLocks/>
          </p:cNvSpPr>
          <p:nvPr/>
        </p:nvSpPr>
        <p:spPr>
          <a:xfrm>
            <a:off x="6806081" y="58104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ươp</a:t>
            </a:r>
          </a:p>
        </p:txBody>
      </p:sp>
      <p:sp>
        <p:nvSpPr>
          <p:cNvPr id="49" name="Title 1"/>
          <p:cNvSpPr txBox="1">
            <a:spLocks/>
          </p:cNvSpPr>
          <p:nvPr/>
        </p:nvSpPr>
        <p:spPr>
          <a:xfrm>
            <a:off x="8988289" y="59867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ướp</a:t>
            </a:r>
          </a:p>
        </p:txBody>
      </p:sp>
      <p:sp>
        <p:nvSpPr>
          <p:cNvPr id="50" name="Title 1"/>
          <p:cNvSpPr txBox="1">
            <a:spLocks/>
          </p:cNvSpPr>
          <p:nvPr/>
        </p:nvSpPr>
        <p:spPr>
          <a:xfrm>
            <a:off x="9305119" y="5810474"/>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ươp</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5773" y="-104211"/>
            <a:ext cx="5442107" cy="477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500"/>
                                        <p:tgtEl>
                                          <p:spTgt spid="4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fade">
                                      <p:cBhvr>
                                        <p:cTn id="7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8" grpId="0"/>
      <p:bldP spid="29" grpId="0"/>
      <p:bldP spid="30" grpId="0"/>
      <p:bldP spid="31" grpId="0"/>
      <p:bldP spid="47" grpId="0"/>
      <p:bldP spid="48" grpId="0"/>
      <p:bldP spid="49" grpId="0"/>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591905"/>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con bướm</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
          <p:cNvSpPr txBox="1">
            <a:spLocks/>
          </p:cNvSpPr>
          <p:nvPr/>
        </p:nvSpPr>
        <p:spPr>
          <a:xfrm>
            <a:off x="6089137" y="5591905"/>
            <a:ext cx="25957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ươm</a:t>
            </a:r>
          </a:p>
        </p:txBody>
      </p:sp>
      <p:pic>
        <p:nvPicPr>
          <p:cNvPr id="4098" name="Picture 2" descr="cute butterfly - butterfly Wallpaper (2728x1740) (2618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736" y="473439"/>
            <a:ext cx="6951831" cy="443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16976" y="5439505"/>
            <a:ext cx="72516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nườm nượp</a:t>
            </a:r>
          </a:p>
        </p:txBody>
      </p:sp>
      <p:sp>
        <p:nvSpPr>
          <p:cNvPr id="6" name="Title 1"/>
          <p:cNvSpPr txBox="1">
            <a:spLocks/>
          </p:cNvSpPr>
          <p:nvPr/>
        </p:nvSpPr>
        <p:spPr>
          <a:xfrm>
            <a:off x="3461990" y="5439504"/>
            <a:ext cx="289515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ươm</a:t>
            </a:r>
          </a:p>
        </p:txBody>
      </p:sp>
      <p:pic>
        <p:nvPicPr>
          <p:cNvPr id="5122" name="Picture 2" descr="Nườm nượp dòng người đổ về các thành phố lớn sau t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4797" y="457200"/>
            <a:ext cx="8016043" cy="445770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A39AA37-391F-49E4-A380-DA6900FC3855}"/>
              </a:ext>
            </a:extLst>
          </p:cNvPr>
          <p:cNvSpPr txBox="1">
            <a:spLocks/>
          </p:cNvSpPr>
          <p:nvPr/>
        </p:nvSpPr>
        <p:spPr>
          <a:xfrm>
            <a:off x="6542879" y="5439503"/>
            <a:ext cx="289515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ươp</a:t>
            </a:r>
          </a:p>
        </p:txBody>
      </p:sp>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37016" y="5562427"/>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giàn mướp</a:t>
            </a:r>
          </a:p>
        </p:txBody>
      </p:sp>
      <p:sp>
        <p:nvSpPr>
          <p:cNvPr id="5" name="Title 1"/>
          <p:cNvSpPr txBox="1">
            <a:spLocks/>
          </p:cNvSpPr>
          <p:nvPr/>
        </p:nvSpPr>
        <p:spPr>
          <a:xfrm>
            <a:off x="6036993" y="5562427"/>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ươp</a:t>
            </a:r>
          </a:p>
        </p:txBody>
      </p:sp>
      <p:pic>
        <p:nvPicPr>
          <p:cNvPr id="6146" name="Picture 2" descr="Xơ mướp, lá và quả mướp có công dụng gì và cách dùng làm thuố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285" y="457200"/>
            <a:ext cx="7865395" cy="4423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615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nườm nượp</a:t>
            </a:r>
          </a:p>
        </p:txBody>
      </p:sp>
      <p:sp>
        <p:nvSpPr>
          <p:cNvPr id="16" name="Title 1"/>
          <p:cNvSpPr txBox="1">
            <a:spLocks/>
          </p:cNvSpPr>
          <p:nvPr/>
        </p:nvSpPr>
        <p:spPr>
          <a:xfrm>
            <a:off x="-464259"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con bướm</a:t>
            </a:r>
          </a:p>
        </p:txBody>
      </p:sp>
      <p:sp>
        <p:nvSpPr>
          <p:cNvPr id="8" name="Title 1"/>
          <p:cNvSpPr txBox="1">
            <a:spLocks/>
          </p:cNvSpPr>
          <p:nvPr/>
        </p:nvSpPr>
        <p:spPr>
          <a:xfrm>
            <a:off x="7300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giàn mướp</a:t>
            </a:r>
          </a:p>
        </p:txBody>
      </p:sp>
      <p:pic>
        <p:nvPicPr>
          <p:cNvPr id="11" name="Picture 2" descr="Xơ mướp, lá và quả mướp có công dụng gì và cách dùng làm thuố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0548" y="2209800"/>
            <a:ext cx="3665542" cy="20616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Nườm nượp dòng người đổ về các thành phố lớn sau tế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1019" y="2209800"/>
            <a:ext cx="3707400" cy="206167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te butterfly - butterfly Wallpaper (2728x1740) (2618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31" y="2209800"/>
            <a:ext cx="3228068" cy="2061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61519"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nườm nượp</a:t>
            </a:r>
          </a:p>
        </p:txBody>
      </p:sp>
      <p:sp>
        <p:nvSpPr>
          <p:cNvPr id="19" name="Title 1"/>
          <p:cNvSpPr txBox="1">
            <a:spLocks/>
          </p:cNvSpPr>
          <p:nvPr/>
        </p:nvSpPr>
        <p:spPr>
          <a:xfrm>
            <a:off x="-464259" y="58967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con bướm</a:t>
            </a:r>
          </a:p>
        </p:txBody>
      </p:sp>
      <p:sp>
        <p:nvSpPr>
          <p:cNvPr id="20" name="Title 1"/>
          <p:cNvSpPr txBox="1">
            <a:spLocks/>
          </p:cNvSpPr>
          <p:nvPr/>
        </p:nvSpPr>
        <p:spPr>
          <a:xfrm>
            <a:off x="7300119"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giàn mướp</a:t>
            </a:r>
          </a:p>
        </p:txBody>
      </p:sp>
      <p:sp>
        <p:nvSpPr>
          <p:cNvPr id="21" name="Title 1"/>
          <p:cNvSpPr txBox="1">
            <a:spLocks/>
          </p:cNvSpPr>
          <p:nvPr/>
        </p:nvSpPr>
        <p:spPr>
          <a:xfrm>
            <a:off x="635110" y="489607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lượm</a:t>
            </a:r>
          </a:p>
        </p:txBody>
      </p:sp>
      <p:sp>
        <p:nvSpPr>
          <p:cNvPr id="28" name="Title 1"/>
          <p:cNvSpPr txBox="1">
            <a:spLocks/>
          </p:cNvSpPr>
          <p:nvPr/>
        </p:nvSpPr>
        <p:spPr>
          <a:xfrm>
            <a:off x="3588171" y="4896074"/>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mướp</a:t>
            </a:r>
          </a:p>
        </p:txBody>
      </p:sp>
      <p:sp>
        <p:nvSpPr>
          <p:cNvPr id="29" name="Title 1"/>
          <p:cNvSpPr txBox="1">
            <a:spLocks/>
          </p:cNvSpPr>
          <p:nvPr/>
        </p:nvSpPr>
        <p:spPr>
          <a:xfrm>
            <a:off x="6133189" y="489607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nượp</a:t>
            </a:r>
          </a:p>
        </p:txBody>
      </p:sp>
      <p:sp>
        <p:nvSpPr>
          <p:cNvPr id="30" name="Title 1"/>
          <p:cNvSpPr txBox="1">
            <a:spLocks/>
          </p:cNvSpPr>
          <p:nvPr/>
        </p:nvSpPr>
        <p:spPr>
          <a:xfrm>
            <a:off x="8962313" y="489607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ướp</a:t>
            </a:r>
          </a:p>
        </p:txBody>
      </p:sp>
      <p:sp>
        <p:nvSpPr>
          <p:cNvPr id="31" name="Title 1"/>
          <p:cNvSpPr txBox="1">
            <a:spLocks/>
          </p:cNvSpPr>
          <p:nvPr/>
        </p:nvSpPr>
        <p:spPr>
          <a:xfrm>
            <a:off x="673766" y="39624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chườm</a:t>
            </a:r>
          </a:p>
        </p:txBody>
      </p:sp>
      <p:sp>
        <p:nvSpPr>
          <p:cNvPr id="32" name="Title 1"/>
          <p:cNvSpPr txBox="1">
            <a:spLocks/>
          </p:cNvSpPr>
          <p:nvPr/>
        </p:nvSpPr>
        <p:spPr>
          <a:xfrm>
            <a:off x="3579498" y="3962400"/>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đượm</a:t>
            </a:r>
          </a:p>
        </p:txBody>
      </p:sp>
      <p:sp>
        <p:nvSpPr>
          <p:cNvPr id="33" name="Title 1"/>
          <p:cNvSpPr txBox="1">
            <a:spLocks/>
          </p:cNvSpPr>
          <p:nvPr/>
        </p:nvSpPr>
        <p:spPr>
          <a:xfrm>
            <a:off x="6292724" y="3962400"/>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gươm</a:t>
            </a:r>
          </a:p>
        </p:txBody>
      </p:sp>
      <p:sp>
        <p:nvSpPr>
          <p:cNvPr id="34" name="Title 1"/>
          <p:cNvSpPr txBox="1">
            <a:spLocks/>
          </p:cNvSpPr>
          <p:nvPr/>
        </p:nvSpPr>
        <p:spPr>
          <a:xfrm>
            <a:off x="8979566" y="39624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ướm</a:t>
            </a: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8022" y="152400"/>
            <a:ext cx="4497609" cy="3943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ƯƠ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8013" y="1347787"/>
            <a:ext cx="10945812" cy="416242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52440" y="5796281"/>
            <a:ext cx="1680029" cy="1061719"/>
          </a:xfrm>
          <a:prstGeom prst="rect">
            <a:avLst/>
          </a:prstGeom>
        </p:spPr>
      </p:pic>
      <p:grpSp>
        <p:nvGrpSpPr>
          <p:cNvPr id="5" name="Group 4">
            <a:extLst>
              <a:ext uri="{FF2B5EF4-FFF2-40B4-BE49-F238E27FC236}">
                <a16:creationId xmlns:a16="http://schemas.microsoft.com/office/drawing/2014/main" id="{38605FD0-0DEC-4C49-A702-34CF07C60634}"/>
              </a:ext>
            </a:extLst>
          </p:cNvPr>
          <p:cNvGrpSpPr/>
          <p:nvPr/>
        </p:nvGrpSpPr>
        <p:grpSpPr>
          <a:xfrm>
            <a:off x="-84357" y="76202"/>
            <a:ext cx="6756905" cy="941185"/>
            <a:chOff x="63500" y="1429216"/>
            <a:chExt cx="5080245" cy="705889"/>
          </a:xfrm>
        </p:grpSpPr>
        <p:sp>
          <p:nvSpPr>
            <p:cNvPr id="6" name="Rounded Rectangle 5">
              <a:extLst>
                <a:ext uri="{FF2B5EF4-FFF2-40B4-BE49-F238E27FC236}">
                  <a16:creationId xmlns:a16="http://schemas.microsoft.com/office/drawing/2014/main" id="{7B4DB55C-4052-4E90-9AC1-140D55127E4A}"/>
                </a:ext>
              </a:extLst>
            </p:cNvPr>
            <p:cNvSpPr/>
            <p:nvPr/>
          </p:nvSpPr>
          <p:spPr>
            <a:xfrm>
              <a:off x="384357" y="1429216"/>
              <a:ext cx="475938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7" name="Oval 6">
              <a:extLst>
                <a:ext uri="{FF2B5EF4-FFF2-40B4-BE49-F238E27FC236}">
                  <a16:creationId xmlns:a16="http://schemas.microsoft.com/office/drawing/2014/main" id="{CE67823C-5357-4F61-B90C-BD372C3213E8}"/>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6776"/>
          <a:stretch/>
        </p:blipFill>
        <p:spPr>
          <a:xfrm>
            <a:off x="1658441" y="1523999"/>
            <a:ext cx="8792308" cy="5021705"/>
          </a:xfrm>
          <a:prstGeom prst="rect">
            <a:avLst/>
          </a:prstGeom>
        </p:spPr>
      </p:pic>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Khởi động</a:t>
              </a: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
        <p:nvSpPr>
          <p:cNvPr id="3" name="TextBox 2"/>
          <p:cNvSpPr txBox="1"/>
          <p:nvPr/>
        </p:nvSpPr>
        <p:spPr>
          <a:xfrm>
            <a:off x="1737519" y="1676400"/>
            <a:ext cx="3352800" cy="1107996"/>
          </a:xfrm>
          <a:prstGeom prst="rect">
            <a:avLst/>
          </a:prstGeom>
          <a:noFill/>
        </p:spPr>
        <p:txBody>
          <a:bodyPr wrap="square" rtlCol="0">
            <a:spAutoFit/>
          </a:bodyPr>
          <a:lstStyle/>
          <a:p>
            <a:pPr algn="ctr"/>
            <a:r>
              <a:rPr lang="en-US" sz="6600">
                <a:solidFill>
                  <a:srgbClr val="FF0000"/>
                </a:solidFill>
                <a:latin typeface="Kids" pitchFamily="2" charset="0"/>
                <a:ea typeface="Kids" pitchFamily="2" charset="0"/>
                <a:cs typeface="Kids" pitchFamily="2" charset="0"/>
              </a:rPr>
              <a:t>GIẢI</a:t>
            </a:r>
          </a:p>
        </p:txBody>
      </p:sp>
      <p:sp>
        <p:nvSpPr>
          <p:cNvPr id="7" name="TextBox 6"/>
          <p:cNvSpPr txBox="1"/>
          <p:nvPr/>
        </p:nvSpPr>
        <p:spPr>
          <a:xfrm>
            <a:off x="4252119" y="1676400"/>
            <a:ext cx="3352800" cy="1107996"/>
          </a:xfrm>
          <a:prstGeom prst="rect">
            <a:avLst/>
          </a:prstGeom>
          <a:noFill/>
        </p:spPr>
        <p:txBody>
          <a:bodyPr wrap="square" rtlCol="0">
            <a:spAutoFit/>
          </a:bodyPr>
          <a:lstStyle/>
          <a:p>
            <a:pPr algn="ctr"/>
            <a:r>
              <a:rPr lang="en-US" sz="6600">
                <a:solidFill>
                  <a:srgbClr val="00B050"/>
                </a:solidFill>
                <a:latin typeface="Kids" pitchFamily="2" charset="0"/>
                <a:ea typeface="Kids" pitchFamily="2" charset="0"/>
                <a:cs typeface="Kids" pitchFamily="2" charset="0"/>
              </a:rPr>
              <a:t>CÂU</a:t>
            </a:r>
          </a:p>
        </p:txBody>
      </p:sp>
      <p:sp>
        <p:nvSpPr>
          <p:cNvPr id="8" name="TextBox 7"/>
          <p:cNvSpPr txBox="1"/>
          <p:nvPr/>
        </p:nvSpPr>
        <p:spPr>
          <a:xfrm>
            <a:off x="6842919" y="1676400"/>
            <a:ext cx="3352800" cy="1107996"/>
          </a:xfrm>
          <a:prstGeom prst="rect">
            <a:avLst/>
          </a:prstGeom>
          <a:noFill/>
        </p:spPr>
        <p:txBody>
          <a:bodyPr wrap="square" rtlCol="0">
            <a:spAutoFit/>
          </a:bodyPr>
          <a:lstStyle/>
          <a:p>
            <a:pPr algn="ctr"/>
            <a:r>
              <a:rPr lang="en-US" sz="6600">
                <a:solidFill>
                  <a:srgbClr val="FFC000"/>
                </a:solidFill>
                <a:latin typeface="Kids" pitchFamily="2" charset="0"/>
                <a:ea typeface="Kids" pitchFamily="2" charset="0"/>
                <a:cs typeface="Kids" pitchFamily="2" charset="0"/>
              </a:rPr>
              <a:t>ĐỐ</a:t>
            </a:r>
          </a:p>
        </p:txBody>
      </p:sp>
    </p:spTree>
    <p:extLst>
      <p:ext uri="{BB962C8B-B14F-4D97-AF65-F5344CB8AC3E}">
        <p14:creationId xmlns:p14="http://schemas.microsoft.com/office/powerpoint/2010/main" val="40630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set>
                                      <p:cBhvr>
                                        <p:cTn id="7" dur="114" fill="hold">
                                          <p:stCondLst>
                                            <p:cond delay="0"/>
                                          </p:stCondLst>
                                        </p:cTn>
                                        <p:tgtEl>
                                          <p:spTgt spid="3"/>
                                        </p:tgtEl>
                                        <p:attrNameLst>
                                          <p:attrName>style.rotation</p:attrName>
                                        </p:attrNameLst>
                                      </p:cBhvr>
                                      <p:to>
                                        <p:strVal val="-45.0"/>
                                      </p:to>
                                    </p:set>
                                    <p:anim calcmode="lin" valueType="num">
                                      <p:cBhvr>
                                        <p:cTn id="8" dur="114" fill="hold">
                                          <p:stCondLst>
                                            <p:cond delay="114"/>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0" dur="2" decel="50000" autoRev="1" fill="hold">
                                          <p:stCondLst>
                                            <p:cond delay="114"/>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1" dur="1" fill="hold">
                                          <p:stCondLst>
                                            <p:cond delay="249"/>
                                          </p:stCondLst>
                                        </p:cTn>
                                        <p:tgtEl>
                                          <p:spTgt spid="3"/>
                                        </p:tgtEl>
                                        <p:attrNameLst>
                                          <p:attrName>ppt_y</p:attrName>
                                        </p:attrNameLst>
                                      </p:cBhvr>
                                      <p:tavLst>
                                        <p:tav tm="0">
                                          <p:val>
                                            <p:strVal val="#ppt_y-(0.354*#ppt_w-0.172*#ppt_h)"/>
                                          </p:val>
                                        </p:tav>
                                        <p:tav tm="100000">
                                          <p:val>
                                            <p:strVal val="#ppt_y"/>
                                          </p:val>
                                        </p:tav>
                                      </p:tavLst>
                                    </p:anim>
                                  </p:childTnLst>
                                </p:cTn>
                              </p:par>
                              <p:par>
                                <p:cTn id="12" presetID="38" presetClass="entr" presetSubtype="0" accel="50000" fill="hold" grpId="0" nodeType="withEffect">
                                  <p:stCondLst>
                                    <p:cond delay="0"/>
                                  </p:stCondLst>
                                  <p:iterate type="lt">
                                    <p:tmPct val="50000"/>
                                  </p:iterate>
                                  <p:childTnLst>
                                    <p:set>
                                      <p:cBhvr>
                                        <p:cTn id="13" dur="1" fill="hold">
                                          <p:stCondLst>
                                            <p:cond delay="0"/>
                                          </p:stCondLst>
                                        </p:cTn>
                                        <p:tgtEl>
                                          <p:spTgt spid="7"/>
                                        </p:tgtEl>
                                        <p:attrNameLst>
                                          <p:attrName>style.visibility</p:attrName>
                                        </p:attrNameLst>
                                      </p:cBhvr>
                                      <p:to>
                                        <p:strVal val="visible"/>
                                      </p:to>
                                    </p:set>
                                    <p:set>
                                      <p:cBhvr>
                                        <p:cTn id="14" dur="114" fill="hold">
                                          <p:stCondLst>
                                            <p:cond delay="0"/>
                                          </p:stCondLst>
                                        </p:cTn>
                                        <p:tgtEl>
                                          <p:spTgt spid="7"/>
                                        </p:tgtEl>
                                        <p:attrNameLst>
                                          <p:attrName>style.rotation</p:attrName>
                                        </p:attrNameLst>
                                      </p:cBhvr>
                                      <p:to>
                                        <p:strVal val="-45.0"/>
                                      </p:to>
                                    </p:set>
                                    <p:anim calcmode="lin" valueType="num">
                                      <p:cBhvr>
                                        <p:cTn id="15" dur="114" fill="hold">
                                          <p:stCondLst>
                                            <p:cond delay="114"/>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16" dur="114"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7" dur="2" decel="50000" autoRev="1" fill="hold">
                                          <p:stCondLst>
                                            <p:cond delay="114"/>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8" dur="1" fill="hold">
                                          <p:stCondLst>
                                            <p:cond delay="249"/>
                                          </p:stCondLst>
                                        </p:cTn>
                                        <p:tgtEl>
                                          <p:spTgt spid="7"/>
                                        </p:tgtEl>
                                        <p:attrNameLst>
                                          <p:attrName>ppt_y</p:attrName>
                                        </p:attrNameLst>
                                      </p:cBhvr>
                                      <p:tavLst>
                                        <p:tav tm="0">
                                          <p:val>
                                            <p:strVal val="#ppt_y-(0.354*#ppt_w-0.172*#ppt_h)"/>
                                          </p:val>
                                        </p:tav>
                                        <p:tav tm="100000">
                                          <p:val>
                                            <p:strVal val="#ppt_y"/>
                                          </p:val>
                                        </p:tav>
                                      </p:tavLst>
                                    </p:anim>
                                  </p:childTnLst>
                                </p:cTn>
                              </p:par>
                              <p:par>
                                <p:cTn id="19" presetID="38" presetClass="entr" presetSubtype="0" accel="50000" fill="hold" grpId="0" nodeType="withEffect">
                                  <p:stCondLst>
                                    <p:cond delay="0"/>
                                  </p:stCondLst>
                                  <p:iterate type="lt">
                                    <p:tmPct val="50000"/>
                                  </p:iterate>
                                  <p:childTnLst>
                                    <p:set>
                                      <p:cBhvr>
                                        <p:cTn id="20" dur="1" fill="hold">
                                          <p:stCondLst>
                                            <p:cond delay="0"/>
                                          </p:stCondLst>
                                        </p:cTn>
                                        <p:tgtEl>
                                          <p:spTgt spid="8"/>
                                        </p:tgtEl>
                                        <p:attrNameLst>
                                          <p:attrName>style.visibility</p:attrName>
                                        </p:attrNameLst>
                                      </p:cBhvr>
                                      <p:to>
                                        <p:strVal val="visible"/>
                                      </p:to>
                                    </p:set>
                                    <p:set>
                                      <p:cBhvr>
                                        <p:cTn id="21" dur="114" fill="hold">
                                          <p:stCondLst>
                                            <p:cond delay="0"/>
                                          </p:stCondLst>
                                        </p:cTn>
                                        <p:tgtEl>
                                          <p:spTgt spid="8"/>
                                        </p:tgtEl>
                                        <p:attrNameLst>
                                          <p:attrName>style.rotation</p:attrName>
                                        </p:attrNameLst>
                                      </p:cBhvr>
                                      <p:to>
                                        <p:strVal val="-45.0"/>
                                      </p:to>
                                    </p:set>
                                    <p:anim calcmode="lin" valueType="num">
                                      <p:cBhvr>
                                        <p:cTn id="22" dur="114" fill="hold">
                                          <p:stCondLst>
                                            <p:cond delay="114"/>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23" dur="114"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24" dur="2" decel="50000" autoRev="1" fill="hold">
                                          <p:stCondLst>
                                            <p:cond delay="114"/>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25" dur="1" fill="hold">
                                          <p:stCondLst>
                                            <p:cond delay="249"/>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ƯƠ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94519" y="0"/>
            <a:ext cx="10952830"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1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25A04782-16FC-4418-A107-5056A4784BCC}"/>
              </a:ext>
            </a:extLst>
          </p:cNvPr>
          <p:cNvGraphicFramePr>
            <a:graphicFrameLocks noGrp="1"/>
          </p:cNvGraphicFramePr>
          <p:nvPr>
            <p:extLst>
              <p:ext uri="{D42A27DB-BD31-4B8C-83A1-F6EECF244321}">
                <p14:modId xmlns:p14="http://schemas.microsoft.com/office/powerpoint/2010/main" val="1478744325"/>
              </p:ext>
            </p:extLst>
          </p:nvPr>
        </p:nvGraphicFramePr>
        <p:xfrm>
          <a:off x="9713114" y="1548155"/>
          <a:ext cx="9370720" cy="4685360"/>
        </p:xfrm>
        <a:graphic>
          <a:graphicData uri="http://schemas.openxmlformats.org/drawingml/2006/table">
            <a:tbl>
              <a:tblPr firstRow="1" bandRow="1">
                <a:tableStyleId>{5C22544A-7EE6-4342-B048-85BDC9FD1C3A}</a:tableStyleId>
              </a:tblPr>
              <a:tblGrid>
                <a:gridCol w="585670">
                  <a:extLst>
                    <a:ext uri="{9D8B030D-6E8A-4147-A177-3AD203B41FA5}">
                      <a16:colId xmlns:a16="http://schemas.microsoft.com/office/drawing/2014/main" val="20000"/>
                    </a:ext>
                  </a:extLst>
                </a:gridCol>
                <a:gridCol w="585670">
                  <a:extLst>
                    <a:ext uri="{9D8B030D-6E8A-4147-A177-3AD203B41FA5}">
                      <a16:colId xmlns:a16="http://schemas.microsoft.com/office/drawing/2014/main" val="20001"/>
                    </a:ext>
                  </a:extLst>
                </a:gridCol>
                <a:gridCol w="585670">
                  <a:extLst>
                    <a:ext uri="{9D8B030D-6E8A-4147-A177-3AD203B41FA5}">
                      <a16:colId xmlns:a16="http://schemas.microsoft.com/office/drawing/2014/main" val="20002"/>
                    </a:ext>
                  </a:extLst>
                </a:gridCol>
                <a:gridCol w="585670">
                  <a:extLst>
                    <a:ext uri="{9D8B030D-6E8A-4147-A177-3AD203B41FA5}">
                      <a16:colId xmlns:a16="http://schemas.microsoft.com/office/drawing/2014/main" val="20003"/>
                    </a:ext>
                  </a:extLst>
                </a:gridCol>
                <a:gridCol w="585670">
                  <a:extLst>
                    <a:ext uri="{9D8B030D-6E8A-4147-A177-3AD203B41FA5}">
                      <a16:colId xmlns:a16="http://schemas.microsoft.com/office/drawing/2014/main" val="20004"/>
                    </a:ext>
                  </a:extLst>
                </a:gridCol>
                <a:gridCol w="585670">
                  <a:extLst>
                    <a:ext uri="{9D8B030D-6E8A-4147-A177-3AD203B41FA5}">
                      <a16:colId xmlns:a16="http://schemas.microsoft.com/office/drawing/2014/main" val="20005"/>
                    </a:ext>
                  </a:extLst>
                </a:gridCol>
                <a:gridCol w="585670">
                  <a:extLst>
                    <a:ext uri="{9D8B030D-6E8A-4147-A177-3AD203B41FA5}">
                      <a16:colId xmlns:a16="http://schemas.microsoft.com/office/drawing/2014/main" val="20006"/>
                    </a:ext>
                  </a:extLst>
                </a:gridCol>
                <a:gridCol w="585670">
                  <a:extLst>
                    <a:ext uri="{9D8B030D-6E8A-4147-A177-3AD203B41FA5}">
                      <a16:colId xmlns:a16="http://schemas.microsoft.com/office/drawing/2014/main" val="20007"/>
                    </a:ext>
                  </a:extLst>
                </a:gridCol>
                <a:gridCol w="585670">
                  <a:extLst>
                    <a:ext uri="{9D8B030D-6E8A-4147-A177-3AD203B41FA5}">
                      <a16:colId xmlns:a16="http://schemas.microsoft.com/office/drawing/2014/main" val="20008"/>
                    </a:ext>
                  </a:extLst>
                </a:gridCol>
                <a:gridCol w="585670">
                  <a:extLst>
                    <a:ext uri="{9D8B030D-6E8A-4147-A177-3AD203B41FA5}">
                      <a16:colId xmlns:a16="http://schemas.microsoft.com/office/drawing/2014/main" val="20009"/>
                    </a:ext>
                  </a:extLst>
                </a:gridCol>
                <a:gridCol w="585670">
                  <a:extLst>
                    <a:ext uri="{9D8B030D-6E8A-4147-A177-3AD203B41FA5}">
                      <a16:colId xmlns:a16="http://schemas.microsoft.com/office/drawing/2014/main" val="20010"/>
                    </a:ext>
                  </a:extLst>
                </a:gridCol>
                <a:gridCol w="585670">
                  <a:extLst>
                    <a:ext uri="{9D8B030D-6E8A-4147-A177-3AD203B41FA5}">
                      <a16:colId xmlns:a16="http://schemas.microsoft.com/office/drawing/2014/main" val="20011"/>
                    </a:ext>
                  </a:extLst>
                </a:gridCol>
                <a:gridCol w="585670">
                  <a:extLst>
                    <a:ext uri="{9D8B030D-6E8A-4147-A177-3AD203B41FA5}">
                      <a16:colId xmlns:a16="http://schemas.microsoft.com/office/drawing/2014/main" val="20012"/>
                    </a:ext>
                  </a:extLst>
                </a:gridCol>
                <a:gridCol w="585670">
                  <a:extLst>
                    <a:ext uri="{9D8B030D-6E8A-4147-A177-3AD203B41FA5}">
                      <a16:colId xmlns:a16="http://schemas.microsoft.com/office/drawing/2014/main" val="20013"/>
                    </a:ext>
                  </a:extLst>
                </a:gridCol>
                <a:gridCol w="585670">
                  <a:extLst>
                    <a:ext uri="{9D8B030D-6E8A-4147-A177-3AD203B41FA5}">
                      <a16:colId xmlns:a16="http://schemas.microsoft.com/office/drawing/2014/main" val="20014"/>
                    </a:ext>
                  </a:extLst>
                </a:gridCol>
                <a:gridCol w="585670">
                  <a:extLst>
                    <a:ext uri="{9D8B030D-6E8A-4147-A177-3AD203B41FA5}">
                      <a16:colId xmlns:a16="http://schemas.microsoft.com/office/drawing/2014/main" val="20015"/>
                    </a:ext>
                  </a:extLst>
                </a:gridCol>
              </a:tblGrid>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868179964"/>
              </p:ext>
            </p:extLst>
          </p:nvPr>
        </p:nvGraphicFramePr>
        <p:xfrm>
          <a:off x="342394" y="1548155"/>
          <a:ext cx="9370720" cy="4685360"/>
        </p:xfrm>
        <a:graphic>
          <a:graphicData uri="http://schemas.openxmlformats.org/drawingml/2006/table">
            <a:tbl>
              <a:tblPr firstRow="1" bandRow="1">
                <a:tableStyleId>{5C22544A-7EE6-4342-B048-85BDC9FD1C3A}</a:tableStyleId>
              </a:tblPr>
              <a:tblGrid>
                <a:gridCol w="585670">
                  <a:extLst>
                    <a:ext uri="{9D8B030D-6E8A-4147-A177-3AD203B41FA5}">
                      <a16:colId xmlns:a16="http://schemas.microsoft.com/office/drawing/2014/main" val="20000"/>
                    </a:ext>
                  </a:extLst>
                </a:gridCol>
                <a:gridCol w="585670">
                  <a:extLst>
                    <a:ext uri="{9D8B030D-6E8A-4147-A177-3AD203B41FA5}">
                      <a16:colId xmlns:a16="http://schemas.microsoft.com/office/drawing/2014/main" val="20001"/>
                    </a:ext>
                  </a:extLst>
                </a:gridCol>
                <a:gridCol w="585670">
                  <a:extLst>
                    <a:ext uri="{9D8B030D-6E8A-4147-A177-3AD203B41FA5}">
                      <a16:colId xmlns:a16="http://schemas.microsoft.com/office/drawing/2014/main" val="20002"/>
                    </a:ext>
                  </a:extLst>
                </a:gridCol>
                <a:gridCol w="585670">
                  <a:extLst>
                    <a:ext uri="{9D8B030D-6E8A-4147-A177-3AD203B41FA5}">
                      <a16:colId xmlns:a16="http://schemas.microsoft.com/office/drawing/2014/main" val="20003"/>
                    </a:ext>
                  </a:extLst>
                </a:gridCol>
                <a:gridCol w="585670">
                  <a:extLst>
                    <a:ext uri="{9D8B030D-6E8A-4147-A177-3AD203B41FA5}">
                      <a16:colId xmlns:a16="http://schemas.microsoft.com/office/drawing/2014/main" val="20004"/>
                    </a:ext>
                  </a:extLst>
                </a:gridCol>
                <a:gridCol w="585670">
                  <a:extLst>
                    <a:ext uri="{9D8B030D-6E8A-4147-A177-3AD203B41FA5}">
                      <a16:colId xmlns:a16="http://schemas.microsoft.com/office/drawing/2014/main" val="20005"/>
                    </a:ext>
                  </a:extLst>
                </a:gridCol>
                <a:gridCol w="585670">
                  <a:extLst>
                    <a:ext uri="{9D8B030D-6E8A-4147-A177-3AD203B41FA5}">
                      <a16:colId xmlns:a16="http://schemas.microsoft.com/office/drawing/2014/main" val="20006"/>
                    </a:ext>
                  </a:extLst>
                </a:gridCol>
                <a:gridCol w="585670">
                  <a:extLst>
                    <a:ext uri="{9D8B030D-6E8A-4147-A177-3AD203B41FA5}">
                      <a16:colId xmlns:a16="http://schemas.microsoft.com/office/drawing/2014/main" val="20007"/>
                    </a:ext>
                  </a:extLst>
                </a:gridCol>
                <a:gridCol w="585670">
                  <a:extLst>
                    <a:ext uri="{9D8B030D-6E8A-4147-A177-3AD203B41FA5}">
                      <a16:colId xmlns:a16="http://schemas.microsoft.com/office/drawing/2014/main" val="20008"/>
                    </a:ext>
                  </a:extLst>
                </a:gridCol>
                <a:gridCol w="585670">
                  <a:extLst>
                    <a:ext uri="{9D8B030D-6E8A-4147-A177-3AD203B41FA5}">
                      <a16:colId xmlns:a16="http://schemas.microsoft.com/office/drawing/2014/main" val="20009"/>
                    </a:ext>
                  </a:extLst>
                </a:gridCol>
                <a:gridCol w="585670">
                  <a:extLst>
                    <a:ext uri="{9D8B030D-6E8A-4147-A177-3AD203B41FA5}">
                      <a16:colId xmlns:a16="http://schemas.microsoft.com/office/drawing/2014/main" val="20010"/>
                    </a:ext>
                  </a:extLst>
                </a:gridCol>
                <a:gridCol w="585670">
                  <a:extLst>
                    <a:ext uri="{9D8B030D-6E8A-4147-A177-3AD203B41FA5}">
                      <a16:colId xmlns:a16="http://schemas.microsoft.com/office/drawing/2014/main" val="20011"/>
                    </a:ext>
                  </a:extLst>
                </a:gridCol>
                <a:gridCol w="585670">
                  <a:extLst>
                    <a:ext uri="{9D8B030D-6E8A-4147-A177-3AD203B41FA5}">
                      <a16:colId xmlns:a16="http://schemas.microsoft.com/office/drawing/2014/main" val="20012"/>
                    </a:ext>
                  </a:extLst>
                </a:gridCol>
                <a:gridCol w="585670">
                  <a:extLst>
                    <a:ext uri="{9D8B030D-6E8A-4147-A177-3AD203B41FA5}">
                      <a16:colId xmlns:a16="http://schemas.microsoft.com/office/drawing/2014/main" val="20013"/>
                    </a:ext>
                  </a:extLst>
                </a:gridCol>
                <a:gridCol w="585670">
                  <a:extLst>
                    <a:ext uri="{9D8B030D-6E8A-4147-A177-3AD203B41FA5}">
                      <a16:colId xmlns:a16="http://schemas.microsoft.com/office/drawing/2014/main" val="20014"/>
                    </a:ext>
                  </a:extLst>
                </a:gridCol>
                <a:gridCol w="585670">
                  <a:extLst>
                    <a:ext uri="{9D8B030D-6E8A-4147-A177-3AD203B41FA5}">
                      <a16:colId xmlns:a16="http://schemas.microsoft.com/office/drawing/2014/main" val="20015"/>
                    </a:ext>
                  </a:extLst>
                </a:gridCol>
              </a:tblGrid>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8567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594519" y="2259322"/>
            <a:ext cx="8051865" cy="3585399"/>
          </a:xfrm>
          <a:prstGeom prst="rect">
            <a:avLst/>
          </a:prstGeom>
          <a:noFill/>
        </p:spPr>
        <p:txBody>
          <a:bodyPr wrap="square" lIns="121725" tIns="60862" rIns="121725" bIns="60862" rtlCol="0">
            <a:spAutoFit/>
          </a:bodyPr>
          <a:lstStyle/>
          <a:p>
            <a:r>
              <a:rPr lang="en-US" sz="22500">
                <a:solidFill>
                  <a:srgbClr val="FF0000"/>
                </a:solidFill>
                <a:latin typeface="HP001 4 hàng"/>
              </a:rPr>
              <a:t>Ŕ</a:t>
            </a:r>
            <a:r>
              <a:rPr lang="el-GR" sz="22500">
                <a:solidFill>
                  <a:srgbClr val="FF0000"/>
                </a:solidFill>
                <a:latin typeface="HP001 4 hàng"/>
              </a:rPr>
              <a:t>Χ</a:t>
            </a:r>
            <a:endParaRPr lang="en-US" sz="22500">
              <a:solidFill>
                <a:srgbClr val="FF0000"/>
              </a:solidFill>
              <a:latin typeface="HP001 4 hàng" pitchFamily="34" charset="0"/>
            </a:endParaRPr>
          </a:p>
        </p:txBody>
      </p:sp>
      <p:grpSp>
        <p:nvGrpSpPr>
          <p:cNvPr id="5" name="Group 4"/>
          <p:cNvGrpSpPr/>
          <p:nvPr/>
        </p:nvGrpSpPr>
        <p:grpSpPr>
          <a:xfrm>
            <a:off x="-84357" y="76202"/>
            <a:ext cx="6756905" cy="941185"/>
            <a:chOff x="63500" y="1429216"/>
            <a:chExt cx="5080245" cy="705889"/>
          </a:xfrm>
        </p:grpSpPr>
        <p:sp>
          <p:nvSpPr>
            <p:cNvPr id="6" name="Rounded Rectangle 5"/>
            <p:cNvSpPr/>
            <p:nvPr/>
          </p:nvSpPr>
          <p:spPr>
            <a:xfrm>
              <a:off x="384357" y="1429216"/>
              <a:ext cx="475938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
        <p:nvSpPr>
          <p:cNvPr id="10" name="TextBox 9">
            <a:extLst>
              <a:ext uri="{FF2B5EF4-FFF2-40B4-BE49-F238E27FC236}">
                <a16:creationId xmlns:a16="http://schemas.microsoft.com/office/drawing/2014/main" id="{316E929E-1AF1-4003-8821-40CAE844264C}"/>
              </a:ext>
            </a:extLst>
          </p:cNvPr>
          <p:cNvSpPr txBox="1"/>
          <p:nvPr/>
        </p:nvSpPr>
        <p:spPr>
          <a:xfrm>
            <a:off x="7012513" y="2263490"/>
            <a:ext cx="9553902" cy="3585399"/>
          </a:xfrm>
          <a:prstGeom prst="rect">
            <a:avLst/>
          </a:prstGeom>
          <a:noFill/>
        </p:spPr>
        <p:txBody>
          <a:bodyPr wrap="square" lIns="121725" tIns="60862" rIns="121725" bIns="60862" rtlCol="0">
            <a:spAutoFit/>
          </a:bodyPr>
          <a:lstStyle/>
          <a:p>
            <a:r>
              <a:rPr lang="en-US" sz="22500">
                <a:solidFill>
                  <a:srgbClr val="FF0000"/>
                </a:solidFill>
                <a:latin typeface="HP001 4 hàng"/>
              </a:rPr>
              <a:t>Ŕ</a:t>
            </a:r>
            <a:r>
              <a:rPr lang="el-GR" sz="22500">
                <a:solidFill>
                  <a:srgbClr val="FF0000"/>
                </a:solidFill>
                <a:latin typeface="HP001 4 hàng"/>
              </a:rPr>
              <a:t>Υ </a:t>
            </a:r>
            <a:endParaRPr lang="en-US" sz="225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TextBox 7"/>
          <p:cNvSpPr txBox="1"/>
          <p:nvPr/>
        </p:nvSpPr>
        <p:spPr>
          <a:xfrm>
            <a:off x="6528892"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Ŕ</a:t>
            </a:r>
            <a:r>
              <a:rPr lang="el-GR" sz="14000">
                <a:solidFill>
                  <a:srgbClr val="FF0000"/>
                </a:solidFill>
                <a:latin typeface="HP001 4 hàng"/>
              </a:rPr>
              <a:t>Υ </a:t>
            </a:r>
            <a:endParaRPr lang="en-US" sz="14000">
              <a:solidFill>
                <a:srgbClr val="FF0000"/>
              </a:solidFill>
              <a:latin typeface="HP001 4 hàng" pitchFamily="34" charset="0"/>
            </a:endParaRPr>
          </a:p>
        </p:txBody>
      </p:sp>
      <p:sp>
        <p:nvSpPr>
          <p:cNvPr id="5" name="TextBox 4">
            <a:extLst>
              <a:ext uri="{FF2B5EF4-FFF2-40B4-BE49-F238E27FC236}">
                <a16:creationId xmlns:a16="http://schemas.microsoft.com/office/drawing/2014/main" id="{5BAA9BCF-5CA0-4F4B-BE2D-8F488CA85086}"/>
              </a:ext>
            </a:extLst>
          </p:cNvPr>
          <p:cNvSpPr txBox="1"/>
          <p:nvPr/>
        </p:nvSpPr>
        <p:spPr>
          <a:xfrm>
            <a:off x="650006"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Ŕ</a:t>
            </a:r>
            <a:r>
              <a:rPr lang="el-GR" sz="14000">
                <a:solidFill>
                  <a:srgbClr val="FF0000"/>
                </a:solidFill>
                <a:latin typeface="HP001 4 hàng"/>
              </a:rPr>
              <a:t>Χ</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0"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26980" y="822434"/>
            <a:ext cx="3414777" cy="1415574"/>
          </a:xfrm>
          <a:prstGeom prst="rect">
            <a:avLst/>
          </a:prstGeom>
          <a:noFill/>
        </p:spPr>
        <p:txBody>
          <a:bodyPr wrap="square" lIns="121725" tIns="60862" rIns="121725" bIns="60862" rtlCol="0">
            <a:spAutoFit/>
          </a:bodyPr>
          <a:lstStyle/>
          <a:p>
            <a:r>
              <a:rPr lang="vi-VN" sz="8400">
                <a:solidFill>
                  <a:srgbClr val="FF0000"/>
                </a:solidFill>
                <a:latin typeface="HP001 4 hàng"/>
              </a:rPr>
              <a:t>wưĦ </a:t>
            </a:r>
            <a:endParaRPr lang="en-US" sz="8400">
              <a:solidFill>
                <a:srgbClr val="FF0000"/>
              </a:solidFill>
              <a:latin typeface="HP001 4 hàng" pitchFamily="34" charset="0"/>
            </a:endParaRPr>
          </a:p>
        </p:txBody>
      </p:sp>
      <p:sp>
        <p:nvSpPr>
          <p:cNvPr id="8" name="TextBox 7"/>
          <p:cNvSpPr txBox="1"/>
          <p:nvPr/>
        </p:nvSpPr>
        <p:spPr>
          <a:xfrm>
            <a:off x="3953151" y="1223070"/>
            <a:ext cx="2297569" cy="769243"/>
          </a:xfrm>
          <a:prstGeom prst="rect">
            <a:avLst/>
          </a:prstGeom>
          <a:noFill/>
        </p:spPr>
        <p:txBody>
          <a:bodyPr wrap="square" lIns="121725" tIns="60862" rIns="121725" bIns="60862" rtlCol="0">
            <a:spAutoFit/>
          </a:bodyPr>
          <a:lstStyle/>
          <a:p>
            <a:r>
              <a:rPr lang="vi-VN" sz="4200">
                <a:solidFill>
                  <a:srgbClr val="FF0000"/>
                </a:solidFill>
                <a:latin typeface="HP001 4 hàng"/>
              </a:rPr>
              <a:t>wưĦ </a:t>
            </a:r>
            <a:endParaRPr lang="en-US" sz="4200">
              <a:solidFill>
                <a:srgbClr val="FF0000"/>
              </a:solidFill>
              <a:latin typeface="HP001 4 hàng" pitchFamily="34" charset="0"/>
            </a:endParaRPr>
          </a:p>
        </p:txBody>
      </p:sp>
      <p:sp>
        <p:nvSpPr>
          <p:cNvPr id="13" name="TextBox 12"/>
          <p:cNvSpPr txBox="1"/>
          <p:nvPr/>
        </p:nvSpPr>
        <p:spPr>
          <a:xfrm>
            <a:off x="724801" y="2474408"/>
            <a:ext cx="3414777" cy="1415574"/>
          </a:xfrm>
          <a:prstGeom prst="rect">
            <a:avLst/>
          </a:prstGeom>
          <a:noFill/>
        </p:spPr>
        <p:txBody>
          <a:bodyPr wrap="square" lIns="121725" tIns="60862" rIns="121725" bIns="60862" rtlCol="0">
            <a:spAutoFit/>
          </a:bodyPr>
          <a:lstStyle/>
          <a:p>
            <a:r>
              <a:rPr lang="vi-VN" sz="8400">
                <a:solidFill>
                  <a:srgbClr val="FF0000"/>
                </a:solidFill>
                <a:latin typeface="HP001 4 hàng"/>
              </a:rPr>
              <a:t>wưĢ </a:t>
            </a:r>
            <a:endParaRPr lang="en-US" sz="8400">
              <a:solidFill>
                <a:srgbClr val="FF0000"/>
              </a:solidFill>
              <a:latin typeface="HP001 4 hàng" pitchFamily="34" charset="0"/>
            </a:endParaRPr>
          </a:p>
        </p:txBody>
      </p:sp>
      <p:sp>
        <p:nvSpPr>
          <p:cNvPr id="14" name="TextBox 13"/>
          <p:cNvSpPr txBox="1"/>
          <p:nvPr/>
        </p:nvSpPr>
        <p:spPr>
          <a:xfrm>
            <a:off x="3967282" y="2876742"/>
            <a:ext cx="2297569" cy="769243"/>
          </a:xfrm>
          <a:prstGeom prst="rect">
            <a:avLst/>
          </a:prstGeom>
          <a:noFill/>
        </p:spPr>
        <p:txBody>
          <a:bodyPr wrap="square" lIns="121725" tIns="60862" rIns="121725" bIns="60862" rtlCol="0">
            <a:spAutoFit/>
          </a:bodyPr>
          <a:lstStyle/>
          <a:p>
            <a:r>
              <a:rPr lang="vi-VN" sz="4200">
                <a:solidFill>
                  <a:srgbClr val="FF0000"/>
                </a:solidFill>
                <a:latin typeface="HP001 4 hàng"/>
              </a:rPr>
              <a:t>wưĢ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4233185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0"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1778474"/>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Ŕ</a:t>
            </a:r>
            <a:r>
              <a:rPr lang="el-GR" sz="8400">
                <a:solidFill>
                  <a:srgbClr val="FF0000"/>
                </a:solidFill>
                <a:latin typeface="HP001 4 hàng"/>
              </a:rPr>
              <a:t>Χ </a:t>
            </a:r>
            <a:endParaRPr lang="en-US" sz="8400">
              <a:solidFill>
                <a:srgbClr val="FF0000"/>
              </a:solidFill>
              <a:latin typeface="HP001 4 hàng" pitchFamily="34" charset="0"/>
            </a:endParaRPr>
          </a:p>
        </p:txBody>
      </p:sp>
      <p:sp>
        <p:nvSpPr>
          <p:cNvPr id="8" name="TextBox 7"/>
          <p:cNvSpPr txBox="1"/>
          <p:nvPr/>
        </p:nvSpPr>
        <p:spPr>
          <a:xfrm>
            <a:off x="3072152" y="2165042"/>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Ŕ</a:t>
            </a:r>
            <a:r>
              <a:rPr lang="el-GR" sz="4200">
                <a:solidFill>
                  <a:srgbClr val="FF0000"/>
                </a:solidFill>
                <a:latin typeface="HP001 4 hàng"/>
              </a:rPr>
              <a:t>Χ </a:t>
            </a:r>
            <a:endParaRPr lang="en-US" sz="4200">
              <a:solidFill>
                <a:srgbClr val="FF0000"/>
              </a:solidFill>
              <a:latin typeface="HP001 4 hàng" pitchFamily="34" charset="0"/>
            </a:endParaRPr>
          </a:p>
        </p:txBody>
      </p:sp>
      <p:grpSp>
        <p:nvGrpSpPr>
          <p:cNvPr id="9" name="Group 8"/>
          <p:cNvGrpSpPr/>
          <p:nvPr/>
        </p:nvGrpSpPr>
        <p:grpSpPr>
          <a:xfrm>
            <a:off x="215396" y="203422"/>
            <a:ext cx="3382243" cy="941185"/>
            <a:chOff x="63500" y="1429216"/>
            <a:chExt cx="2542972" cy="705889"/>
          </a:xfrm>
        </p:grpSpPr>
        <p:sp>
          <p:nvSpPr>
            <p:cNvPr id="10" name="Rounded Rectangle 9"/>
            <p:cNvSpPr/>
            <p:nvPr/>
          </p:nvSpPr>
          <p:spPr>
            <a:xfrm>
              <a:off x="384357" y="1429216"/>
              <a:ext cx="222211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5</a:t>
              </a:r>
            </a:p>
          </p:txBody>
        </p:sp>
      </p:grpSp>
      <p:sp>
        <p:nvSpPr>
          <p:cNvPr id="13" name="TextBox 12"/>
          <p:cNvSpPr txBox="1"/>
          <p:nvPr/>
        </p:nvSpPr>
        <p:spPr>
          <a:xfrm>
            <a:off x="610193" y="3430448"/>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Ŕ</a:t>
            </a:r>
            <a:r>
              <a:rPr lang="el-GR" sz="8400">
                <a:solidFill>
                  <a:srgbClr val="FF0000"/>
                </a:solidFill>
                <a:latin typeface="HP001 4 hàng"/>
              </a:rPr>
              <a:t>Υ </a:t>
            </a:r>
            <a:endParaRPr lang="en-US" sz="8400">
              <a:solidFill>
                <a:srgbClr val="FF0000"/>
              </a:solidFill>
              <a:latin typeface="HP001 4 hàng" pitchFamily="34" charset="0"/>
            </a:endParaRPr>
          </a:p>
        </p:txBody>
      </p:sp>
      <p:sp>
        <p:nvSpPr>
          <p:cNvPr id="14" name="TextBox 13"/>
          <p:cNvSpPr txBox="1"/>
          <p:nvPr/>
        </p:nvSpPr>
        <p:spPr>
          <a:xfrm>
            <a:off x="3069973" y="3817016"/>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Ŕ</a:t>
            </a:r>
            <a:r>
              <a:rPr lang="el-GR" sz="4200">
                <a:solidFill>
                  <a:srgbClr val="FF0000"/>
                </a:solidFill>
                <a:latin typeface="HP001 4 hàng"/>
              </a:rPr>
              <a:t>Υ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654365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0"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06970"/>
            <a:ext cx="5468547" cy="1415574"/>
          </a:xfrm>
          <a:prstGeom prst="rect">
            <a:avLst/>
          </a:prstGeom>
          <a:noFill/>
        </p:spPr>
        <p:txBody>
          <a:bodyPr wrap="square" lIns="121725" tIns="60862" rIns="121725" bIns="60862" rtlCol="0">
            <a:spAutoFit/>
          </a:bodyPr>
          <a:lstStyle/>
          <a:p>
            <a:r>
              <a:rPr lang="vi-VN" sz="8400">
                <a:solidFill>
                  <a:srgbClr val="FF0000"/>
                </a:solidFill>
                <a:latin typeface="HP001 4 hàng"/>
              </a:rPr>
              <a:t>giàn jưġ </a:t>
            </a:r>
            <a:endParaRPr lang="en-US" sz="8400">
              <a:solidFill>
                <a:srgbClr val="FF0000"/>
              </a:solidFill>
              <a:latin typeface="HP001 4 hàng" pitchFamily="34" charset="0"/>
            </a:endParaRPr>
          </a:p>
        </p:txBody>
      </p:sp>
      <p:sp>
        <p:nvSpPr>
          <p:cNvPr id="8" name="TextBox 7"/>
          <p:cNvSpPr txBox="1"/>
          <p:nvPr/>
        </p:nvSpPr>
        <p:spPr>
          <a:xfrm>
            <a:off x="7212350" y="1190353"/>
            <a:ext cx="3135769" cy="769243"/>
          </a:xfrm>
          <a:prstGeom prst="rect">
            <a:avLst/>
          </a:prstGeom>
          <a:noFill/>
        </p:spPr>
        <p:txBody>
          <a:bodyPr wrap="square" lIns="121725" tIns="60862" rIns="121725" bIns="60862" rtlCol="0">
            <a:spAutoFit/>
          </a:bodyPr>
          <a:lstStyle/>
          <a:p>
            <a:r>
              <a:rPr lang="vi-VN" sz="4200">
                <a:solidFill>
                  <a:srgbClr val="FF0000"/>
                </a:solidFill>
                <a:latin typeface="HP001 4 hàng"/>
              </a:rPr>
              <a:t>giàn jưġ </a:t>
            </a:r>
            <a:endParaRPr lang="en-US" sz="4200">
              <a:solidFill>
                <a:srgbClr val="FF0000"/>
              </a:solidFill>
              <a:latin typeface="HP001 4 hàng" pitchFamily="34" charset="0"/>
            </a:endParaRPr>
          </a:p>
        </p:txBody>
      </p:sp>
      <p:sp>
        <p:nvSpPr>
          <p:cNvPr id="13" name="TextBox 12"/>
          <p:cNvSpPr txBox="1"/>
          <p:nvPr/>
        </p:nvSpPr>
        <p:spPr>
          <a:xfrm>
            <a:off x="610193" y="2458944"/>
            <a:ext cx="5851726" cy="1415574"/>
          </a:xfrm>
          <a:prstGeom prst="rect">
            <a:avLst/>
          </a:prstGeom>
          <a:noFill/>
        </p:spPr>
        <p:txBody>
          <a:bodyPr wrap="square" lIns="121725" tIns="60862" rIns="121725" bIns="60862" rtlCol="0">
            <a:spAutoFit/>
          </a:bodyPr>
          <a:lstStyle/>
          <a:p>
            <a:r>
              <a:rPr lang="vi-VN" sz="8400">
                <a:solidFill>
                  <a:srgbClr val="FF0000"/>
                </a:solidFill>
                <a:latin typeface="HP001 4 hàng"/>
              </a:rPr>
              <a:t>wưĦ wưĢ </a:t>
            </a:r>
            <a:endParaRPr lang="en-US" sz="8400">
              <a:solidFill>
                <a:srgbClr val="FF0000"/>
              </a:solidFill>
              <a:latin typeface="HP001 4 hàng" pitchFamily="34" charset="0"/>
            </a:endParaRPr>
          </a:p>
        </p:txBody>
      </p:sp>
      <p:sp>
        <p:nvSpPr>
          <p:cNvPr id="14" name="TextBox 13"/>
          <p:cNvSpPr txBox="1"/>
          <p:nvPr/>
        </p:nvSpPr>
        <p:spPr>
          <a:xfrm>
            <a:off x="7210171" y="2845512"/>
            <a:ext cx="3747548" cy="769243"/>
          </a:xfrm>
          <a:prstGeom prst="rect">
            <a:avLst/>
          </a:prstGeom>
          <a:noFill/>
        </p:spPr>
        <p:txBody>
          <a:bodyPr wrap="square" lIns="121725" tIns="60862" rIns="121725" bIns="60862" rtlCol="0">
            <a:spAutoFit/>
          </a:bodyPr>
          <a:lstStyle/>
          <a:p>
            <a:r>
              <a:rPr lang="vi-VN" sz="4200">
                <a:solidFill>
                  <a:srgbClr val="FF0000"/>
                </a:solidFill>
                <a:latin typeface="HP001 4 hàng"/>
              </a:rPr>
              <a:t>wưĦ wưĢ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30925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623719" y="304800"/>
            <a:ext cx="6248400" cy="5380359"/>
            <a:chOff x="2651919" y="296916"/>
            <a:chExt cx="7197015" cy="6218559"/>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021" t="26293" r="28025" b="29526"/>
            <a:stretch/>
          </p:blipFill>
          <p:spPr bwMode="auto">
            <a:xfrm>
              <a:off x="2651919" y="296916"/>
              <a:ext cx="7116971" cy="3932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006" t="25683" r="27555" b="48635"/>
            <a:stretch/>
          </p:blipFill>
          <p:spPr bwMode="auto">
            <a:xfrm>
              <a:off x="2655231" y="4229475"/>
              <a:ext cx="719370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Picture 4">
            <a:extLst>
              <a:ext uri="{FF2B5EF4-FFF2-40B4-BE49-F238E27FC236}">
                <a16:creationId xmlns:a16="http://schemas.microsoft.com/office/drawing/2014/main" id="{A5F5D3A1-CF88-467B-8D77-750D74651C93}"/>
              </a:ext>
            </a:extLst>
          </p:cNvPr>
          <p:cNvPicPr>
            <a:picLocks noChangeAspect="1"/>
          </p:cNvPicPr>
          <p:nvPr/>
        </p:nvPicPr>
        <p:blipFill rotWithShape="1">
          <a:blip r:embed="rId4"/>
          <a:srcRect l="47861" t="36250" r="6471" b="34703"/>
          <a:stretch/>
        </p:blipFill>
        <p:spPr>
          <a:xfrm>
            <a:off x="1073428" y="1883836"/>
            <a:ext cx="4578072" cy="1637134"/>
          </a:xfrm>
          <a:prstGeom prst="rect">
            <a:avLst/>
          </a:prstGeom>
        </p:spPr>
      </p:pic>
      <p:sp>
        <p:nvSpPr>
          <p:cNvPr id="6" name="Rectangle: Rounded Corners 5">
            <a:extLst>
              <a:ext uri="{FF2B5EF4-FFF2-40B4-BE49-F238E27FC236}">
                <a16:creationId xmlns:a16="http://schemas.microsoft.com/office/drawing/2014/main" id="{A61584C7-49DE-40CE-8332-407ADFD2B39B}"/>
              </a:ext>
            </a:extLst>
          </p:cNvPr>
          <p:cNvSpPr/>
          <p:nvPr/>
        </p:nvSpPr>
        <p:spPr>
          <a:xfrm>
            <a:off x="1432719" y="3861706"/>
            <a:ext cx="3479346" cy="71029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24">
                <a:latin typeface="Arial" panose="020B0604020202020204" pitchFamily="34" charset="0"/>
                <a:cs typeface="Arial" panose="020B0604020202020204" pitchFamily="34" charset="0"/>
              </a:rPr>
              <a:t>Trang 45</a:t>
            </a:r>
          </a:p>
        </p:txBody>
      </p:sp>
      <p:sp>
        <p:nvSpPr>
          <p:cNvPr id="7" name="Rectangle: Rounded Corners 6">
            <a:extLst>
              <a:ext uri="{FF2B5EF4-FFF2-40B4-BE49-F238E27FC236}">
                <a16:creationId xmlns:a16="http://schemas.microsoft.com/office/drawing/2014/main" id="{98FBB08C-08D1-4BF8-BC1A-38586EEAECE5}"/>
              </a:ext>
            </a:extLst>
          </p:cNvPr>
          <p:cNvSpPr/>
          <p:nvPr/>
        </p:nvSpPr>
        <p:spPr>
          <a:xfrm>
            <a:off x="7223919" y="5842906"/>
            <a:ext cx="3479346" cy="71029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24">
                <a:latin typeface="Arial" panose="020B0604020202020204" pitchFamily="34" charset="0"/>
                <a:cs typeface="Arial" panose="020B0604020202020204" pitchFamily="34" charset="0"/>
              </a:rPr>
              <a:t>Trang 46, 47</a:t>
            </a:r>
          </a:p>
        </p:txBody>
      </p:sp>
      <p:grpSp>
        <p:nvGrpSpPr>
          <p:cNvPr id="8" name="Group 7">
            <a:extLst>
              <a:ext uri="{FF2B5EF4-FFF2-40B4-BE49-F238E27FC236}">
                <a16:creationId xmlns:a16="http://schemas.microsoft.com/office/drawing/2014/main" id="{80CCF9C0-2406-4CCE-B463-3F3C5E9A3D03}"/>
              </a:ext>
            </a:extLst>
          </p:cNvPr>
          <p:cNvGrpSpPr/>
          <p:nvPr/>
        </p:nvGrpSpPr>
        <p:grpSpPr>
          <a:xfrm>
            <a:off x="215396" y="203422"/>
            <a:ext cx="3382243" cy="941185"/>
            <a:chOff x="63500" y="1429216"/>
            <a:chExt cx="2542972" cy="705889"/>
          </a:xfrm>
        </p:grpSpPr>
        <p:sp>
          <p:nvSpPr>
            <p:cNvPr id="9" name="Rounded Rectangle 9">
              <a:extLst>
                <a:ext uri="{FF2B5EF4-FFF2-40B4-BE49-F238E27FC236}">
                  <a16:creationId xmlns:a16="http://schemas.microsoft.com/office/drawing/2014/main" id="{9AA10D76-8E10-47B3-96AE-C4D16018CFD8}"/>
                </a:ext>
              </a:extLst>
            </p:cNvPr>
            <p:cNvSpPr/>
            <p:nvPr/>
          </p:nvSpPr>
          <p:spPr>
            <a:xfrm>
              <a:off x="384357" y="1429216"/>
              <a:ext cx="222211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
          <p:nvSpPr>
            <p:cNvPr id="10" name="Oval 9">
              <a:extLst>
                <a:ext uri="{FF2B5EF4-FFF2-40B4-BE49-F238E27FC236}">
                  <a16:creationId xmlns:a16="http://schemas.microsoft.com/office/drawing/2014/main" id="{44EF0FF7-8692-473A-AFE2-AA6785A5A35F}"/>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5</a:t>
              </a:r>
            </a:p>
          </p:txBody>
        </p:sp>
      </p:grpSp>
    </p:spTree>
    <p:extLst>
      <p:ext uri="{BB962C8B-B14F-4D97-AF65-F5344CB8AC3E}">
        <p14:creationId xmlns:p14="http://schemas.microsoft.com/office/powerpoint/2010/main" val="325138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9719" y="304800"/>
            <a:ext cx="1998571" cy="701355"/>
            <a:chOff x="326509" y="1519663"/>
            <a:chExt cx="1502645" cy="526017"/>
          </a:xfrm>
        </p:grpSpPr>
        <p:sp>
          <p:nvSpPr>
            <p:cNvPr id="8" name="Rounded Rectangle 7"/>
            <p:cNvSpPr/>
            <p:nvPr/>
          </p:nvSpPr>
          <p:spPr>
            <a:xfrm>
              <a:off x="589518" y="1541095"/>
              <a:ext cx="1239636" cy="482131"/>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Arial-Rounded" pitchFamily="34" charset="0"/>
                  <a:ea typeface="Arial-Rounded" pitchFamily="34" charset="0"/>
                  <a:cs typeface="Arial-Rounded" pitchFamily="34" charset="0"/>
                </a:rPr>
                <a:t>Đọc</a:t>
              </a:r>
            </a:p>
          </p:txBody>
        </p:sp>
        <p:sp>
          <p:nvSpPr>
            <p:cNvPr id="10" name="Oval 9"/>
            <p:cNvSpPr/>
            <p:nvPr/>
          </p:nvSpPr>
          <p:spPr>
            <a:xfrm>
              <a:off x="326509" y="1519663"/>
              <a:ext cx="526018" cy="5260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Rounded MT Bold" pitchFamily="34" charset="0"/>
                  <a:ea typeface="Arial-Rounded" pitchFamily="34" charset="0"/>
                  <a:cs typeface="Arial-Rounded" pitchFamily="34" charset="0"/>
                </a:rPr>
                <a:t>6</a:t>
              </a:r>
            </a:p>
          </p:txBody>
        </p:sp>
      </p:grpSp>
      <p:sp>
        <p:nvSpPr>
          <p:cNvPr id="21" name="Title 1">
            <a:extLst>
              <a:ext uri="{FF2B5EF4-FFF2-40B4-BE49-F238E27FC236}">
                <a16:creationId xmlns:a16="http://schemas.microsoft.com/office/drawing/2014/main" id="{E9C3FE4B-6551-4195-A10A-EBB97DE363FB}"/>
              </a:ext>
            </a:extLst>
          </p:cNvPr>
          <p:cNvSpPr txBox="1">
            <a:spLocks/>
          </p:cNvSpPr>
          <p:nvPr/>
        </p:nvSpPr>
        <p:spPr>
          <a:xfrm>
            <a:off x="325259" y="3964496"/>
            <a:ext cx="11582029" cy="2885021"/>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Nắng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vàng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ươm</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như</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mật</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trải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khắp</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sân</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Chú</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mèo</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mướp</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thảnh</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thơi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nằm</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sưởi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nắng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bên</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thềm</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Mắt</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chú</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lim</a:t>
            </a:r>
            <a:r>
              <a:rPr lang="en-US" sz="3724" dirty="0">
                <a:latin typeface="Arial-Rounded" pitchFamily="34" charset="0"/>
                <a:ea typeface="Arial-Rounded" pitchFamily="34" charset="0"/>
                <a:cs typeface="Arial-Rounded" pitchFamily="34" charset="0"/>
              </a:rPr>
              <a:t> dim ra </a:t>
            </a:r>
            <a:r>
              <a:rPr lang="en-US" sz="3724" dirty="0" err="1">
                <a:latin typeface="Arial-Rounded" pitchFamily="34" charset="0"/>
                <a:ea typeface="Arial-Rounded" pitchFamily="34" charset="0"/>
                <a:cs typeface="Arial-Rounded" pitchFamily="34" charset="0"/>
              </a:rPr>
              <a:t>điều</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thích</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thú</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Mấy</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sợi</a:t>
            </a:r>
            <a:r>
              <a:rPr lang="en-US" sz="3724" dirty="0">
                <a:latin typeface="Arial-Rounded" pitchFamily="34" charset="0"/>
                <a:ea typeface="Arial-Rounded" pitchFamily="34" charset="0"/>
                <a:cs typeface="Arial-Rounded" pitchFamily="34" charset="0"/>
              </a:rPr>
              <a:t> ria </a:t>
            </a:r>
            <a:r>
              <a:rPr lang="en-US" sz="3724" dirty="0" err="1">
                <a:latin typeface="Arial-Rounded" pitchFamily="34" charset="0"/>
                <a:ea typeface="Arial-Rounded" pitchFamily="34" charset="0"/>
                <a:cs typeface="Arial-Rounded" pitchFamily="34" charset="0"/>
              </a:rPr>
              <a:t>mép</a:t>
            </a:r>
            <a:r>
              <a:rPr lang="en-US" sz="3724" dirty="0">
                <a:latin typeface="Arial-Rounded" pitchFamily="34" charset="0"/>
                <a:ea typeface="Arial-Rounded" pitchFamily="34" charset="0"/>
                <a:cs typeface="Arial-Rounded" pitchFamily="34" charset="0"/>
              </a:rPr>
              <a:t> rung </a:t>
            </a:r>
            <a:r>
              <a:rPr lang="en-US" sz="3724" dirty="0" err="1">
                <a:latin typeface="Arial-Rounded" pitchFamily="34" charset="0"/>
                <a:ea typeface="Arial-Rounded" pitchFamily="34" charset="0"/>
                <a:cs typeface="Arial-Rounded" pitchFamily="34" charset="0"/>
              </a:rPr>
              <a:t>rinh</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Đừng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thấy</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mèo</a:t>
            </a:r>
            <a:r>
              <a:rPr lang="en-US" sz="3724" dirty="0">
                <a:latin typeface="Arial-Rounded" pitchFamily="34" charset="0"/>
                <a:ea typeface="Arial-Rounded" pitchFamily="34" charset="0"/>
                <a:cs typeface="Arial-Rounded" pitchFamily="34" charset="0"/>
              </a:rPr>
              <a:t> ta hay </a:t>
            </a:r>
            <a:r>
              <a:rPr lang="en-US" sz="3724" err="1">
                <a:latin typeface="Arial-Rounded" pitchFamily="34" charset="0"/>
                <a:ea typeface="Arial-Rounded" pitchFamily="34" charset="0"/>
                <a:cs typeface="Arial-Rounded" pitchFamily="34" charset="0"/>
              </a:rPr>
              <a:t>nằm</a:t>
            </a:r>
            <a:r>
              <a:rPr lang="en-US" sz="3724">
                <a:latin typeface="Arial-Rounded" pitchFamily="34" charset="0"/>
                <a:ea typeface="Arial-Rounded" pitchFamily="34" charset="0"/>
                <a:cs typeface="Arial-Rounded" pitchFamily="34" charset="0"/>
              </a:rPr>
              <a:t> dài mà </a:t>
            </a:r>
            <a:r>
              <a:rPr lang="en-US" sz="3724" dirty="0" err="1">
                <a:latin typeface="Arial-Rounded" pitchFamily="34" charset="0"/>
                <a:ea typeface="Arial-Rounded" pitchFamily="34" charset="0"/>
                <a:cs typeface="Arial-Rounded" pitchFamily="34" charset="0"/>
              </a:rPr>
              <a:t>nghĩ</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chú</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lười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Sưởi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nắng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giúp</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mèo</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dẻo</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dai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hơn</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đấy</a:t>
            </a:r>
            <a:r>
              <a:rPr lang="en-US" sz="3724" dirty="0">
                <a:latin typeface="Arial-Rounded" pitchFamily="34" charset="0"/>
                <a:ea typeface="Arial-Rounded" pitchFamily="34" charset="0"/>
                <a:cs typeface="Arial-Rounded" pitchFamily="34" charset="0"/>
              </a:rPr>
              <a:t>.</a:t>
            </a:r>
          </a:p>
        </p:txBody>
      </p:sp>
      <p:pic>
        <p:nvPicPr>
          <p:cNvPr id="27" name="Picture 26">
            <a:extLst>
              <a:ext uri="{FF2B5EF4-FFF2-40B4-BE49-F238E27FC236}">
                <a16:creationId xmlns:a16="http://schemas.microsoft.com/office/drawing/2014/main" id="{37B2F3A9-4BE0-4AFE-9CF4-5B52A917A8B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000"/>
                    </a14:imgEffect>
                    <a14:imgEffect>
                      <a14:brightnessContrast bright="5000" contrast="1000"/>
                    </a14:imgEffect>
                  </a14:imgLayer>
                </a14:imgProps>
              </a:ext>
            </a:extLst>
          </a:blip>
          <a:stretch>
            <a:fillRect/>
          </a:stretch>
        </p:blipFill>
        <p:spPr>
          <a:xfrm>
            <a:off x="2414690" y="165957"/>
            <a:ext cx="7795597" cy="3639611"/>
          </a:xfrm>
          <a:prstGeom prst="rect">
            <a:avLst/>
          </a:prstGeom>
        </p:spPr>
      </p:pic>
      <p:sp>
        <p:nvSpPr>
          <p:cNvPr id="29" name="Title 1">
            <a:extLst>
              <a:ext uri="{FF2B5EF4-FFF2-40B4-BE49-F238E27FC236}">
                <a16:creationId xmlns:a16="http://schemas.microsoft.com/office/drawing/2014/main" id="{488C779D-938F-43B7-982D-8CA475910CDE}"/>
              </a:ext>
            </a:extLst>
          </p:cNvPr>
          <p:cNvSpPr txBox="1">
            <a:spLocks/>
          </p:cNvSpPr>
          <p:nvPr/>
        </p:nvSpPr>
        <p:spPr>
          <a:xfrm>
            <a:off x="325361" y="3961097"/>
            <a:ext cx="11582029" cy="2885021"/>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Nắng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vàng</a:t>
            </a:r>
            <a:r>
              <a:rPr lang="en-US" sz="3724" dirty="0">
                <a:latin typeface="Arial-Rounded" pitchFamily="34" charset="0"/>
                <a:ea typeface="Arial-Rounded" pitchFamily="34" charset="0"/>
                <a:cs typeface="Arial-Rounded" pitchFamily="34" charset="0"/>
              </a:rPr>
              <a:t> </a:t>
            </a:r>
            <a:r>
              <a:rPr lang="en-US" sz="3724" dirty="0" err="1">
                <a:solidFill>
                  <a:srgbClr val="FF0000"/>
                </a:solidFill>
                <a:latin typeface="Arial-Rounded" pitchFamily="34" charset="0"/>
                <a:ea typeface="Arial-Rounded" pitchFamily="34" charset="0"/>
                <a:cs typeface="Arial-Rounded" pitchFamily="34" charset="0"/>
              </a:rPr>
              <a:t>ươm</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như</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mật</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trải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khắp</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sân</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Chú</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mèo</a:t>
            </a:r>
            <a:r>
              <a:rPr lang="en-US" sz="3724" dirty="0">
                <a:latin typeface="Arial-Rounded" pitchFamily="34" charset="0"/>
                <a:ea typeface="Arial-Rounded" pitchFamily="34" charset="0"/>
                <a:cs typeface="Arial-Rounded" pitchFamily="34" charset="0"/>
              </a:rPr>
              <a:t> </a:t>
            </a:r>
            <a:r>
              <a:rPr lang="en-US" sz="3724" dirty="0" err="1">
                <a:solidFill>
                  <a:srgbClr val="FF0000"/>
                </a:solidFill>
                <a:latin typeface="Arial-Rounded" pitchFamily="34" charset="0"/>
                <a:ea typeface="Arial-Rounded" pitchFamily="34" charset="0"/>
                <a:cs typeface="Arial-Rounded" pitchFamily="34" charset="0"/>
              </a:rPr>
              <a:t>mướp</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thảnh</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thơi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nằm</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sưởi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nắng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bên</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thềm</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Mắt</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chú</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lim</a:t>
            </a:r>
            <a:r>
              <a:rPr lang="en-US" sz="3724" dirty="0">
                <a:latin typeface="Arial-Rounded" pitchFamily="34" charset="0"/>
                <a:ea typeface="Arial-Rounded" pitchFamily="34" charset="0"/>
                <a:cs typeface="Arial-Rounded" pitchFamily="34" charset="0"/>
              </a:rPr>
              <a:t> dim ra </a:t>
            </a:r>
            <a:r>
              <a:rPr lang="en-US" sz="3724" dirty="0" err="1">
                <a:latin typeface="Arial-Rounded" pitchFamily="34" charset="0"/>
                <a:ea typeface="Arial-Rounded" pitchFamily="34" charset="0"/>
                <a:cs typeface="Arial-Rounded" pitchFamily="34" charset="0"/>
              </a:rPr>
              <a:t>điều</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thích</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thú</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Mấy</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sợi</a:t>
            </a:r>
            <a:r>
              <a:rPr lang="en-US" sz="3724" dirty="0">
                <a:latin typeface="Arial-Rounded" pitchFamily="34" charset="0"/>
                <a:ea typeface="Arial-Rounded" pitchFamily="34" charset="0"/>
                <a:cs typeface="Arial-Rounded" pitchFamily="34" charset="0"/>
              </a:rPr>
              <a:t> ria </a:t>
            </a:r>
            <a:r>
              <a:rPr lang="en-US" sz="3724" dirty="0" err="1">
                <a:latin typeface="Arial-Rounded" pitchFamily="34" charset="0"/>
                <a:ea typeface="Arial-Rounded" pitchFamily="34" charset="0"/>
                <a:cs typeface="Arial-Rounded" pitchFamily="34" charset="0"/>
              </a:rPr>
              <a:t>mép</a:t>
            </a:r>
            <a:r>
              <a:rPr lang="en-US" sz="3724" dirty="0">
                <a:latin typeface="Arial-Rounded" pitchFamily="34" charset="0"/>
                <a:ea typeface="Arial-Rounded" pitchFamily="34" charset="0"/>
                <a:cs typeface="Arial-Rounded" pitchFamily="34" charset="0"/>
              </a:rPr>
              <a:t> rung </a:t>
            </a:r>
            <a:r>
              <a:rPr lang="en-US" sz="3724" dirty="0" err="1">
                <a:latin typeface="Arial-Rounded" pitchFamily="34" charset="0"/>
                <a:ea typeface="Arial-Rounded" pitchFamily="34" charset="0"/>
                <a:cs typeface="Arial-Rounded" pitchFamily="34" charset="0"/>
              </a:rPr>
              <a:t>rinh</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Đừng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thấy</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mèo</a:t>
            </a:r>
            <a:r>
              <a:rPr lang="en-US" sz="3724" dirty="0">
                <a:latin typeface="Arial-Rounded" pitchFamily="34" charset="0"/>
                <a:ea typeface="Arial-Rounded" pitchFamily="34" charset="0"/>
                <a:cs typeface="Arial-Rounded" pitchFamily="34" charset="0"/>
              </a:rPr>
              <a:t> ta hay </a:t>
            </a:r>
            <a:r>
              <a:rPr lang="en-US" sz="3724" err="1">
                <a:latin typeface="Arial-Rounded" pitchFamily="34" charset="0"/>
                <a:ea typeface="Arial-Rounded" pitchFamily="34" charset="0"/>
                <a:cs typeface="Arial-Rounded" pitchFamily="34" charset="0"/>
              </a:rPr>
              <a:t>nằm</a:t>
            </a:r>
            <a:r>
              <a:rPr lang="en-US" sz="3724">
                <a:latin typeface="Arial-Rounded" pitchFamily="34" charset="0"/>
                <a:ea typeface="Arial-Rounded" pitchFamily="34" charset="0"/>
                <a:cs typeface="Arial-Rounded" pitchFamily="34" charset="0"/>
              </a:rPr>
              <a:t> dài mà </a:t>
            </a:r>
            <a:r>
              <a:rPr lang="en-US" sz="3724" dirty="0" err="1">
                <a:latin typeface="Arial-Rounded" pitchFamily="34" charset="0"/>
                <a:ea typeface="Arial-Rounded" pitchFamily="34" charset="0"/>
                <a:cs typeface="Arial-Rounded" pitchFamily="34" charset="0"/>
              </a:rPr>
              <a:t>nghĩ</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chú</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lười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Sưởi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nắng</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giúp</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mèo</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dẻo</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dai</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hơn</a:t>
            </a:r>
            <a:r>
              <a:rPr lang="en-US" sz="3724" dirty="0">
                <a:latin typeface="Arial-Rounded" pitchFamily="34" charset="0"/>
                <a:ea typeface="Arial-Rounded" pitchFamily="34" charset="0"/>
                <a:cs typeface="Arial-Rounded" pitchFamily="34" charset="0"/>
              </a:rPr>
              <a:t> </a:t>
            </a:r>
            <a:r>
              <a:rPr lang="en-US" sz="3724" dirty="0" err="1">
                <a:latin typeface="Arial-Rounded" pitchFamily="34" charset="0"/>
                <a:ea typeface="Arial-Rounded" pitchFamily="34" charset="0"/>
                <a:cs typeface="Arial-Rounded" pitchFamily="34" charset="0"/>
              </a:rPr>
              <a:t>đấy</a:t>
            </a:r>
            <a:r>
              <a:rPr lang="en-US" sz="3724" dirty="0">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99319" y="272697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ươm</a:t>
            </a:r>
          </a:p>
        </p:txBody>
      </p:sp>
      <p:sp>
        <p:nvSpPr>
          <p:cNvPr id="6" name="Title 1"/>
          <p:cNvSpPr txBox="1">
            <a:spLocks/>
          </p:cNvSpPr>
          <p:nvPr/>
        </p:nvSpPr>
        <p:spPr>
          <a:xfrm>
            <a:off x="6627230" y="2726974"/>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mướp</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4755D4E-AC81-49CB-B70E-FE22B153BB1E}"/>
              </a:ext>
            </a:extLst>
          </p:cNvPr>
          <p:cNvSpPr txBox="1">
            <a:spLocks/>
          </p:cNvSpPr>
          <p:nvPr/>
        </p:nvSpPr>
        <p:spPr>
          <a:xfrm>
            <a:off x="289904" y="1986489"/>
            <a:ext cx="11582029" cy="2885021"/>
          </a:xfrm>
          <a:prstGeom prst="rect">
            <a:avLst/>
          </a:prstGeom>
        </p:spPr>
        <p:txBody>
          <a:bodyPr vert="horz" lIns="121424" tIns="60712" rIns="121424" bIns="6071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0000"/>
                </a:solidFill>
                <a:latin typeface="Arial-Rounded" pitchFamily="34" charset="0"/>
                <a:ea typeface="Arial-Rounded" pitchFamily="34" charset="0"/>
                <a:cs typeface="Arial-Rounded" pitchFamily="34" charset="0"/>
              </a:rPr>
              <a:t>        </a:t>
            </a:r>
            <a:r>
              <a:rPr lang="en-US" dirty="0" err="1">
                <a:solidFill>
                  <a:srgbClr val="C00000"/>
                </a:solidFill>
                <a:latin typeface="Arial-Rounded" pitchFamily="34" charset="0"/>
                <a:ea typeface="Arial-Rounded" pitchFamily="34" charset="0"/>
                <a:cs typeface="Arial-Rounded" pitchFamily="34" charset="0"/>
              </a:rPr>
              <a:t>Nắng</a:t>
            </a:r>
            <a:r>
              <a:rPr lang="en-US" dirty="0">
                <a:solidFill>
                  <a:srgbClr val="C00000"/>
                </a:solidFill>
                <a:latin typeface="Arial-Rounded" pitchFamily="34" charset="0"/>
                <a:ea typeface="Arial-Rounded" pitchFamily="34" charset="0"/>
                <a:cs typeface="Arial-Rounded" pitchFamily="34" charset="0"/>
              </a:rPr>
              <a:t> </a:t>
            </a:r>
            <a:r>
              <a:rPr lang="en-US" dirty="0" err="1">
                <a:solidFill>
                  <a:srgbClr val="C00000"/>
                </a:solidFill>
                <a:latin typeface="Arial-Rounded" pitchFamily="34" charset="0"/>
                <a:ea typeface="Arial-Rounded" pitchFamily="34" charset="0"/>
                <a:cs typeface="Arial-Rounded" pitchFamily="34" charset="0"/>
              </a:rPr>
              <a:t>vàng</a:t>
            </a:r>
            <a:r>
              <a:rPr lang="en-US" dirty="0">
                <a:solidFill>
                  <a:srgbClr val="C00000"/>
                </a:solidFill>
                <a:latin typeface="Arial-Rounded" pitchFamily="34" charset="0"/>
                <a:ea typeface="Arial-Rounded" pitchFamily="34" charset="0"/>
                <a:cs typeface="Arial-Rounded" pitchFamily="34" charset="0"/>
              </a:rPr>
              <a:t> </a:t>
            </a:r>
            <a:r>
              <a:rPr lang="en-US" dirty="0" err="1">
                <a:solidFill>
                  <a:srgbClr val="C00000"/>
                </a:solidFill>
                <a:latin typeface="Arial-Rounded" pitchFamily="34" charset="0"/>
                <a:ea typeface="Arial-Rounded" pitchFamily="34" charset="0"/>
                <a:cs typeface="Arial-Rounded" pitchFamily="34" charset="0"/>
              </a:rPr>
              <a:t>ươm</a:t>
            </a:r>
            <a:r>
              <a:rPr lang="en-US" dirty="0">
                <a:solidFill>
                  <a:srgbClr val="C00000"/>
                </a:solidFill>
                <a:latin typeface="Arial-Rounded" pitchFamily="34" charset="0"/>
                <a:ea typeface="Arial-Rounded" pitchFamily="34" charset="0"/>
                <a:cs typeface="Arial-Rounded" pitchFamily="34" charset="0"/>
              </a:rPr>
              <a:t> </a:t>
            </a:r>
            <a:r>
              <a:rPr lang="en-US" dirty="0" err="1">
                <a:solidFill>
                  <a:srgbClr val="C00000"/>
                </a:solidFill>
                <a:latin typeface="Arial-Rounded" pitchFamily="34" charset="0"/>
                <a:ea typeface="Arial-Rounded" pitchFamily="34" charset="0"/>
                <a:cs typeface="Arial-Rounded" pitchFamily="34" charset="0"/>
              </a:rPr>
              <a:t>như</a:t>
            </a:r>
            <a:r>
              <a:rPr lang="en-US" dirty="0">
                <a:solidFill>
                  <a:srgbClr val="C00000"/>
                </a:solidFill>
                <a:latin typeface="Arial-Rounded" pitchFamily="34" charset="0"/>
                <a:ea typeface="Arial-Rounded" pitchFamily="34" charset="0"/>
                <a:cs typeface="Arial-Rounded" pitchFamily="34" charset="0"/>
              </a:rPr>
              <a:t> </a:t>
            </a:r>
            <a:r>
              <a:rPr lang="en-US" dirty="0" err="1">
                <a:solidFill>
                  <a:srgbClr val="C00000"/>
                </a:solidFill>
                <a:latin typeface="Arial-Rounded" pitchFamily="34" charset="0"/>
                <a:ea typeface="Arial-Rounded" pitchFamily="34" charset="0"/>
                <a:cs typeface="Arial-Rounded" pitchFamily="34" charset="0"/>
              </a:rPr>
              <a:t>mật</a:t>
            </a:r>
            <a:r>
              <a:rPr lang="en-US" dirty="0">
                <a:solidFill>
                  <a:srgbClr val="C00000"/>
                </a:solidFill>
                <a:latin typeface="Arial-Rounded" pitchFamily="34" charset="0"/>
                <a:ea typeface="Arial-Rounded" pitchFamily="34" charset="0"/>
                <a:cs typeface="Arial-Rounded" pitchFamily="34" charset="0"/>
              </a:rPr>
              <a:t> </a:t>
            </a:r>
            <a:r>
              <a:rPr lang="en-US" dirty="0" err="1">
                <a:solidFill>
                  <a:srgbClr val="C00000"/>
                </a:solidFill>
                <a:latin typeface="Arial-Rounded" pitchFamily="34" charset="0"/>
                <a:ea typeface="Arial-Rounded" pitchFamily="34" charset="0"/>
                <a:cs typeface="Arial-Rounded" pitchFamily="34" charset="0"/>
              </a:rPr>
              <a:t>trải</a:t>
            </a:r>
            <a:r>
              <a:rPr lang="en-US" dirty="0">
                <a:solidFill>
                  <a:srgbClr val="C00000"/>
                </a:solidFill>
                <a:latin typeface="Arial-Rounded" pitchFamily="34" charset="0"/>
                <a:ea typeface="Arial-Rounded" pitchFamily="34" charset="0"/>
                <a:cs typeface="Arial-Rounded" pitchFamily="34" charset="0"/>
              </a:rPr>
              <a:t> </a:t>
            </a:r>
            <a:r>
              <a:rPr lang="en-US" dirty="0" err="1">
                <a:solidFill>
                  <a:srgbClr val="C00000"/>
                </a:solidFill>
                <a:latin typeface="Arial-Rounded" pitchFamily="34" charset="0"/>
                <a:ea typeface="Arial-Rounded" pitchFamily="34" charset="0"/>
                <a:cs typeface="Arial-Rounded" pitchFamily="34" charset="0"/>
              </a:rPr>
              <a:t>khắp</a:t>
            </a:r>
            <a:r>
              <a:rPr lang="en-US" dirty="0">
                <a:solidFill>
                  <a:srgbClr val="C00000"/>
                </a:solidFill>
                <a:latin typeface="Arial-Rounded" pitchFamily="34" charset="0"/>
                <a:ea typeface="Arial-Rounded" pitchFamily="34" charset="0"/>
                <a:cs typeface="Arial-Rounded" pitchFamily="34" charset="0"/>
              </a:rPr>
              <a:t> </a:t>
            </a:r>
            <a:r>
              <a:rPr lang="en-US" dirty="0" err="1">
                <a:solidFill>
                  <a:srgbClr val="C00000"/>
                </a:solidFill>
                <a:latin typeface="Arial-Rounded" pitchFamily="34" charset="0"/>
                <a:ea typeface="Arial-Rounded" pitchFamily="34" charset="0"/>
                <a:cs typeface="Arial-Rounded" pitchFamily="34" charset="0"/>
              </a:rPr>
              <a:t>sân</a:t>
            </a:r>
            <a:r>
              <a:rPr lang="en-US" dirty="0">
                <a:solidFill>
                  <a:srgbClr val="C00000"/>
                </a:solidFill>
                <a:latin typeface="Arial-Rounded" pitchFamily="34" charset="0"/>
                <a:ea typeface="Arial-Rounded" pitchFamily="34" charset="0"/>
                <a:cs typeface="Arial-Rounded" pitchFamily="34" charset="0"/>
              </a:rPr>
              <a:t>.</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Chú</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mèo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mướp</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thảnh</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thơi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nằm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sưởi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thềm</a:t>
            </a:r>
            <a:r>
              <a:rPr lang="en-US" dirty="0">
                <a:solidFill>
                  <a:srgbClr val="0070C0"/>
                </a:solidFill>
                <a:latin typeface="Arial-Rounded" pitchFamily="34" charset="0"/>
                <a:ea typeface="Arial-Rounded" pitchFamily="34" charset="0"/>
                <a:cs typeface="Arial-Rounded" pitchFamily="34" charset="0"/>
              </a:rPr>
              <a:t>.</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B050"/>
                </a:solidFill>
                <a:latin typeface="Arial-Rounded" pitchFamily="34" charset="0"/>
                <a:ea typeface="Arial-Rounded" pitchFamily="34" charset="0"/>
                <a:cs typeface="Arial-Rounded" pitchFamily="34" charset="0"/>
              </a:rPr>
              <a:t>Mắt</a:t>
            </a:r>
            <a:r>
              <a:rPr lang="en-US" dirty="0">
                <a:solidFill>
                  <a:srgbClr val="00B050"/>
                </a:solidFill>
                <a:latin typeface="Arial-Rounded" pitchFamily="34" charset="0"/>
                <a:ea typeface="Arial-Rounded" pitchFamily="34" charset="0"/>
                <a:cs typeface="Arial-Rounded" pitchFamily="34" charset="0"/>
              </a:rPr>
              <a:t> </a:t>
            </a:r>
            <a:r>
              <a:rPr lang="en-US" dirty="0" err="1">
                <a:solidFill>
                  <a:srgbClr val="00B050"/>
                </a:solidFill>
                <a:latin typeface="Arial-Rounded" pitchFamily="34" charset="0"/>
                <a:ea typeface="Arial-Rounded" pitchFamily="34" charset="0"/>
                <a:cs typeface="Arial-Rounded" pitchFamily="34" charset="0"/>
              </a:rPr>
              <a:t>chú</a:t>
            </a:r>
            <a:r>
              <a:rPr lang="en-US" dirty="0">
                <a:solidFill>
                  <a:srgbClr val="00B050"/>
                </a:solidFill>
                <a:latin typeface="Arial-Rounded" pitchFamily="34" charset="0"/>
                <a:ea typeface="Arial-Rounded" pitchFamily="34" charset="0"/>
                <a:cs typeface="Arial-Rounded" pitchFamily="34" charset="0"/>
              </a:rPr>
              <a:t> </a:t>
            </a:r>
            <a:r>
              <a:rPr lang="en-US" dirty="0" err="1">
                <a:solidFill>
                  <a:srgbClr val="00B050"/>
                </a:solidFill>
                <a:latin typeface="Arial-Rounded" pitchFamily="34" charset="0"/>
                <a:ea typeface="Arial-Rounded" pitchFamily="34" charset="0"/>
                <a:cs typeface="Arial-Rounded" pitchFamily="34" charset="0"/>
              </a:rPr>
              <a:t>lim</a:t>
            </a:r>
            <a:r>
              <a:rPr lang="en-US" dirty="0">
                <a:solidFill>
                  <a:srgbClr val="00B050"/>
                </a:solidFill>
                <a:latin typeface="Arial-Rounded" pitchFamily="34" charset="0"/>
                <a:ea typeface="Arial-Rounded" pitchFamily="34" charset="0"/>
                <a:cs typeface="Arial-Rounded" pitchFamily="34" charset="0"/>
              </a:rPr>
              <a:t> dim ra </a:t>
            </a:r>
            <a:r>
              <a:rPr lang="en-US" dirty="0" err="1">
                <a:solidFill>
                  <a:srgbClr val="00B050"/>
                </a:solidFill>
                <a:latin typeface="Arial-Rounded" pitchFamily="34" charset="0"/>
                <a:ea typeface="Arial-Rounded" pitchFamily="34" charset="0"/>
                <a:cs typeface="Arial-Rounded" pitchFamily="34" charset="0"/>
              </a:rPr>
              <a:t>điều</a:t>
            </a:r>
            <a:r>
              <a:rPr lang="en-US" dirty="0">
                <a:solidFill>
                  <a:srgbClr val="00B050"/>
                </a:solidFill>
                <a:latin typeface="Arial-Rounded" pitchFamily="34" charset="0"/>
                <a:ea typeface="Arial-Rounded" pitchFamily="34" charset="0"/>
                <a:cs typeface="Arial-Rounded" pitchFamily="34" charset="0"/>
              </a:rPr>
              <a:t> </a:t>
            </a:r>
            <a:r>
              <a:rPr lang="en-US" dirty="0" err="1">
                <a:solidFill>
                  <a:srgbClr val="00B050"/>
                </a:solidFill>
                <a:latin typeface="Arial-Rounded" pitchFamily="34" charset="0"/>
                <a:ea typeface="Arial-Rounded" pitchFamily="34" charset="0"/>
                <a:cs typeface="Arial-Rounded" pitchFamily="34" charset="0"/>
              </a:rPr>
              <a:t>thích</a:t>
            </a:r>
            <a:r>
              <a:rPr lang="en-US" dirty="0">
                <a:solidFill>
                  <a:srgbClr val="00B050"/>
                </a:solidFill>
                <a:latin typeface="Arial-Rounded" pitchFamily="34" charset="0"/>
                <a:ea typeface="Arial-Rounded" pitchFamily="34" charset="0"/>
                <a:cs typeface="Arial-Rounded" pitchFamily="34" charset="0"/>
              </a:rPr>
              <a:t> </a:t>
            </a:r>
            <a:r>
              <a:rPr lang="en-US" dirty="0" err="1">
                <a:solidFill>
                  <a:srgbClr val="00B050"/>
                </a:solidFill>
                <a:latin typeface="Arial-Rounded" pitchFamily="34" charset="0"/>
                <a:ea typeface="Arial-Rounded" pitchFamily="34" charset="0"/>
                <a:cs typeface="Arial-Rounded" pitchFamily="34" charset="0"/>
              </a:rPr>
              <a:t>thú</a:t>
            </a:r>
            <a:r>
              <a:rPr lang="en-US" dirty="0">
                <a:solidFill>
                  <a:srgbClr val="00B050"/>
                </a:solidFill>
                <a:latin typeface="Arial-Rounded" pitchFamily="34" charset="0"/>
                <a:ea typeface="Arial-Rounded" pitchFamily="34" charset="0"/>
                <a:cs typeface="Arial-Rounded" pitchFamily="34" charset="0"/>
              </a:rPr>
              <a:t>. </a:t>
            </a:r>
            <a:r>
              <a:rPr lang="en-US" dirty="0" err="1">
                <a:solidFill>
                  <a:srgbClr val="00B050"/>
                </a:solidFill>
                <a:latin typeface="Arial-Rounded" pitchFamily="34" charset="0"/>
                <a:ea typeface="Arial-Rounded" pitchFamily="34" charset="0"/>
                <a:cs typeface="Arial-Rounded" pitchFamily="34" charset="0"/>
              </a:rPr>
              <a:t>Mấy</a:t>
            </a:r>
            <a:r>
              <a:rPr lang="en-US" dirty="0">
                <a:solidFill>
                  <a:srgbClr val="00B050"/>
                </a:solidFill>
                <a:latin typeface="Arial-Rounded" pitchFamily="34" charset="0"/>
                <a:ea typeface="Arial-Rounded" pitchFamily="34" charset="0"/>
                <a:cs typeface="Arial-Rounded" pitchFamily="34" charset="0"/>
              </a:rPr>
              <a:t> </a:t>
            </a:r>
            <a:r>
              <a:rPr lang="en-US" dirty="0" err="1">
                <a:solidFill>
                  <a:srgbClr val="00B050"/>
                </a:solidFill>
                <a:latin typeface="Arial-Rounded" pitchFamily="34" charset="0"/>
                <a:ea typeface="Arial-Rounded" pitchFamily="34" charset="0"/>
                <a:cs typeface="Arial-Rounded" pitchFamily="34" charset="0"/>
              </a:rPr>
              <a:t>sợi</a:t>
            </a:r>
            <a:r>
              <a:rPr lang="en-US" dirty="0">
                <a:solidFill>
                  <a:srgbClr val="00B050"/>
                </a:solidFill>
                <a:latin typeface="Arial-Rounded" pitchFamily="34" charset="0"/>
                <a:ea typeface="Arial-Rounded" pitchFamily="34" charset="0"/>
                <a:cs typeface="Arial-Rounded" pitchFamily="34" charset="0"/>
              </a:rPr>
              <a:t> ria </a:t>
            </a:r>
            <a:r>
              <a:rPr lang="en-US" dirty="0" err="1">
                <a:solidFill>
                  <a:srgbClr val="00B050"/>
                </a:solidFill>
                <a:latin typeface="Arial-Rounded" pitchFamily="34" charset="0"/>
                <a:ea typeface="Arial-Rounded" pitchFamily="34" charset="0"/>
                <a:cs typeface="Arial-Rounded" pitchFamily="34" charset="0"/>
              </a:rPr>
              <a:t>mép</a:t>
            </a:r>
            <a:r>
              <a:rPr lang="en-US" dirty="0">
                <a:solidFill>
                  <a:srgbClr val="00B050"/>
                </a:solidFill>
                <a:latin typeface="Arial-Rounded" pitchFamily="34" charset="0"/>
                <a:ea typeface="Arial-Rounded" pitchFamily="34" charset="0"/>
                <a:cs typeface="Arial-Rounded" pitchFamily="34" charset="0"/>
              </a:rPr>
              <a:t> rung </a:t>
            </a:r>
            <a:r>
              <a:rPr lang="en-US" dirty="0" err="1">
                <a:solidFill>
                  <a:srgbClr val="00B050"/>
                </a:solidFill>
                <a:latin typeface="Arial-Rounded" pitchFamily="34" charset="0"/>
                <a:ea typeface="Arial-Rounded" pitchFamily="34" charset="0"/>
                <a:cs typeface="Arial-Rounded" pitchFamily="34" charset="0"/>
              </a:rPr>
              <a:t>rinh</a:t>
            </a:r>
            <a:r>
              <a:rPr lang="en-US" dirty="0">
                <a:solidFill>
                  <a:srgbClr val="00B050"/>
                </a:solidFill>
                <a:latin typeface="Arial-Rounded" pitchFamily="34" charset="0"/>
                <a:ea typeface="Arial-Rounded" pitchFamily="34" charset="0"/>
                <a:cs typeface="Arial-Rounded" pitchFamily="34" charset="0"/>
              </a:rPr>
              <a:t>.</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7030A0"/>
                </a:solidFill>
                <a:latin typeface="Arial-Rounded" pitchFamily="34" charset="0"/>
                <a:ea typeface="Arial-Rounded" pitchFamily="34" charset="0"/>
                <a:cs typeface="Arial-Rounded" pitchFamily="34" charset="0"/>
              </a:rPr>
              <a:t>Đừng</a:t>
            </a:r>
            <a:r>
              <a:rPr lang="en-US" dirty="0">
                <a:solidFill>
                  <a:srgbClr val="7030A0"/>
                </a:solidFill>
                <a:latin typeface="Arial-Rounded" pitchFamily="34" charset="0"/>
                <a:ea typeface="Arial-Rounded" pitchFamily="34" charset="0"/>
                <a:cs typeface="Arial-Rounded" pitchFamily="34" charset="0"/>
              </a:rPr>
              <a:t> </a:t>
            </a:r>
            <a:r>
              <a:rPr lang="en-US" dirty="0" err="1">
                <a:solidFill>
                  <a:srgbClr val="7030A0"/>
                </a:solidFill>
                <a:latin typeface="Arial-Rounded" pitchFamily="34" charset="0"/>
                <a:ea typeface="Arial-Rounded" pitchFamily="34" charset="0"/>
                <a:cs typeface="Arial-Rounded" pitchFamily="34" charset="0"/>
              </a:rPr>
              <a:t>thấy</a:t>
            </a:r>
            <a:r>
              <a:rPr lang="en-US" dirty="0">
                <a:solidFill>
                  <a:srgbClr val="7030A0"/>
                </a:solidFill>
                <a:latin typeface="Arial-Rounded" pitchFamily="34" charset="0"/>
                <a:ea typeface="Arial-Rounded" pitchFamily="34" charset="0"/>
                <a:cs typeface="Arial-Rounded" pitchFamily="34" charset="0"/>
              </a:rPr>
              <a:t> </a:t>
            </a:r>
            <a:r>
              <a:rPr lang="en-US" dirty="0" err="1">
                <a:solidFill>
                  <a:srgbClr val="7030A0"/>
                </a:solidFill>
                <a:latin typeface="Arial-Rounded" pitchFamily="34" charset="0"/>
                <a:ea typeface="Arial-Rounded" pitchFamily="34" charset="0"/>
                <a:cs typeface="Arial-Rounded" pitchFamily="34" charset="0"/>
              </a:rPr>
              <a:t>mèo</a:t>
            </a:r>
            <a:r>
              <a:rPr lang="en-US" dirty="0">
                <a:solidFill>
                  <a:srgbClr val="7030A0"/>
                </a:solidFill>
                <a:latin typeface="Arial-Rounded" pitchFamily="34" charset="0"/>
                <a:ea typeface="Arial-Rounded" pitchFamily="34" charset="0"/>
                <a:cs typeface="Arial-Rounded" pitchFamily="34" charset="0"/>
              </a:rPr>
              <a:t> ta hay </a:t>
            </a:r>
            <a:r>
              <a:rPr lang="en-US" err="1">
                <a:solidFill>
                  <a:srgbClr val="7030A0"/>
                </a:solidFill>
                <a:latin typeface="Arial-Rounded" pitchFamily="34" charset="0"/>
                <a:ea typeface="Arial-Rounded" pitchFamily="34" charset="0"/>
                <a:cs typeface="Arial-Rounded" pitchFamily="34" charset="0"/>
              </a:rPr>
              <a:t>nằm</a:t>
            </a:r>
            <a:r>
              <a:rPr lang="en-US">
                <a:solidFill>
                  <a:srgbClr val="7030A0"/>
                </a:solidFill>
                <a:latin typeface="Arial-Rounded" pitchFamily="34" charset="0"/>
                <a:ea typeface="Arial-Rounded" pitchFamily="34" charset="0"/>
                <a:cs typeface="Arial-Rounded" pitchFamily="34" charset="0"/>
              </a:rPr>
              <a:t> dài mà </a:t>
            </a:r>
            <a:r>
              <a:rPr lang="en-US" dirty="0" err="1">
                <a:solidFill>
                  <a:srgbClr val="7030A0"/>
                </a:solidFill>
                <a:latin typeface="Arial-Rounded" pitchFamily="34" charset="0"/>
                <a:ea typeface="Arial-Rounded" pitchFamily="34" charset="0"/>
                <a:cs typeface="Arial-Rounded" pitchFamily="34" charset="0"/>
              </a:rPr>
              <a:t>nghĩ</a:t>
            </a:r>
            <a:r>
              <a:rPr lang="en-US" dirty="0">
                <a:solidFill>
                  <a:srgbClr val="7030A0"/>
                </a:solidFill>
                <a:latin typeface="Arial-Rounded" pitchFamily="34" charset="0"/>
                <a:ea typeface="Arial-Rounded" pitchFamily="34" charset="0"/>
                <a:cs typeface="Arial-Rounded" pitchFamily="34" charset="0"/>
              </a:rPr>
              <a:t> </a:t>
            </a:r>
            <a:r>
              <a:rPr lang="en-US" dirty="0" err="1">
                <a:solidFill>
                  <a:srgbClr val="7030A0"/>
                </a:solidFill>
                <a:latin typeface="Arial-Rounded" pitchFamily="34" charset="0"/>
                <a:ea typeface="Arial-Rounded" pitchFamily="34" charset="0"/>
                <a:cs typeface="Arial-Rounded" pitchFamily="34" charset="0"/>
              </a:rPr>
              <a:t>chú</a:t>
            </a:r>
            <a:r>
              <a:rPr lang="en-US" dirty="0">
                <a:solidFill>
                  <a:srgbClr val="7030A0"/>
                </a:solidFill>
                <a:latin typeface="Arial-Rounded" pitchFamily="34" charset="0"/>
                <a:ea typeface="Arial-Rounded" pitchFamily="34" charset="0"/>
                <a:cs typeface="Arial-Rounded" pitchFamily="34" charset="0"/>
              </a:rPr>
              <a:t> </a:t>
            </a:r>
            <a:r>
              <a:rPr lang="en-US" dirty="0" err="1">
                <a:solidFill>
                  <a:srgbClr val="7030A0"/>
                </a:solidFill>
                <a:latin typeface="Arial-Rounded" pitchFamily="34" charset="0"/>
                <a:ea typeface="Arial-Rounded" pitchFamily="34" charset="0"/>
                <a:cs typeface="Arial-Rounded" pitchFamily="34" charset="0"/>
              </a:rPr>
              <a:t>lười</a:t>
            </a:r>
            <a:r>
              <a:rPr lang="en-US" dirty="0">
                <a:solidFill>
                  <a:srgbClr val="7030A0"/>
                </a:solidFill>
                <a:latin typeface="Arial-Rounded" pitchFamily="34" charset="0"/>
                <a:ea typeface="Arial-Rounded" pitchFamily="34" charset="0"/>
                <a:cs typeface="Arial-Rounded" pitchFamily="34" charset="0"/>
              </a:rPr>
              <a:t>.</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0000"/>
                </a:solidFill>
                <a:latin typeface="Arial-Rounded" pitchFamily="34" charset="0"/>
                <a:ea typeface="Arial-Rounded" pitchFamily="34" charset="0"/>
                <a:cs typeface="Arial-Rounded" pitchFamily="34" charset="0"/>
              </a:rPr>
              <a:t>Sưởi</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0000"/>
                </a:solidFill>
                <a:latin typeface="Arial-Rounded" pitchFamily="34" charset="0"/>
                <a:ea typeface="Arial-Rounded" pitchFamily="34" charset="0"/>
                <a:cs typeface="Arial-Rounded" pitchFamily="34" charset="0"/>
              </a:rPr>
              <a:t>nắng</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0000"/>
                </a:solidFill>
                <a:latin typeface="Arial-Rounded" pitchFamily="34" charset="0"/>
                <a:ea typeface="Arial-Rounded" pitchFamily="34" charset="0"/>
                <a:cs typeface="Arial-Rounded" pitchFamily="34" charset="0"/>
              </a:rPr>
              <a:t>giúp</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0000"/>
                </a:solidFill>
                <a:latin typeface="Arial-Rounded" pitchFamily="34" charset="0"/>
                <a:ea typeface="Arial-Rounded" pitchFamily="34" charset="0"/>
                <a:cs typeface="Arial-Rounded" pitchFamily="34" charset="0"/>
              </a:rPr>
              <a:t>mèo</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0000"/>
                </a:solidFill>
                <a:latin typeface="Arial-Rounded" pitchFamily="34" charset="0"/>
                <a:ea typeface="Arial-Rounded" pitchFamily="34" charset="0"/>
                <a:cs typeface="Arial-Rounded" pitchFamily="34" charset="0"/>
              </a:rPr>
              <a:t>dẻo</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0000"/>
                </a:solidFill>
                <a:latin typeface="Arial-Rounded" pitchFamily="34" charset="0"/>
                <a:ea typeface="Arial-Rounded" pitchFamily="34" charset="0"/>
                <a:cs typeface="Arial-Rounded" pitchFamily="34" charset="0"/>
              </a:rPr>
              <a:t>dai</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0000"/>
                </a:solidFill>
                <a:latin typeface="Arial-Rounded" pitchFamily="34" charset="0"/>
                <a:ea typeface="Arial-Rounded" pitchFamily="34" charset="0"/>
                <a:cs typeface="Arial-Rounded" pitchFamily="34" charset="0"/>
              </a:rPr>
              <a:t>hơn</a:t>
            </a:r>
            <a:r>
              <a:rPr lang="en-US" dirty="0">
                <a:solidFill>
                  <a:srgbClr val="000000"/>
                </a:solidFill>
                <a:latin typeface="Arial-Rounded" pitchFamily="34" charset="0"/>
                <a:ea typeface="Arial-Rounded" pitchFamily="34" charset="0"/>
                <a:cs typeface="Arial-Rounded" pitchFamily="34" charset="0"/>
              </a:rPr>
              <a:t> </a:t>
            </a:r>
            <a:r>
              <a:rPr lang="en-US" dirty="0" err="1">
                <a:solidFill>
                  <a:srgbClr val="000000"/>
                </a:solidFill>
                <a:latin typeface="Arial-Rounded" pitchFamily="34" charset="0"/>
                <a:ea typeface="Arial-Rounded" pitchFamily="34" charset="0"/>
                <a:cs typeface="Arial-Rounded" pitchFamily="34" charset="0"/>
              </a:rPr>
              <a:t>đấy</a:t>
            </a:r>
            <a:r>
              <a:rPr lang="en-US" dirty="0">
                <a:solidFill>
                  <a:srgbClr val="00000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23686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99519" y="228600"/>
            <a:ext cx="7384256" cy="2585323"/>
          </a:xfrm>
          <a:prstGeom prst="rect">
            <a:avLst/>
          </a:prstGeom>
        </p:spPr>
        <p:txBody>
          <a:bodyPr wrap="square">
            <a:spAutoFit/>
          </a:bodyPr>
          <a:lstStyle/>
          <a:p>
            <a:pPr algn="just"/>
            <a:r>
              <a:rPr lang="vi-VN" sz="5400">
                <a:solidFill>
                  <a:srgbClr val="0070C0"/>
                </a:solidFill>
                <a:latin typeface="Arial-Rounded" pitchFamily="34" charset="0"/>
                <a:ea typeface="Arial-Rounded" pitchFamily="34" charset="0"/>
                <a:cs typeface="Arial-Rounded" pitchFamily="34" charset="0"/>
              </a:rPr>
              <a:t>Con gì đuôi ngắn tai dài</a:t>
            </a:r>
          </a:p>
          <a:p>
            <a:pPr algn="just"/>
            <a:r>
              <a:rPr lang="vi-VN" sz="5400">
                <a:solidFill>
                  <a:srgbClr val="0070C0"/>
                </a:solidFill>
                <a:latin typeface="Arial-Rounded" pitchFamily="34" charset="0"/>
                <a:ea typeface="Arial-Rounded" pitchFamily="34" charset="0"/>
                <a:cs typeface="Arial-Rounded" pitchFamily="34" charset="0"/>
              </a:rPr>
              <a:t>Mắt hồng lông mượt</a:t>
            </a:r>
          </a:p>
          <a:p>
            <a:pPr algn="just"/>
            <a:r>
              <a:rPr lang="vi-VN" sz="5400">
                <a:solidFill>
                  <a:srgbClr val="0070C0"/>
                </a:solidFill>
                <a:latin typeface="Arial-Rounded" pitchFamily="34" charset="0"/>
                <a:ea typeface="Arial-Rounded" pitchFamily="34" charset="0"/>
                <a:cs typeface="Arial-Rounded" pitchFamily="34" charset="0"/>
              </a:rPr>
              <a:t>Có tài chạy nhanh</a:t>
            </a:r>
            <a:r>
              <a:rPr lang="en-US" sz="5400">
                <a:solidFill>
                  <a:srgbClr val="0070C0"/>
                </a:solidFill>
                <a:latin typeface="Arial-Rounded" pitchFamily="34" charset="0"/>
                <a:ea typeface="Arial-Rounded" pitchFamily="34" charset="0"/>
                <a:cs typeface="Arial-Rounded" pitchFamily="34" charset="0"/>
              </a:rPr>
              <a:t>?</a:t>
            </a:r>
            <a:endParaRPr lang="vi-VN" sz="5400">
              <a:solidFill>
                <a:srgbClr val="0070C0"/>
              </a:solidFill>
              <a:latin typeface="Arial-Rounded" pitchFamily="34" charset="0"/>
              <a:ea typeface="Arial-Rounded" pitchFamily="34" charset="0"/>
              <a:cs typeface="Arial-Rounded" pitchFamily="34" charset="0"/>
            </a:endParaRPr>
          </a:p>
        </p:txBody>
      </p:sp>
      <p:pic>
        <p:nvPicPr>
          <p:cNvPr id="1026" name="Picture 2" descr="Rabbit Vaccinations | Rabbit Advice | Companion Ca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7919" y="2923308"/>
            <a:ext cx="6030305" cy="339204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499519" y="3822543"/>
            <a:ext cx="2209800" cy="2123658"/>
          </a:xfrm>
          <a:prstGeom prst="rect">
            <a:avLst/>
          </a:prstGeom>
        </p:spPr>
        <p:txBody>
          <a:bodyPr wrap="square">
            <a:spAutoFit/>
          </a:bodyPr>
          <a:lstStyle/>
          <a:p>
            <a:pPr algn="ctr"/>
            <a:r>
              <a:rPr lang="en-US" sz="6600">
                <a:solidFill>
                  <a:srgbClr val="FF0000"/>
                </a:solidFill>
                <a:latin typeface="Arial-Rounded" pitchFamily="34" charset="0"/>
                <a:ea typeface="Arial-Rounded" pitchFamily="34" charset="0"/>
                <a:cs typeface="Arial-Rounded" pitchFamily="34" charset="0"/>
              </a:rPr>
              <a:t>Con thỏ</a:t>
            </a:r>
            <a:endParaRPr lang="vi-VN" sz="66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939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Nắng vàng ươm như mật trải khắp sân. Chú mèo mướp thảnh thơi nằm sưởi nắng bên thềm. Mắt chú lim dim ra điều thích thú. Mấy sợi ria mép rung rinh. Đừng thấy mèo ta hay nằm dài mà nghĩ chú lười. Sưởi nắng giúp mèo dẻo dai hơn đấy.</a:t>
            </a:r>
          </a:p>
        </p:txBody>
      </p:sp>
      <p:sp>
        <p:nvSpPr>
          <p:cNvPr id="14" name="Rounded Rectangle 13"/>
          <p:cNvSpPr/>
          <p:nvPr/>
        </p:nvSpPr>
        <p:spPr>
          <a:xfrm>
            <a:off x="473432" y="5489685"/>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Mèo mướp đang sưởi nắng ở đâu?</a:t>
            </a:r>
          </a:p>
        </p:txBody>
      </p:sp>
      <p:cxnSp>
        <p:nvCxnSpPr>
          <p:cNvPr id="15" name="Straight Connector 14"/>
          <p:cNvCxnSpPr/>
          <p:nvPr/>
        </p:nvCxnSpPr>
        <p:spPr>
          <a:xfrm>
            <a:off x="456011" y="1981200"/>
            <a:ext cx="1127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75118" y="2617702"/>
            <a:ext cx="24154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473432" y="5489685"/>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Khi sưởi nắng, cơ thể mèo có gì đáng yêu?</a:t>
            </a:r>
          </a:p>
        </p:txBody>
      </p:sp>
      <p:cxnSp>
        <p:nvCxnSpPr>
          <p:cNvPr id="26" name="Straight Connector 25"/>
          <p:cNvCxnSpPr/>
          <p:nvPr/>
        </p:nvCxnSpPr>
        <p:spPr>
          <a:xfrm>
            <a:off x="3109119" y="2646605"/>
            <a:ext cx="8458200" cy="26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27820" y="3297496"/>
            <a:ext cx="66202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473432" y="5489685"/>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Sưởi nắng mang lại lợi ích gì cho mèo?</a:t>
            </a:r>
          </a:p>
        </p:txBody>
      </p:sp>
      <p:cxnSp>
        <p:nvCxnSpPr>
          <p:cNvPr id="33" name="Straight Connector 32"/>
          <p:cNvCxnSpPr>
            <a:cxnSpLocks/>
          </p:cNvCxnSpPr>
          <p:nvPr/>
        </p:nvCxnSpPr>
        <p:spPr>
          <a:xfrm>
            <a:off x="9205119" y="3949264"/>
            <a:ext cx="25791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p:cNvCxnSpPr>
          <p:nvPr/>
        </p:nvCxnSpPr>
        <p:spPr>
          <a:xfrm>
            <a:off x="375118" y="4572000"/>
            <a:ext cx="65729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30"/>
                                        </p:tgtEl>
                                      </p:cBhvr>
                                    </p:animEffect>
                                    <p:set>
                                      <p:cBhvr>
                                        <p:cTn id="44" dur="1" fill="hold">
                                          <p:stCondLst>
                                            <p:cond delay="499"/>
                                          </p:stCondLst>
                                        </p:cTn>
                                        <p:tgtEl>
                                          <p:spTgt spid="3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par>
                                <p:cTn id="55" presetID="10"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3"/>
                                        </p:tgtEl>
                                      </p:cBhvr>
                                    </p:animEffect>
                                    <p:set>
                                      <p:cBhvr>
                                        <p:cTn id="62" dur="1" fill="hold">
                                          <p:stCondLst>
                                            <p:cond delay="499"/>
                                          </p:stCondLst>
                                        </p:cTn>
                                        <p:tgtEl>
                                          <p:spTgt spid="3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4"/>
                                        </p:tgtEl>
                                      </p:cBhvr>
                                    </p:animEffect>
                                    <p:set>
                                      <p:cBhvr>
                                        <p:cTn id="65"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3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èo Tắm Nắng Con Phần Còn - Ảnh miễn phí trê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319" y="533400"/>
            <a:ext cx="9160030" cy="533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553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3B15FB-3561-4311-850C-1921DB56D4FC}"/>
              </a:ext>
            </a:extLst>
          </p:cNvPr>
          <p:cNvSpPr txBox="1">
            <a:spLocks/>
          </p:cNvSpPr>
          <p:nvPr/>
        </p:nvSpPr>
        <p:spPr>
          <a:xfrm>
            <a:off x="670719" y="5380329"/>
            <a:ext cx="4069160"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gọt mướp</a:t>
            </a:r>
            <a:endParaRPr lang="en-US" sz="4800">
              <a:solidFill>
                <a:srgbClr val="0070C0"/>
              </a:solidFill>
              <a:latin typeface="Arial-Rounded" pitchFamily="34" charset="0"/>
              <a:ea typeface="Arial-Rounded" pitchFamily="34" charset="0"/>
              <a:cs typeface="Arial-Rounded" pitchFamily="34" charset="0"/>
            </a:endParaRPr>
          </a:p>
        </p:txBody>
      </p:sp>
      <p:sp>
        <p:nvSpPr>
          <p:cNvPr id="7" name="Title 1">
            <a:extLst>
              <a:ext uri="{FF2B5EF4-FFF2-40B4-BE49-F238E27FC236}">
                <a16:creationId xmlns:a16="http://schemas.microsoft.com/office/drawing/2014/main" id="{54B159AB-07D8-4F2F-AD81-97159EA9C1F2}"/>
              </a:ext>
            </a:extLst>
          </p:cNvPr>
          <p:cNvSpPr txBox="1">
            <a:spLocks/>
          </p:cNvSpPr>
          <p:nvPr/>
        </p:nvSpPr>
        <p:spPr>
          <a:xfrm>
            <a:off x="7056239" y="5380329"/>
            <a:ext cx="4069160"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chườm đá</a:t>
            </a:r>
            <a:endParaRPr lang="en-US" sz="4800">
              <a:solidFill>
                <a:srgbClr val="0070C0"/>
              </a:solidFill>
              <a:latin typeface="Arial-Rounded" pitchFamily="34" charset="0"/>
              <a:ea typeface="Arial-Rounded" pitchFamily="34" charset="0"/>
              <a:cs typeface="Arial-Rounded" pitchFamily="34" charset="0"/>
            </a:endParaRPr>
          </a:p>
        </p:txBody>
      </p:sp>
      <p:sp>
        <p:nvSpPr>
          <p:cNvPr id="8" name="Title 1">
            <a:extLst>
              <a:ext uri="{FF2B5EF4-FFF2-40B4-BE49-F238E27FC236}">
                <a16:creationId xmlns:a16="http://schemas.microsoft.com/office/drawing/2014/main" id="{B30721A3-6338-47DE-8A01-62280EC37052}"/>
              </a:ext>
            </a:extLst>
          </p:cNvPr>
          <p:cNvSpPr txBox="1">
            <a:spLocks/>
          </p:cNvSpPr>
          <p:nvPr/>
        </p:nvSpPr>
        <p:spPr>
          <a:xfrm>
            <a:off x="2837889" y="0"/>
            <a:ext cx="6111280"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Nhìn hình viết từ</a:t>
            </a:r>
            <a:endParaRPr lang="en-US" sz="4800">
              <a:solidFill>
                <a:srgbClr val="0070C0"/>
              </a:solidFill>
              <a:latin typeface="Arial-Rounded" pitchFamily="34" charset="0"/>
              <a:ea typeface="Arial-Rounded" pitchFamily="34" charset="0"/>
              <a:cs typeface="Arial-Rounded" pitchFamily="34" charset="0"/>
            </a:endParaRPr>
          </a:p>
        </p:txBody>
      </p:sp>
      <p:pic>
        <p:nvPicPr>
          <p:cNvPr id="1026" name="Picture 2" descr="Cách nấu mướp hấp miến đơn giản, lạ miệng mà ngon">
            <a:extLst>
              <a:ext uri="{FF2B5EF4-FFF2-40B4-BE49-F238E27FC236}">
                <a16:creationId xmlns:a16="http://schemas.microsoft.com/office/drawing/2014/main" id="{5F9CD18D-B14E-4642-8562-E5A2B69D3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8" y="2116513"/>
            <a:ext cx="4762500" cy="3305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ườm nóng và chườm lạnh: Bạn có đang làm đúng cách?">
            <a:extLst>
              <a:ext uri="{FF2B5EF4-FFF2-40B4-BE49-F238E27FC236}">
                <a16:creationId xmlns:a16="http://schemas.microsoft.com/office/drawing/2014/main" id="{341FB146-E89D-48E5-9D33-713B7F41F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319" y="2404225"/>
            <a:ext cx="5715000"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03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1737519" y="914400"/>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Vật nuôi yêu thích</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658" t="57867" r="6137" b="5517"/>
          <a:stretch/>
        </p:blipFill>
        <p:spPr>
          <a:xfrm>
            <a:off x="2213902" y="2056998"/>
            <a:ext cx="7880026" cy="4648602"/>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Nắng vàng ươm như mật trải khắp sân. Chú mèo mướp thảnh thơi nằm sưởi nắng bên thềm. Mắt chú lim dim ra điều thích thú. Mấy sợi ria mép rung rinh. Đừng thấy mèo ta hay nằm mà nghĩ chú lười. Sưởi nắng giúp mèo dẻo dai hơn đấy.</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431" y="-248831"/>
            <a:ext cx="9957955" cy="515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0107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9719" y="838200"/>
            <a:ext cx="7384256" cy="4247317"/>
          </a:xfrm>
          <a:prstGeom prst="rect">
            <a:avLst/>
          </a:prstGeom>
        </p:spPr>
        <p:txBody>
          <a:bodyPr wrap="square">
            <a:spAutoFit/>
          </a:bodyPr>
          <a:lstStyle/>
          <a:p>
            <a:r>
              <a:rPr lang="vi-VN" sz="5400">
                <a:solidFill>
                  <a:srgbClr val="0070C0"/>
                </a:solidFill>
                <a:latin typeface="Arial-Rounded" pitchFamily="34" charset="0"/>
                <a:ea typeface="Arial-Rounded" pitchFamily="34" charset="0"/>
                <a:cs typeface="Arial-Rounded" pitchFamily="34" charset="0"/>
              </a:rPr>
              <a:t>Thường nằm đầu hè</a:t>
            </a:r>
          </a:p>
          <a:p>
            <a:r>
              <a:rPr lang="vi-VN" sz="5400">
                <a:solidFill>
                  <a:srgbClr val="0070C0"/>
                </a:solidFill>
                <a:latin typeface="Arial-Rounded" pitchFamily="34" charset="0"/>
                <a:ea typeface="Arial-Rounded" pitchFamily="34" charset="0"/>
                <a:cs typeface="Arial-Rounded" pitchFamily="34" charset="0"/>
              </a:rPr>
              <a:t>Giữ cho nhà chủ</a:t>
            </a:r>
          </a:p>
          <a:p>
            <a:r>
              <a:rPr lang="vi-VN" sz="5400">
                <a:solidFill>
                  <a:srgbClr val="0070C0"/>
                </a:solidFill>
                <a:latin typeface="Arial-Rounded" pitchFamily="34" charset="0"/>
                <a:ea typeface="Arial-Rounded" pitchFamily="34" charset="0"/>
                <a:cs typeface="Arial-Rounded" pitchFamily="34" charset="0"/>
              </a:rPr>
              <a:t>Người lạ nó sủa</a:t>
            </a:r>
          </a:p>
          <a:p>
            <a:r>
              <a:rPr lang="vi-VN" sz="5400">
                <a:solidFill>
                  <a:srgbClr val="0070C0"/>
                </a:solidFill>
                <a:latin typeface="Arial-Rounded" pitchFamily="34" charset="0"/>
                <a:ea typeface="Arial-Rounded" pitchFamily="34" charset="0"/>
                <a:cs typeface="Arial-Rounded" pitchFamily="34" charset="0"/>
              </a:rPr>
              <a:t>Người quen nó mừng</a:t>
            </a:r>
            <a:r>
              <a:rPr lang="en-US" sz="5400">
                <a:solidFill>
                  <a:srgbClr val="0070C0"/>
                </a:solidFill>
                <a:latin typeface="Arial-Rounded" pitchFamily="34" charset="0"/>
                <a:ea typeface="Arial-Rounded" pitchFamily="34" charset="0"/>
                <a:cs typeface="Arial-Rounded" pitchFamily="34" charset="0"/>
              </a:rPr>
              <a:t>.</a:t>
            </a:r>
          </a:p>
          <a:p>
            <a:pPr algn="r"/>
            <a:r>
              <a:rPr lang="en-US" sz="5400">
                <a:solidFill>
                  <a:srgbClr val="0070C0"/>
                </a:solidFill>
                <a:latin typeface="Arial-Rounded" pitchFamily="34" charset="0"/>
                <a:ea typeface="Arial-Rounded" pitchFamily="34" charset="0"/>
                <a:cs typeface="Arial-Rounded" pitchFamily="34" charset="0"/>
              </a:rPr>
              <a:t>Đố bạn con gì?</a:t>
            </a:r>
            <a:endParaRPr lang="vi-VN" sz="5400">
              <a:solidFill>
                <a:srgbClr val="0070C0"/>
              </a:solidFill>
              <a:latin typeface="Arial-Rounded" pitchFamily="34" charset="0"/>
              <a:ea typeface="Arial-Rounded" pitchFamily="34" charset="0"/>
              <a:cs typeface="Arial-Rounded" pitchFamily="34" charset="0"/>
            </a:endParaRPr>
          </a:p>
        </p:txBody>
      </p:sp>
      <p:sp>
        <p:nvSpPr>
          <p:cNvPr id="6" name="Rectangle 5"/>
          <p:cNvSpPr/>
          <p:nvPr/>
        </p:nvSpPr>
        <p:spPr>
          <a:xfrm>
            <a:off x="9052719" y="4114800"/>
            <a:ext cx="2209800" cy="2123658"/>
          </a:xfrm>
          <a:prstGeom prst="rect">
            <a:avLst/>
          </a:prstGeom>
        </p:spPr>
        <p:txBody>
          <a:bodyPr wrap="square">
            <a:spAutoFit/>
          </a:bodyPr>
          <a:lstStyle/>
          <a:p>
            <a:pPr algn="ctr"/>
            <a:r>
              <a:rPr lang="en-US" sz="6600">
                <a:solidFill>
                  <a:srgbClr val="FF0000"/>
                </a:solidFill>
                <a:latin typeface="Arial-Rounded" pitchFamily="34" charset="0"/>
                <a:ea typeface="Arial-Rounded" pitchFamily="34" charset="0"/>
                <a:cs typeface="Arial-Rounded" pitchFamily="34" charset="0"/>
              </a:rPr>
              <a:t>Con chó</a:t>
            </a:r>
            <a:endParaRPr lang="vi-VN" sz="6600">
              <a:solidFill>
                <a:srgbClr val="FF0000"/>
              </a:solidFill>
              <a:latin typeface="Arial-Rounded" pitchFamily="34" charset="0"/>
              <a:ea typeface="Arial-Rounded" pitchFamily="34" charset="0"/>
              <a:cs typeface="Arial-Rounded" pitchFamily="34" charset="0"/>
            </a:endParaRPr>
          </a:p>
        </p:txBody>
      </p:sp>
      <p:pic>
        <p:nvPicPr>
          <p:cNvPr id="3074" name="Picture 2" descr="Quoc Trung Blog: Chuyện con ch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690519" y="-14440"/>
            <a:ext cx="5505653" cy="412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09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918" y="228600"/>
            <a:ext cx="11795919" cy="1569660"/>
          </a:xfrm>
          <a:prstGeom prst="rect">
            <a:avLst/>
          </a:prstGeom>
        </p:spPr>
        <p:txBody>
          <a:bodyPr wrap="square">
            <a:spAutoFit/>
          </a:bodyPr>
          <a:lstStyle/>
          <a:p>
            <a:r>
              <a:rPr lang="en-US" sz="4800">
                <a:solidFill>
                  <a:srgbClr val="0070C0"/>
                </a:solidFill>
                <a:latin typeface="Arial-Rounded" pitchFamily="34" charset="0"/>
                <a:ea typeface="Arial-Rounded" pitchFamily="34" charset="0"/>
                <a:cs typeface="Arial-Rounded" pitchFamily="34" charset="0"/>
              </a:rPr>
              <a:t>	   </a:t>
            </a:r>
            <a:r>
              <a:rPr lang="vi-VN" sz="4800">
                <a:solidFill>
                  <a:srgbClr val="0070C0"/>
                </a:solidFill>
                <a:latin typeface="Arial-Rounded" pitchFamily="34" charset="0"/>
                <a:ea typeface="Arial-Rounded" pitchFamily="34" charset="0"/>
                <a:cs typeface="Arial-Rounded" pitchFamily="34" charset="0"/>
              </a:rPr>
              <a:t>Con gì hai mắt trong veo</a:t>
            </a:r>
          </a:p>
          <a:p>
            <a:r>
              <a:rPr lang="vi-VN" sz="4800">
                <a:solidFill>
                  <a:srgbClr val="0070C0"/>
                </a:solidFill>
                <a:latin typeface="Arial-Rounded" pitchFamily="34" charset="0"/>
                <a:ea typeface="Arial-Rounded" pitchFamily="34" charset="0"/>
                <a:cs typeface="Arial-Rounded" pitchFamily="34" charset="0"/>
              </a:rPr>
              <a:t>Thích nằm sưởi nắng, thích trèo cây cau</a:t>
            </a:r>
          </a:p>
        </p:txBody>
      </p:sp>
      <p:sp>
        <p:nvSpPr>
          <p:cNvPr id="6" name="Rectangle 5"/>
          <p:cNvSpPr/>
          <p:nvPr/>
        </p:nvSpPr>
        <p:spPr>
          <a:xfrm>
            <a:off x="1813719" y="3352800"/>
            <a:ext cx="2209800" cy="2123658"/>
          </a:xfrm>
          <a:prstGeom prst="rect">
            <a:avLst/>
          </a:prstGeom>
        </p:spPr>
        <p:txBody>
          <a:bodyPr wrap="square">
            <a:spAutoFit/>
          </a:bodyPr>
          <a:lstStyle/>
          <a:p>
            <a:pPr algn="ctr"/>
            <a:r>
              <a:rPr lang="en-US" sz="6600">
                <a:solidFill>
                  <a:srgbClr val="FF0000"/>
                </a:solidFill>
                <a:latin typeface="Arial-Rounded" pitchFamily="34" charset="0"/>
                <a:ea typeface="Arial-Rounded" pitchFamily="34" charset="0"/>
                <a:cs typeface="Arial-Rounded" pitchFamily="34" charset="0"/>
              </a:rPr>
              <a:t>Con mèo</a:t>
            </a:r>
            <a:endParaRPr lang="vi-VN" sz="6600">
              <a:solidFill>
                <a:srgbClr val="FF0000"/>
              </a:solidFill>
              <a:latin typeface="Arial-Rounded" pitchFamily="34" charset="0"/>
              <a:ea typeface="Arial-Rounded" pitchFamily="34" charset="0"/>
              <a:cs typeface="Arial-Rounded" pitchFamily="34" charset="0"/>
            </a:endParaRPr>
          </a:p>
        </p:txBody>
      </p:sp>
      <p:pic>
        <p:nvPicPr>
          <p:cNvPr id="4098" name="Picture 2" descr="hình ảnh con mèo - Google Search | Cute kittens, Động vật dễ thương nhất,  Stuffed animals"/>
          <p:cNvPicPr>
            <a:picLocks noChangeAspect="1" noChangeArrowheads="1"/>
          </p:cNvPicPr>
          <p:nvPr/>
        </p:nvPicPr>
        <p:blipFill rotWithShape="1">
          <a:blip r:embed="rId2">
            <a:extLst>
              <a:ext uri="{28A0092B-C50C-407E-A947-70E740481C1C}">
                <a14:useLocalDpi xmlns:a14="http://schemas.microsoft.com/office/drawing/2010/main" val="0"/>
              </a:ext>
            </a:extLst>
          </a:blip>
          <a:srcRect l="5694" r="6135"/>
          <a:stretch/>
        </p:blipFill>
        <p:spPr bwMode="auto">
          <a:xfrm>
            <a:off x="4760876" y="2273486"/>
            <a:ext cx="6068018" cy="3871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76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Trưa Mướp Quê | NGUYỄN HIỆP">
            <a:extLst>
              <a:ext uri="{FF2B5EF4-FFF2-40B4-BE49-F238E27FC236}">
                <a16:creationId xmlns:a16="http://schemas.microsoft.com/office/drawing/2014/main" id="{996653F4-C0E5-47B4-8D4C-E391A9FF12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7032" y="1019648"/>
            <a:ext cx="6436360" cy="4541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Trưa Mướp Quê | NGUYỄN HIỆP">
            <a:extLst>
              <a:ext uri="{FF2B5EF4-FFF2-40B4-BE49-F238E27FC236}">
                <a16:creationId xmlns:a16="http://schemas.microsoft.com/office/drawing/2014/main" id="{3AC7A3CD-B6D9-43AB-A1F4-BC9E3741A8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033523"/>
            <a:ext cx="6397032" cy="45134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Google+ | Butterfly gif, Butterfly photos, Beautiful butterflies">
            <a:extLst>
              <a:ext uri="{FF2B5EF4-FFF2-40B4-BE49-F238E27FC236}">
                <a16:creationId xmlns:a16="http://schemas.microsoft.com/office/drawing/2014/main" id="{25603C57-00E3-4C3A-9999-594D190F858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8064" y="1931046"/>
            <a:ext cx="1000027" cy="95869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Pin on ANIMATED">
            <a:extLst>
              <a:ext uri="{FF2B5EF4-FFF2-40B4-BE49-F238E27FC236}">
                <a16:creationId xmlns:a16="http://schemas.microsoft.com/office/drawing/2014/main" id="{101B0D4B-98E1-4FB0-A888-F0164B9B9C32}"/>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3983" y="2829574"/>
            <a:ext cx="1863560" cy="18635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Pin on ANIMATED">
            <a:extLst>
              <a:ext uri="{FF2B5EF4-FFF2-40B4-BE49-F238E27FC236}">
                <a16:creationId xmlns:a16="http://schemas.microsoft.com/office/drawing/2014/main" id="{45AAFF5A-1C58-4CC8-AD4F-F735E58E9DA3}"/>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3738" y="3365452"/>
            <a:ext cx="1863560" cy="18635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Google+ | Butterfly gif, Butterfly photos, Beautiful butterflies">
            <a:extLst>
              <a:ext uri="{FF2B5EF4-FFF2-40B4-BE49-F238E27FC236}">
                <a16:creationId xmlns:a16="http://schemas.microsoft.com/office/drawing/2014/main" id="{4783CC1F-731C-48BD-8153-9818BD510D4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044331" y="3341195"/>
            <a:ext cx="1000027" cy="95869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59" descr="10004015438746072987">
            <a:extLst>
              <a:ext uri="{FF2B5EF4-FFF2-40B4-BE49-F238E27FC236}">
                <a16:creationId xmlns:a16="http://schemas.microsoft.com/office/drawing/2014/main" id="{CEFFCDAA-A228-4817-B2B2-D64A7F6C787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7239921" y="4391217"/>
            <a:ext cx="1449069" cy="144906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58" descr="200712419435657_1">
            <a:extLst>
              <a:ext uri="{FF2B5EF4-FFF2-40B4-BE49-F238E27FC236}">
                <a16:creationId xmlns:a16="http://schemas.microsoft.com/office/drawing/2014/main" id="{C9C7A71B-4EE4-4E31-918D-E792A229AE6F}"/>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0109529" y="3617733"/>
            <a:ext cx="737286" cy="73728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58" descr="200712419435657_1">
            <a:extLst>
              <a:ext uri="{FF2B5EF4-FFF2-40B4-BE49-F238E27FC236}">
                <a16:creationId xmlns:a16="http://schemas.microsoft.com/office/drawing/2014/main" id="{8BE2FC6A-9EC9-4C02-AAF0-D33D976FE77B}"/>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28186" y="3004474"/>
            <a:ext cx="737286" cy="73728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0" descr="200712419435657_1">
            <a:extLst>
              <a:ext uri="{FF2B5EF4-FFF2-40B4-BE49-F238E27FC236}">
                <a16:creationId xmlns:a16="http://schemas.microsoft.com/office/drawing/2014/main" id="{B552817A-7DD1-47F2-A7A6-A86666D34A6D}"/>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256745" y="2154569"/>
            <a:ext cx="779019" cy="7790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58" descr="200712419435657_1">
            <a:extLst>
              <a:ext uri="{FF2B5EF4-FFF2-40B4-BE49-F238E27FC236}">
                <a16:creationId xmlns:a16="http://schemas.microsoft.com/office/drawing/2014/main" id="{4D7D8788-5D5D-4E1E-B8A8-7BB137450293}"/>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29536" y="1476181"/>
            <a:ext cx="737286" cy="73728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B358FA35-9BE7-405C-BDD2-64D181B2B02F}"/>
              </a:ext>
            </a:extLst>
          </p:cNvPr>
          <p:cNvSpPr txBox="1"/>
          <p:nvPr/>
        </p:nvSpPr>
        <p:spPr>
          <a:xfrm>
            <a:off x="627394" y="5716982"/>
            <a:ext cx="11582030" cy="829138"/>
          </a:xfrm>
          <a:prstGeom prst="rect">
            <a:avLst/>
          </a:prstGeom>
          <a:noFill/>
        </p:spPr>
        <p:txBody>
          <a:bodyPr wrap="square" rtlCol="0">
            <a:spAutoFit/>
          </a:bodyPr>
          <a:lstStyle/>
          <a:p>
            <a:r>
              <a:rPr lang="en-US" sz="4788" dirty="0" err="1">
                <a:latin typeface="Arial-Rounded" panose="020B0500000000000000" pitchFamily="34" charset="0"/>
                <a:ea typeface="Arial-Rounded" panose="020B0500000000000000" pitchFamily="34" charset="0"/>
                <a:cs typeface="Arial-Rounded" panose="020B0500000000000000" pitchFamily="34" charset="0"/>
              </a:rPr>
              <a:t>Hoa</a:t>
            </a:r>
            <a:r>
              <a:rPr lang="en-US" sz="4788" dirty="0">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latin typeface="Arial-Rounded" panose="020B0500000000000000" pitchFamily="34" charset="0"/>
                <a:ea typeface="Arial-Rounded" panose="020B0500000000000000" pitchFamily="34" charset="0"/>
                <a:cs typeface="Arial-Rounded" panose="020B0500000000000000" pitchFamily="34" charset="0"/>
              </a:rPr>
              <a:t>mướp</a:t>
            </a:r>
            <a:r>
              <a:rPr lang="en-US" sz="4788" dirty="0">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latin typeface="Arial-Rounded" panose="020B0500000000000000" pitchFamily="34" charset="0"/>
                <a:ea typeface="Arial-Rounded" panose="020B0500000000000000" pitchFamily="34" charset="0"/>
                <a:cs typeface="Arial-Rounded" panose="020B0500000000000000" pitchFamily="34" charset="0"/>
              </a:rPr>
              <a:t>vàng</a:t>
            </a:r>
            <a:r>
              <a:rPr lang="en-US" sz="4788" dirty="0">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latin typeface="Arial-Rounded" panose="020B0500000000000000" pitchFamily="34" charset="0"/>
                <a:ea typeface="Arial-Rounded" panose="020B0500000000000000" pitchFamily="34" charset="0"/>
                <a:cs typeface="Arial-Rounded" panose="020B0500000000000000" pitchFamily="34" charset="0"/>
              </a:rPr>
              <a:t>ươm</a:t>
            </a:r>
            <a:r>
              <a:rPr lang="en-US" sz="4788" dirty="0">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latin typeface="Arial-Rounded" panose="020B0500000000000000" pitchFamily="34" charset="0"/>
                <a:ea typeface="Arial-Rounded" panose="020B0500000000000000" pitchFamily="34" charset="0"/>
                <a:cs typeface="Arial-Rounded" panose="020B0500000000000000" pitchFamily="34" charset="0"/>
              </a:rPr>
              <a:t>bướm</a:t>
            </a:r>
            <a:r>
              <a:rPr lang="en-US" sz="4788" dirty="0">
                <a:latin typeface="Arial-Rounded" panose="020B0500000000000000" pitchFamily="34" charset="0"/>
                <a:ea typeface="Arial-Rounded" panose="020B0500000000000000" pitchFamily="34" charset="0"/>
                <a:cs typeface="Arial-Rounded" panose="020B0500000000000000" pitchFamily="34" charset="0"/>
              </a:rPr>
              <a:t> bay </a:t>
            </a:r>
            <a:r>
              <a:rPr lang="en-US" sz="4788" dirty="0" err="1">
                <a:latin typeface="Arial-Rounded" panose="020B0500000000000000" pitchFamily="34" charset="0"/>
                <a:ea typeface="Arial-Rounded" panose="020B0500000000000000" pitchFamily="34" charset="0"/>
                <a:cs typeface="Arial-Rounded" panose="020B0500000000000000" pitchFamily="34" charset="0"/>
              </a:rPr>
              <a:t>rập</a:t>
            </a:r>
            <a:r>
              <a:rPr lang="en-US" sz="4788" dirty="0">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latin typeface="Arial-Rounded" panose="020B0500000000000000" pitchFamily="34" charset="0"/>
                <a:ea typeface="Arial-Rounded" panose="020B0500000000000000" pitchFamily="34" charset="0"/>
                <a:cs typeface="Arial-Rounded" panose="020B0500000000000000" pitchFamily="34" charset="0"/>
              </a:rPr>
              <a:t>rờn</a:t>
            </a:r>
            <a:r>
              <a:rPr lang="en-US" sz="4788"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31" name="TextBox 30">
            <a:extLst>
              <a:ext uri="{FF2B5EF4-FFF2-40B4-BE49-F238E27FC236}">
                <a16:creationId xmlns:a16="http://schemas.microsoft.com/office/drawing/2014/main" id="{863FF6C4-D6B1-48EB-9427-75B83D60C016}"/>
              </a:ext>
            </a:extLst>
          </p:cNvPr>
          <p:cNvSpPr txBox="1"/>
          <p:nvPr/>
        </p:nvSpPr>
        <p:spPr>
          <a:xfrm>
            <a:off x="627394" y="5716980"/>
            <a:ext cx="11582030" cy="829138"/>
          </a:xfrm>
          <a:prstGeom prst="rect">
            <a:avLst/>
          </a:prstGeom>
          <a:noFill/>
        </p:spPr>
        <p:txBody>
          <a:bodyPr wrap="square" rtlCol="0">
            <a:spAutoFit/>
          </a:bodyPr>
          <a:lstStyle/>
          <a:p>
            <a:r>
              <a:rPr lang="en-US" sz="4788" dirty="0" err="1">
                <a:latin typeface="Arial-Rounded" panose="020B0500000000000000" pitchFamily="34" charset="0"/>
                <a:ea typeface="Arial-Rounded" panose="020B0500000000000000" pitchFamily="34" charset="0"/>
                <a:cs typeface="Arial-Rounded" panose="020B0500000000000000" pitchFamily="34" charset="0"/>
              </a:rPr>
              <a:t>Hoa</a:t>
            </a:r>
            <a:r>
              <a:rPr lang="en-US" sz="4788" dirty="0">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latin typeface="Arial-Rounded" panose="020B0500000000000000" pitchFamily="34" charset="0"/>
                <a:ea typeface="Arial-Rounded" panose="020B0500000000000000" pitchFamily="34" charset="0"/>
                <a:cs typeface="Arial-Rounded" panose="020B0500000000000000" pitchFamily="34" charset="0"/>
              </a:rPr>
              <a:t>m</a:t>
            </a:r>
            <a:r>
              <a:rPr lang="en-US" sz="4788"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ươp</a:t>
            </a:r>
            <a:r>
              <a:rPr lang="en-US" sz="4788" dirty="0">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latin typeface="Arial-Rounded" panose="020B0500000000000000" pitchFamily="34" charset="0"/>
                <a:ea typeface="Arial-Rounded" panose="020B0500000000000000" pitchFamily="34" charset="0"/>
                <a:cs typeface="Arial-Rounded" panose="020B0500000000000000" pitchFamily="34" charset="0"/>
              </a:rPr>
              <a:t>vàng</a:t>
            </a:r>
            <a:r>
              <a:rPr lang="en-US" sz="4788" dirty="0">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ươm</a:t>
            </a:r>
            <a:r>
              <a:rPr lang="en-US" sz="4788" dirty="0">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latin typeface="Arial-Rounded" panose="020B0500000000000000" pitchFamily="34" charset="0"/>
                <a:ea typeface="Arial-Rounded" panose="020B0500000000000000" pitchFamily="34" charset="0"/>
                <a:cs typeface="Arial-Rounded" panose="020B0500000000000000" pitchFamily="34" charset="0"/>
              </a:rPr>
              <a:t>b</a:t>
            </a:r>
            <a:r>
              <a:rPr lang="en-US" sz="4788"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ươm</a:t>
            </a:r>
            <a:r>
              <a:rPr lang="en-US" sz="4788" dirty="0">
                <a:latin typeface="Arial-Rounded" panose="020B0500000000000000" pitchFamily="34" charset="0"/>
                <a:ea typeface="Arial-Rounded" panose="020B0500000000000000" pitchFamily="34" charset="0"/>
                <a:cs typeface="Arial-Rounded" panose="020B0500000000000000" pitchFamily="34" charset="0"/>
              </a:rPr>
              <a:t> bay </a:t>
            </a:r>
            <a:r>
              <a:rPr lang="en-US" sz="4788" dirty="0" err="1">
                <a:latin typeface="Arial-Rounded" panose="020B0500000000000000" pitchFamily="34" charset="0"/>
                <a:ea typeface="Arial-Rounded" panose="020B0500000000000000" pitchFamily="34" charset="0"/>
                <a:cs typeface="Arial-Rounded" panose="020B0500000000000000" pitchFamily="34" charset="0"/>
              </a:rPr>
              <a:t>rập</a:t>
            </a:r>
            <a:r>
              <a:rPr lang="en-US" sz="4788" dirty="0">
                <a:latin typeface="Arial-Rounded" panose="020B0500000000000000" pitchFamily="34" charset="0"/>
                <a:ea typeface="Arial-Rounded" panose="020B0500000000000000" pitchFamily="34" charset="0"/>
                <a:cs typeface="Arial-Rounded" panose="020B0500000000000000" pitchFamily="34" charset="0"/>
              </a:rPr>
              <a:t> </a:t>
            </a:r>
            <a:r>
              <a:rPr lang="en-US" sz="4788" dirty="0" err="1">
                <a:latin typeface="Arial-Rounded" panose="020B0500000000000000" pitchFamily="34" charset="0"/>
                <a:ea typeface="Arial-Rounded" panose="020B0500000000000000" pitchFamily="34" charset="0"/>
                <a:cs typeface="Arial-Rounded" panose="020B0500000000000000" pitchFamily="34" charset="0"/>
              </a:rPr>
              <a:t>rờn</a:t>
            </a:r>
            <a:r>
              <a:rPr lang="en-US" sz="4788" dirty="0">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2" name="Group 31">
            <a:extLst>
              <a:ext uri="{FF2B5EF4-FFF2-40B4-BE49-F238E27FC236}">
                <a16:creationId xmlns:a16="http://schemas.microsoft.com/office/drawing/2014/main" id="{30038815-1002-4DD9-9ECB-DFA77BA895AB}"/>
              </a:ext>
            </a:extLst>
          </p:cNvPr>
          <p:cNvGrpSpPr/>
          <p:nvPr/>
        </p:nvGrpSpPr>
        <p:grpSpPr>
          <a:xfrm>
            <a:off x="35032" y="78463"/>
            <a:ext cx="3448696" cy="941185"/>
            <a:chOff x="63500" y="1429216"/>
            <a:chExt cx="2592937" cy="705889"/>
          </a:xfrm>
        </p:grpSpPr>
        <p:sp>
          <p:nvSpPr>
            <p:cNvPr id="33" name="Rounded Rectangle 3">
              <a:extLst>
                <a:ext uri="{FF2B5EF4-FFF2-40B4-BE49-F238E27FC236}">
                  <a16:creationId xmlns:a16="http://schemas.microsoft.com/office/drawing/2014/main" id="{33695D86-DE37-48FD-89F9-E5C5B5C6DDE2}"/>
                </a:ext>
              </a:extLst>
            </p:cNvPr>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4" name="Oval 33">
              <a:extLst>
                <a:ext uri="{FF2B5EF4-FFF2-40B4-BE49-F238E27FC236}">
                  <a16:creationId xmlns:a16="http://schemas.microsoft.com/office/drawing/2014/main" id="{B56D476E-BB36-4959-B430-71E245643E4B}"/>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spTree>
    <p:extLst>
      <p:ext uri="{BB962C8B-B14F-4D97-AF65-F5344CB8AC3E}">
        <p14:creationId xmlns:p14="http://schemas.microsoft.com/office/powerpoint/2010/main" val="356322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2250"/>
                                  </p:stCondLst>
                                  <p:childTnLst>
                                    <p:animMotion origin="layout" path="M 0.0915 0.02616 C 0.07087 0.02523 0.00626 0.02592 -0.03211 0.02153 C -0.07049 0.01713 -0.07114 0.04907 -0.13928 2.22222E-6 C -0.20729 -0.04908 -0.34604 -0.16922 -0.44081 -0.27292 C -0.5357 -0.37662 -0.63778 -0.50093 -0.70957 -0.62292 C -0.78123 -0.74491 -0.83736 -0.925 -0.87104 -1.0044 " pathEditMode="relative" rAng="0" ptsTypes="AAAAAA">
                                      <p:cBhvr>
                                        <p:cTn id="6" dur="5000" fill="hold"/>
                                        <p:tgtEl>
                                          <p:spTgt spid="25"/>
                                        </p:tgtEl>
                                        <p:attrNameLst>
                                          <p:attrName>ppt_x</p:attrName>
                                          <p:attrName>ppt_y</p:attrName>
                                        </p:attrNameLst>
                                      </p:cBhvr>
                                      <p:rCtr x="-48127" y="-51458"/>
                                    </p:animMotion>
                                  </p:childTnLst>
                                </p:cTn>
                              </p:par>
                              <p:par>
                                <p:cTn id="7"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8" dur="6750" fill="hold"/>
                                        <p:tgtEl>
                                          <p:spTgt spid="26"/>
                                        </p:tgtEl>
                                        <p:attrNameLst>
                                          <p:attrName>ppt_x</p:attrName>
                                          <p:attrName>ppt_y</p:attrName>
                                        </p:attrNameLst>
                                      </p:cBhvr>
                                      <p:rCtr x="53819" y="-39321"/>
                                    </p:animMotion>
                                  </p:childTnLst>
                                </p:cTn>
                              </p:par>
                              <p:par>
                                <p:cTn id="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10" dur="7500" fill="hold"/>
                                        <p:tgtEl>
                                          <p:spTgt spid="27"/>
                                        </p:tgtEl>
                                        <p:attrNameLst>
                                          <p:attrName>ppt_x</p:attrName>
                                          <p:attrName>ppt_y</p:attrName>
                                        </p:attrNameLst>
                                      </p:cBhvr>
                                      <p:rCtr x="53819" y="-39321"/>
                                    </p:animMotion>
                                  </p:childTnLst>
                                </p:cTn>
                              </p:par>
                              <p:par>
                                <p:cTn id="1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12" dur="7500" fill="hold"/>
                                        <p:tgtEl>
                                          <p:spTgt spid="28"/>
                                        </p:tgtEl>
                                        <p:attrNameLst>
                                          <p:attrName>ppt_x</p:attrName>
                                          <p:attrName>ppt_y</p:attrName>
                                        </p:attrNameLst>
                                      </p:cBhvr>
                                      <p:rCtr x="-63125" y="-1204"/>
                                    </p:animMotion>
                                  </p:childTnLst>
                                </p:cTn>
                              </p:par>
                              <p:par>
                                <p:cTn id="1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14" dur="6500" fill="hold"/>
                                        <p:tgtEl>
                                          <p:spTgt spid="29"/>
                                        </p:tgtEl>
                                        <p:attrNameLst>
                                          <p:attrName>ppt_x</p:attrName>
                                          <p:attrName>ppt_y</p:attrName>
                                        </p:attrNameLst>
                                      </p:cBhvr>
                                      <p:rCtr x="53819" y="-39321"/>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8575"/>
            <a:ext cx="12161838" cy="3429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12" y="211016"/>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259961"/>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ial" panose="020B0604020202020204" pitchFamily="34" charset="0"/>
                <a:ea typeface="Arrus-Black" pitchFamily="18" charset="0"/>
                <a:cs typeface="Arial" panose="020B0604020202020204" pitchFamily="34" charset="0"/>
              </a:rPr>
              <a:t>Bài</a:t>
            </a:r>
          </a:p>
        </p:txBody>
      </p:sp>
      <p:sp>
        <p:nvSpPr>
          <p:cNvPr id="32" name="TextBox 31"/>
          <p:cNvSpPr txBox="1"/>
          <p:nvPr/>
        </p:nvSpPr>
        <p:spPr>
          <a:xfrm>
            <a:off x="1018111" y="855447"/>
            <a:ext cx="1127504" cy="938521"/>
          </a:xfrm>
          <a:prstGeom prst="rect">
            <a:avLst/>
          </a:prstGeom>
          <a:noFill/>
        </p:spPr>
        <p:txBody>
          <a:bodyPr wrap="square" lIns="121725" tIns="60862" rIns="121725" bIns="60862" rtlCol="0">
            <a:spAutoFit/>
          </a:bodyPr>
          <a:lstStyle/>
          <a:p>
            <a:pPr algn="ctr"/>
            <a:r>
              <a:rPr lang="en-US" sz="5300" b="1">
                <a:solidFill>
                  <a:srgbClr val="0070C0"/>
                </a:solidFill>
                <a:latin typeface="Arial" panose="020B0604020202020204" pitchFamily="34" charset="0"/>
                <a:ea typeface="Arial-Rounded" pitchFamily="34" charset="0"/>
                <a:cs typeface="Arial" panose="020B0604020202020204" pitchFamily="34" charset="0"/>
              </a:rPr>
              <a:t>72</a:t>
            </a:r>
          </a:p>
        </p:txBody>
      </p:sp>
      <p:sp>
        <p:nvSpPr>
          <p:cNvPr id="5" name="Title 1"/>
          <p:cNvSpPr txBox="1">
            <a:spLocks/>
          </p:cNvSpPr>
          <p:nvPr/>
        </p:nvSpPr>
        <p:spPr>
          <a:xfrm>
            <a:off x="819117" y="1096759"/>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chemeClr val="bg1"/>
                </a:solidFill>
                <a:latin typeface="Arial-Rounded" pitchFamily="34" charset="0"/>
                <a:ea typeface="Arial-Rounded" pitchFamily="34" charset="0"/>
                <a:cs typeface="Arial-Rounded" pitchFamily="34" charset="0"/>
              </a:rPr>
              <a:t>ươm   ươp</a:t>
            </a:r>
          </a:p>
        </p:txBody>
      </p:sp>
      <p:pic>
        <p:nvPicPr>
          <p:cNvPr id="1026" name="Picture 2" descr="Download HD Kids Sitting-2 - Reading Book Cartoon Png Transparent PNG Image  - NicePNG.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9119" y="3200400"/>
            <a:ext cx="5277316" cy="34237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AC1CE93-0F6C-4B8B-8E48-45C0598F7FB6}"/>
              </a:ext>
            </a:extLst>
          </p:cNvPr>
          <p:cNvSpPr txBox="1"/>
          <p:nvPr/>
        </p:nvSpPr>
        <p:spPr>
          <a:xfrm>
            <a:off x="9443789" y="5638800"/>
            <a:ext cx="2133871" cy="830997"/>
          </a:xfrm>
          <a:prstGeom prst="rect">
            <a:avLst/>
          </a:prstGeom>
          <a:solidFill>
            <a:srgbClr val="FFC000"/>
          </a:solidFill>
        </p:spPr>
        <p:txBody>
          <a:bodyPr wrap="square" rtlCol="0">
            <a:spAutoFit/>
          </a:bodyPr>
          <a:lstStyle/>
          <a:p>
            <a:pPr algn="ctr"/>
            <a:r>
              <a:rPr lang="vi-VN" sz="4800">
                <a:solidFill>
                  <a:schemeClr val="bg1">
                    <a:lumMod val="10000"/>
                  </a:schemeClr>
                </a:solidFill>
                <a:latin typeface="Arial-Rounded" pitchFamily="34" charset="0"/>
                <a:ea typeface="Arial-Rounded" pitchFamily="34" charset="0"/>
                <a:cs typeface="Arial-Rounded" pitchFamily="34" charset="0"/>
              </a:rPr>
              <a:t>S/1</a:t>
            </a:r>
            <a:r>
              <a:rPr lang="en-US" sz="4800">
                <a:solidFill>
                  <a:schemeClr val="bg1">
                    <a:lumMod val="10000"/>
                  </a:schemeClr>
                </a:solidFill>
                <a:latin typeface="Arial-Rounded" pitchFamily="34" charset="0"/>
                <a:ea typeface="Arial-Rounded" pitchFamily="34" charset="0"/>
                <a:cs typeface="Arial-Rounded" pitchFamily="34" charset="0"/>
              </a:rPr>
              <a:t>56</a:t>
            </a:r>
            <a:endParaRPr lang="en-US" sz="4800" dirty="0">
              <a:solidFill>
                <a:schemeClr val="bg1">
                  <a:lumMod val="10000"/>
                </a:schemeClr>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62131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DD86EA77-0C89-4F0E-99B8-EAEEDB76BD10}"/>
              </a:ext>
            </a:extLst>
          </p:cNvPr>
          <p:cNvSpPr/>
          <p:nvPr/>
        </p:nvSpPr>
        <p:spPr>
          <a:xfrm>
            <a:off x="1371995" y="3477571"/>
            <a:ext cx="3937729" cy="1112404"/>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err="1">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ươm</a:t>
            </a:r>
            <a:endPar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2479" dirty="0">
              <a:solidFill>
                <a:schemeClr val="bg2">
                  <a:lumMod val="10000"/>
                </a:schemeClr>
              </a:solidFill>
            </a:endParaRPr>
          </a:p>
        </p:txBody>
      </p:sp>
      <p:sp>
        <p:nvSpPr>
          <p:cNvPr id="5" name="Rectangle: Rounded Corners 1">
            <a:extLst>
              <a:ext uri="{FF2B5EF4-FFF2-40B4-BE49-F238E27FC236}">
                <a16:creationId xmlns:a16="http://schemas.microsoft.com/office/drawing/2014/main" id="{4B0F55F2-B455-45BF-B36E-19712EB9C334}"/>
              </a:ext>
            </a:extLst>
          </p:cNvPr>
          <p:cNvSpPr/>
          <p:nvPr/>
        </p:nvSpPr>
        <p:spPr>
          <a:xfrm>
            <a:off x="1371996" y="2316596"/>
            <a:ext cx="1895806" cy="1112404"/>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err="1">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ươ</a:t>
            </a:r>
            <a:endPar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2479" dirty="0">
              <a:solidFill>
                <a:schemeClr val="bg2">
                  <a:lumMod val="10000"/>
                </a:schemeClr>
              </a:solidFill>
            </a:endParaRPr>
          </a:p>
        </p:txBody>
      </p:sp>
      <p:sp>
        <p:nvSpPr>
          <p:cNvPr id="6" name="Rectangle: Rounded Corners 1">
            <a:extLst>
              <a:ext uri="{FF2B5EF4-FFF2-40B4-BE49-F238E27FC236}">
                <a16:creationId xmlns:a16="http://schemas.microsoft.com/office/drawing/2014/main" id="{A048ACE1-6A2A-4FD6-9D01-A9019BE4F2A0}"/>
              </a:ext>
            </a:extLst>
          </p:cNvPr>
          <p:cNvSpPr/>
          <p:nvPr/>
        </p:nvSpPr>
        <p:spPr>
          <a:xfrm>
            <a:off x="3413919" y="2301927"/>
            <a:ext cx="1895806" cy="112707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m</a:t>
            </a:r>
          </a:p>
          <a:p>
            <a:pPr algn="ctr"/>
            <a:endParaRPr lang="en-GB" sz="2479" dirty="0">
              <a:solidFill>
                <a:schemeClr val="bg2">
                  <a:lumMod val="10000"/>
                </a:schemeClr>
              </a:solidFill>
            </a:endParaRPr>
          </a:p>
        </p:txBody>
      </p:sp>
      <p:sp>
        <p:nvSpPr>
          <p:cNvPr id="7" name="ôm">
            <a:extLst>
              <a:ext uri="{FF2B5EF4-FFF2-40B4-BE49-F238E27FC236}">
                <a16:creationId xmlns:a16="http://schemas.microsoft.com/office/drawing/2014/main" id="{09D045CA-2456-4595-96AE-1C91B56D6C24}"/>
              </a:ext>
            </a:extLst>
          </p:cNvPr>
          <p:cNvSpPr/>
          <p:nvPr/>
        </p:nvSpPr>
        <p:spPr>
          <a:xfrm>
            <a:off x="6857803" y="3483942"/>
            <a:ext cx="3864667" cy="110603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err="1">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ươp</a:t>
            </a:r>
            <a:endPar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2479" dirty="0">
              <a:solidFill>
                <a:schemeClr val="bg2">
                  <a:lumMod val="10000"/>
                </a:schemeClr>
              </a:solidFill>
            </a:endParaRPr>
          </a:p>
        </p:txBody>
      </p:sp>
      <p:sp>
        <p:nvSpPr>
          <p:cNvPr id="8" name="Rectangle: Rounded Corners 1">
            <a:extLst>
              <a:ext uri="{FF2B5EF4-FFF2-40B4-BE49-F238E27FC236}">
                <a16:creationId xmlns:a16="http://schemas.microsoft.com/office/drawing/2014/main" id="{2CA5221E-4F95-4BBC-A4EB-F1C2C0DECA62}"/>
              </a:ext>
            </a:extLst>
          </p:cNvPr>
          <p:cNvSpPr/>
          <p:nvPr/>
        </p:nvSpPr>
        <p:spPr>
          <a:xfrm>
            <a:off x="6857803" y="2322967"/>
            <a:ext cx="1895806" cy="110603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err="1">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ươ</a:t>
            </a:r>
            <a:endPar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2479" dirty="0">
              <a:solidFill>
                <a:schemeClr val="bg2">
                  <a:lumMod val="10000"/>
                </a:schemeClr>
              </a:solidFill>
            </a:endParaRPr>
          </a:p>
        </p:txBody>
      </p:sp>
      <p:sp>
        <p:nvSpPr>
          <p:cNvPr id="9" name="Rectangle: Rounded Corners 1">
            <a:extLst>
              <a:ext uri="{FF2B5EF4-FFF2-40B4-BE49-F238E27FC236}">
                <a16:creationId xmlns:a16="http://schemas.microsoft.com/office/drawing/2014/main" id="{AD040D28-B2CA-4A2E-8EC0-7E44E6A28DDE}"/>
              </a:ext>
            </a:extLst>
          </p:cNvPr>
          <p:cNvSpPr/>
          <p:nvPr/>
        </p:nvSpPr>
        <p:spPr>
          <a:xfrm>
            <a:off x="8826665" y="2322967"/>
            <a:ext cx="1895806" cy="110603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980"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p</a:t>
            </a:r>
          </a:p>
          <a:p>
            <a:pPr algn="ctr"/>
            <a:endParaRPr lang="en-GB" sz="2479" dirty="0">
              <a:solidFill>
                <a:schemeClr val="bg2">
                  <a:lumMod val="10000"/>
                </a:schemeClr>
              </a:solidFill>
            </a:endParaRPr>
          </a:p>
        </p:txBody>
      </p:sp>
      <p:grpSp>
        <p:nvGrpSpPr>
          <p:cNvPr id="10" name="Group 9">
            <a:extLst>
              <a:ext uri="{FF2B5EF4-FFF2-40B4-BE49-F238E27FC236}">
                <a16:creationId xmlns:a16="http://schemas.microsoft.com/office/drawing/2014/main" id="{5A3BFC8D-A845-406C-8FB0-3E347088C07B}"/>
              </a:ext>
            </a:extLst>
          </p:cNvPr>
          <p:cNvGrpSpPr/>
          <p:nvPr/>
        </p:nvGrpSpPr>
        <p:grpSpPr>
          <a:xfrm>
            <a:off x="365919" y="457200"/>
            <a:ext cx="2621250" cy="941185"/>
            <a:chOff x="63500" y="1429216"/>
            <a:chExt cx="1970813" cy="705889"/>
          </a:xfrm>
        </p:grpSpPr>
        <p:sp>
          <p:nvSpPr>
            <p:cNvPr id="11" name="Rounded Rectangle 34">
              <a:extLst>
                <a:ext uri="{FF2B5EF4-FFF2-40B4-BE49-F238E27FC236}">
                  <a16:creationId xmlns:a16="http://schemas.microsoft.com/office/drawing/2014/main" id="{2EFB5045-E10E-49E7-A5C9-88D8E6D7E5A8}"/>
                </a:ext>
              </a:extLst>
            </p:cNvPr>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12" name="Oval 11">
              <a:extLst>
                <a:ext uri="{FF2B5EF4-FFF2-40B4-BE49-F238E27FC236}">
                  <a16:creationId xmlns:a16="http://schemas.microsoft.com/office/drawing/2014/main" id="{E5D9B39E-1A89-4F89-B146-E4EFF273B08B}"/>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11532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855850"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b</a:t>
            </a:r>
          </a:p>
        </p:txBody>
      </p:sp>
      <p:sp>
        <p:nvSpPr>
          <p:cNvPr id="9" name="Title 1"/>
          <p:cNvSpPr txBox="1">
            <a:spLocks/>
          </p:cNvSpPr>
          <p:nvPr/>
        </p:nvSpPr>
        <p:spPr>
          <a:xfrm>
            <a:off x="6004716" y="2818438"/>
            <a:ext cx="2335815"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ươm</a:t>
            </a:r>
          </a:p>
        </p:txBody>
      </p:sp>
      <p:sp>
        <p:nvSpPr>
          <p:cNvPr id="10" name="Title 1"/>
          <p:cNvSpPr txBox="1">
            <a:spLocks/>
          </p:cNvSpPr>
          <p:nvPr/>
        </p:nvSpPr>
        <p:spPr>
          <a:xfrm>
            <a:off x="3855849" y="4246041"/>
            <a:ext cx="4484681"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b</a:t>
            </a:r>
            <a:r>
              <a:rPr lang="en-US" sz="8800">
                <a:solidFill>
                  <a:srgbClr val="FF0000"/>
                </a:solidFill>
                <a:latin typeface="Arial-Rounded" pitchFamily="34" charset="0"/>
                <a:ea typeface="Arial-Rounded" pitchFamily="34" charset="0"/>
                <a:cs typeface="Arial-Rounded" pitchFamily="34" charset="0"/>
              </a:rPr>
              <a:t>ươm</a:t>
            </a: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
        <p:nvSpPr>
          <p:cNvPr id="24" name="Title 1"/>
          <p:cNvSpPr txBox="1">
            <a:spLocks/>
          </p:cNvSpPr>
          <p:nvPr/>
        </p:nvSpPr>
        <p:spPr>
          <a:xfrm>
            <a:off x="3197346" y="1295400"/>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ươm</a:t>
            </a:r>
          </a:p>
        </p:txBody>
      </p:sp>
      <p:sp>
        <p:nvSpPr>
          <p:cNvPr id="26" name="Title 1"/>
          <p:cNvSpPr txBox="1">
            <a:spLocks/>
          </p:cNvSpPr>
          <p:nvPr/>
        </p:nvSpPr>
        <p:spPr>
          <a:xfrm>
            <a:off x="6216658"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ươp</a:t>
            </a:r>
          </a:p>
        </p:txBody>
      </p:sp>
      <p:sp>
        <p:nvSpPr>
          <p:cNvPr id="11" name="Title 1"/>
          <p:cNvSpPr txBox="1">
            <a:spLocks/>
          </p:cNvSpPr>
          <p:nvPr/>
        </p:nvSpPr>
        <p:spPr>
          <a:xfrm>
            <a:off x="5607953" y="4307365"/>
            <a:ext cx="1981695" cy="165119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4915</TotalTime>
  <Words>711</Words>
  <Application>Microsoft Office PowerPoint</Application>
  <PresentationFormat>Custom</PresentationFormat>
  <Paragraphs>179</Paragraphs>
  <Slides>36</Slides>
  <Notes>18</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.VnArial</vt:lpstr>
      <vt:lpstr>Arial</vt:lpstr>
      <vt:lpstr>Arial Rounded MT Bold</vt:lpstr>
      <vt:lpstr>Arial-Rounded</vt:lpstr>
      <vt:lpstr>AvantGarde</vt:lpstr>
      <vt:lpstr>Bandit</vt:lpstr>
      <vt:lpstr>Calibri</vt:lpstr>
      <vt:lpstr>DomCasual</vt:lpstr>
      <vt:lpstr>HP001 4 hàng</vt:lpstr>
      <vt:lpstr>Kids</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Phan Thi Linh (FE FSC DN)</cp:lastModifiedBy>
  <cp:revision>632</cp:revision>
  <dcterms:created xsi:type="dcterms:W3CDTF">2021-05-08T14:00:55Z</dcterms:created>
  <dcterms:modified xsi:type="dcterms:W3CDTF">2021-12-21T09:23:01Z</dcterms:modified>
</cp:coreProperties>
</file>