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58" r:id="rId5"/>
    <p:sldId id="276" r:id="rId6"/>
    <p:sldId id="257" r:id="rId7"/>
    <p:sldId id="277" r:id="rId8"/>
    <p:sldId id="279" r:id="rId9"/>
    <p:sldId id="278" r:id="rId10"/>
    <p:sldId id="280" r:id="rId11"/>
    <p:sldId id="260" r:id="rId12"/>
    <p:sldId id="281" r:id="rId13"/>
    <p:sldId id="282" r:id="rId14"/>
    <p:sldId id="293" r:id="rId15"/>
    <p:sldId id="296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Thị Hồng Linh" initials="NTHL" lastIdx="1" clrIdx="0">
    <p:extLst>
      <p:ext uri="{19B8F6BF-5375-455C-9EA6-DF929625EA0E}">
        <p15:presenceInfo xmlns:p15="http://schemas.microsoft.com/office/powerpoint/2012/main" userId="Nguyễn Thị Hồng Li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C"/>
    <a:srgbClr val="EBFBFF"/>
    <a:srgbClr val="FEABAB"/>
    <a:srgbClr val="E15E66"/>
    <a:srgbClr val="F8CBAD"/>
    <a:srgbClr val="65472B"/>
    <a:srgbClr val="DA575F"/>
    <a:srgbClr val="C03674"/>
    <a:srgbClr val="CFA24A"/>
    <a:srgbClr val="EA6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557" autoAdjust="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3FDA-36D7-4E6F-B2B8-F3A019C8715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A109-1BE5-4200-A7EC-654A9B458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3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35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5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4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7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7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76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09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6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336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457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00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5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18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69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9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243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107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639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644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758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938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7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21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393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45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678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29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2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3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9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69C77B4D-427E-4E05-B713-EF78298BA0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71D1F-ECED-42DE-970C-6C747E56ABD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3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2794ADD9-3976-4644-99D8-A29E92EDCE7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86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FB42D72B-0C22-4144-95E3-0D6DD492113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06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游戏机, 轮廓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5938180" y="1362887"/>
            <a:ext cx="6253820" cy="5535064"/>
          </a:xfrm>
          <a:prstGeom prst="rect">
            <a:avLst/>
          </a:prstGeom>
        </p:spPr>
      </p:pic>
      <p:pic>
        <p:nvPicPr>
          <p:cNvPr id="11" name="图片 10" descr="图片包含 游戏机, 轮廓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 flipH="1">
            <a:off x="0" y="1362887"/>
            <a:ext cx="6253820" cy="5535064"/>
          </a:xfrm>
          <a:prstGeom prst="rect">
            <a:avLst/>
          </a:prstGeom>
        </p:spPr>
      </p:pic>
      <p:pic>
        <p:nvPicPr>
          <p:cNvPr id="12" name="图片 11" descr="徽标&#10;&#10;中度可信度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7"/>
          <a:stretch>
            <a:fillRect/>
          </a:stretch>
        </p:blipFill>
        <p:spPr>
          <a:xfrm>
            <a:off x="0" y="5221970"/>
            <a:ext cx="12192000" cy="1934440"/>
          </a:xfrm>
          <a:prstGeom prst="rect">
            <a:avLst/>
          </a:prstGeom>
        </p:spPr>
      </p:pic>
      <p:pic>
        <p:nvPicPr>
          <p:cNvPr id="3" name="图片 2" descr="图片包含 动物, 虫, 空气, 烟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37" y="757035"/>
            <a:ext cx="745914" cy="887865"/>
          </a:xfrm>
          <a:prstGeom prst="rect">
            <a:avLst/>
          </a:prstGeom>
        </p:spPr>
      </p:pic>
      <p:pic>
        <p:nvPicPr>
          <p:cNvPr id="4" name="图片 3" descr="图片包含 动物, 虫, 游戏机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8732">
            <a:off x="8421480" y="3941373"/>
            <a:ext cx="813509" cy="324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5"/>
            <a:ext cx="12192000" cy="1002954"/>
          </a:xfrm>
          <a:prstGeom prst="rect">
            <a:avLst/>
          </a:prstGeom>
        </p:spPr>
      </p:pic>
      <p:pic>
        <p:nvPicPr>
          <p:cNvPr id="6" name="图片 5" descr="桌子上放了不同类型的玩具熊&#10;&#10;低可信度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"/>
          <a:stretch/>
        </p:blipFill>
        <p:spPr>
          <a:xfrm>
            <a:off x="2133123" y="4064116"/>
            <a:ext cx="7610114" cy="2931119"/>
          </a:xfrm>
          <a:prstGeom prst="rect">
            <a:avLst/>
          </a:prstGeom>
        </p:spPr>
      </p:pic>
      <p:pic>
        <p:nvPicPr>
          <p:cNvPr id="7" name="图片 6" descr="图标&#10;&#10;描述已自动生成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1" y="5354975"/>
            <a:ext cx="486297" cy="567525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97525" y="434904"/>
            <a:ext cx="678426" cy="450323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10776072" y="1143567"/>
            <a:ext cx="1007806" cy="668958"/>
          </a:xfrm>
          <a:prstGeom prst="rect">
            <a:avLst/>
          </a:prstGeom>
        </p:spPr>
      </p:pic>
      <p:pic>
        <p:nvPicPr>
          <p:cNvPr id="14" name="图片 13" descr="图片包含 动物, 虫, 空气, 烟&#10;&#10;描述已自动生成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0841">
            <a:off x="2281388" y="3835425"/>
            <a:ext cx="577150" cy="686984"/>
          </a:xfrm>
          <a:prstGeom prst="rect">
            <a:avLst/>
          </a:prstGeom>
        </p:spPr>
      </p:pic>
      <p:pic>
        <p:nvPicPr>
          <p:cNvPr id="15" name="图片 14" descr="图片包含 动物, 虫, 游戏机&#10;&#10;描述已自动生成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2216">
            <a:off x="3023205" y="1373590"/>
            <a:ext cx="825849" cy="329316"/>
          </a:xfrm>
          <a:prstGeom prst="rect">
            <a:avLst/>
          </a:prstGeom>
        </p:spPr>
      </p:pic>
      <p:pic>
        <p:nvPicPr>
          <p:cNvPr id="16" name="图片 15" descr="图片包含 动物, 虫, 游戏机&#10;&#10;描述已自动生成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672" flipH="1">
            <a:off x="161518" y="2468920"/>
            <a:ext cx="550441" cy="219494"/>
          </a:xfrm>
          <a:prstGeom prst="rect">
            <a:avLst/>
          </a:prstGeom>
        </p:spPr>
      </p:pic>
      <p:pic>
        <p:nvPicPr>
          <p:cNvPr id="17" name="图片 16" descr="卡通人物&#10;&#10;中度可信度描述已自动生成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713703" y="4525667"/>
            <a:ext cx="1005960" cy="667732"/>
          </a:xfrm>
          <a:prstGeom prst="rect">
            <a:avLst/>
          </a:prstGeom>
        </p:spPr>
      </p:pic>
      <p:pic>
        <p:nvPicPr>
          <p:cNvPr id="18" name="图片 17" descr="卡通人物&#10;&#10;中度可信度描述已自动生成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11621148" y="3692509"/>
            <a:ext cx="503903" cy="33447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174831F-2252-4607-9780-59EA53AAADB4}"/>
              </a:ext>
            </a:extLst>
          </p:cNvPr>
          <p:cNvSpPr txBox="1"/>
          <p:nvPr/>
        </p:nvSpPr>
        <p:spPr>
          <a:xfrm>
            <a:off x="9957981" y="3826903"/>
            <a:ext cx="196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7 SVNCinnamoncake" panose="02000000000000000000" pitchFamily="2" charset="0"/>
                <a:ea typeface="思源宋体 CN Heavy" panose="02020900000000000000" pitchFamily="18" charset="-122"/>
              </a:rPr>
              <a:t>Tiết</a:t>
            </a:r>
            <a:r>
              <a:rPr kumimoji="0" lang="en-US" altLang="zh-CN" sz="6600" b="0" i="0" u="none" strike="noStrike" kern="1200" cap="none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7 SVNCinnamoncake" panose="02000000000000000000" pitchFamily="2" charset="0"/>
                <a:ea typeface="思源宋体 CN Heavy" panose="02020900000000000000" pitchFamily="18" charset="-122"/>
              </a:rPr>
              <a:t> 3</a:t>
            </a:r>
            <a:endParaRPr kumimoji="0" lang="zh-CN" altLang="en-US" sz="6600" b="0" i="0" u="none" strike="noStrike" kern="1200" cap="none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#9Slide07 SVNCinnamoncake" panose="02000000000000000000" pitchFamily="2" charset="0"/>
              <a:ea typeface="思源宋体 CN Heavy" panose="02020900000000000000" pitchFamily="18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691" y="1738746"/>
            <a:ext cx="112740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n w="57150">
                  <a:solidFill>
                    <a:schemeClr val="bg1"/>
                  </a:solidFill>
                </a:ln>
                <a:solidFill>
                  <a:srgbClr val="CFA24A"/>
                </a:solidFill>
                <a:latin typeface="#9Slide07 SVNZiclets" panose="02000603000000000000" pitchFamily="2" charset="0"/>
              </a:rPr>
              <a:t>ÔN TẬP CÁC PHÉP TÍNH </a:t>
            </a:r>
          </a:p>
          <a:p>
            <a:pPr algn="ctr"/>
            <a:r>
              <a:rPr lang="en-US" sz="6600" b="1" dirty="0">
                <a:ln w="57150">
                  <a:solidFill>
                    <a:schemeClr val="bg1"/>
                  </a:solidFill>
                </a:ln>
                <a:solidFill>
                  <a:srgbClr val="E15E66"/>
                </a:solidFill>
                <a:latin typeface="#9Slide07 SVNZiclets" panose="02000603000000000000" pitchFamily="2" charset="0"/>
              </a:rPr>
              <a:t>TRONG PHẠM VI 100 000</a:t>
            </a:r>
            <a:endParaRPr lang="en-US" sz="6600" dirty="0">
              <a:ln w="57150">
                <a:solidFill>
                  <a:schemeClr val="bg1"/>
                </a:solidFill>
              </a:ln>
              <a:solidFill>
                <a:srgbClr val="E15E66"/>
              </a:solidFill>
              <a:latin typeface="#9Slide07 SVNZiclets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51" y="-30728"/>
            <a:ext cx="1632438" cy="163243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16403" y="949991"/>
            <a:ext cx="1818807" cy="798012"/>
            <a:chOff x="6015180" y="757035"/>
            <a:chExt cx="1818807" cy="798012"/>
          </a:xfrm>
        </p:grpSpPr>
        <p:sp>
          <p:nvSpPr>
            <p:cNvPr id="21" name="文本框 18">
              <a:extLst>
                <a:ext uri="{FF2B5EF4-FFF2-40B4-BE49-F238E27FC236}">
                  <a16:creationId xmlns:a16="http://schemas.microsoft.com/office/drawing/2014/main" id="{4174831F-2252-4607-9780-59EA53AAADB4}"/>
                </a:ext>
              </a:extLst>
            </p:cNvPr>
            <p:cNvSpPr txBox="1"/>
            <p:nvPr/>
          </p:nvSpPr>
          <p:spPr>
            <a:xfrm>
              <a:off x="6015180" y="757035"/>
              <a:ext cx="17924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#9Slide05 Angelline" pitchFamily="2" charset="0"/>
                  <a:ea typeface="思源宋体 CN Heavy" panose="02020900000000000000" pitchFamily="18" charset="-122"/>
                </a:rPr>
                <a:t>Bài</a:t>
              </a:r>
              <a:r>
                <a:rPr kumimoji="0" lang="en-US" altLang="zh-CN" sz="4400" b="1" i="0" u="none" strike="noStrike" kern="1200" cap="none" normalizeH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#9Slide05 Angelline" pitchFamily="2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4400" b="1" i="0" u="none" strike="noStrike" kern="1200" cap="none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#9Slide05 Angelline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4174831F-2252-4607-9780-59EA53AAADB4}"/>
                </a:ext>
              </a:extLst>
            </p:cNvPr>
            <p:cNvSpPr txBox="1"/>
            <p:nvPr/>
          </p:nvSpPr>
          <p:spPr>
            <a:xfrm>
              <a:off x="6041510" y="785606"/>
              <a:ext cx="17924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Angelline" pitchFamily="2" charset="0"/>
                  <a:ea typeface="思源宋体 CN Heavy" panose="02020900000000000000" pitchFamily="18" charset="-122"/>
                </a:rPr>
                <a:t>Bài</a:t>
              </a:r>
              <a:r>
                <a:rPr kumimoji="0" lang="en-US" altLang="zh-CN" sz="4400" b="1" i="0" u="none" strike="noStrike" kern="1200" cap="none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Angelline" pitchFamily="2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44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Angelline" pitchFamily="2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426807" y="397910"/>
            <a:ext cx="2725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 w="123825"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7 IcielStormtrooper" panose="020B0500000000000000" pitchFamily="34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Toán</a:t>
            </a:r>
            <a:r>
              <a:rPr lang="en-US" sz="4800" b="1" dirty="0">
                <a:ln w="123825">
                  <a:solidFill>
                    <a:schemeClr val="bg1"/>
                  </a:solidFill>
                </a:ln>
                <a:solidFill>
                  <a:schemeClr val="bg1"/>
                </a:solidFill>
                <a:latin typeface="#9Slide07 IcielStormtrooper" panose="020B0500000000000000" pitchFamily="34" charset="0"/>
                <a:ea typeface="#9Slide05 HLT Boulevard" panose="00000400000000000000" pitchFamily="2" charset="0"/>
                <a:cs typeface="#9Slide05 HLT Boulevard" panose="00000400000000000000" pitchFamily="2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547266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7240" y="463156"/>
            <a:ext cx="7520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Bài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3:  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Tính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giá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trị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biểu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thức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: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#9Slide07 SFU Rhythm" panose="000004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419215"/>
            <a:ext cx="12192000" cy="438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383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321" y="1501340"/>
            <a:ext cx="530352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(54 000 – 6 000) 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321" y="4062055"/>
            <a:ext cx="530352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43 680 – 7 120 x 5</a:t>
            </a:r>
          </a:p>
        </p:txBody>
      </p:sp>
      <p:sp>
        <p:nvSpPr>
          <p:cNvPr id="11" name="文本框 1"/>
          <p:cNvSpPr txBox="1"/>
          <p:nvPr/>
        </p:nvSpPr>
        <p:spPr>
          <a:xfrm>
            <a:off x="7568227" y="2336440"/>
            <a:ext cx="4399995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zh-CN" sz="28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altLang="zh-CN" sz="28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28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28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zh-CN" sz="28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altLang="zh-CN" sz="28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altLang="zh-CN" sz="28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zh-CN" sz="28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zh-CN" sz="28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endParaRPr kumimoji="0" lang="zh-CN" altLang="en-US" sz="2800" b="1" i="1" u="none" strike="noStrike" kern="1200" cap="none" spc="0" normalizeH="0" baseline="0" noProof="0" dirty="0">
              <a:ln w="19050">
                <a:noFill/>
              </a:ln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71" y="3507128"/>
            <a:ext cx="3874129" cy="3882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2479" y="2462110"/>
            <a:ext cx="5303520" cy="1200329"/>
          </a:xfrm>
          <a:prstGeom prst="rect">
            <a:avLst/>
          </a:prstGeom>
          <a:noFill/>
          <a:ln w="57150">
            <a:noFill/>
            <a:prstDash val="sys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48 000   :    8</a:t>
            </a:r>
          </a:p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	     6 000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406" y="4911121"/>
            <a:ext cx="5303520" cy="1200329"/>
          </a:xfrm>
          <a:prstGeom prst="rect">
            <a:avLst/>
          </a:prstGeom>
          <a:noFill/>
          <a:ln w="57150">
            <a:noFill/>
            <a:prstDash val="sys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43 680 -  35 600</a:t>
            </a:r>
          </a:p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	     8 080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F9DA8D-9ABB-4B25-9D39-CF1964A946E8}"/>
              </a:ext>
            </a:extLst>
          </p:cNvPr>
          <p:cNvSpPr/>
          <p:nvPr/>
        </p:nvSpPr>
        <p:spPr>
          <a:xfrm>
            <a:off x="0" y="6419215"/>
            <a:ext cx="1448972" cy="438785"/>
          </a:xfrm>
          <a:prstGeom prst="roundRect">
            <a:avLst/>
          </a:prstGeom>
          <a:solidFill>
            <a:srgbClr val="EB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92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8" grpId="0" animBg="1"/>
      <p:bldP spid="9" grpId="0" animBg="1"/>
      <p:bldP spid="11" grpId="1" animBg="1"/>
      <p:bldP spid="11" grpId="2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4890" y="307369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Bài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4: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/>
              <a:uLnTx/>
              <a:uFillTx/>
              <a:latin typeface="#9Slide07 SFU Rhythm" panose="000004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419215"/>
            <a:ext cx="12192000" cy="438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38354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4890" y="501570"/>
            <a:ext cx="117933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>
                <a:latin typeface="Cambria" panose="02040503050406030204" pitchFamily="18" charset="0"/>
                <a:ea typeface="Cambria" panose="02040503050406030204" pitchFamily="18" charset="0"/>
              </a:rPr>
              <a:t>	        Để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000" i="1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050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3000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7847" y="2779384"/>
            <a:ext cx="1599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6207" y="3401760"/>
            <a:ext cx="4402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4 050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: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STK</a:t>
            </a:r>
          </a:p>
          <a:p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4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endParaRPr lang="en-US" sz="24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4375" y="2558957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478" y="3222274"/>
            <a:ext cx="631618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4 050 x 5 = 20 250 (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4 050 + 20 250 = 24 300 (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5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24 </a:t>
            </a:r>
            <a:r>
              <a:rPr lang="en-US" sz="25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quyển</a:t>
            </a:r>
            <a:endParaRPr lang="en-US" sz="25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537410" y="2851345"/>
            <a:ext cx="0" cy="320040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53920" y="5187834"/>
            <a:ext cx="4527778" cy="477054"/>
          </a:xfrm>
          <a:prstGeom prst="rect">
            <a:avLst/>
          </a:prstGeom>
          <a:solidFill>
            <a:srgbClr val="FEABAB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500">
                <a:latin typeface="Cambria" panose="02040503050406030204" pitchFamily="18" charset="0"/>
                <a:ea typeface="Cambria" panose="02040503050406030204" pitchFamily="18" charset="0"/>
              </a:rPr>
              <a:t>Nêu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56B4581-7949-4FBC-B2CF-F4526B8C82F0}"/>
              </a:ext>
            </a:extLst>
          </p:cNvPr>
          <p:cNvSpPr/>
          <p:nvPr/>
        </p:nvSpPr>
        <p:spPr>
          <a:xfrm>
            <a:off x="0" y="6419215"/>
            <a:ext cx="1448972" cy="438785"/>
          </a:xfrm>
          <a:prstGeom prst="roundRect">
            <a:avLst/>
          </a:prstGeom>
          <a:solidFill>
            <a:srgbClr val="EB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24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32" grpId="0"/>
      <p:bldP spid="12" grpId="0"/>
      <p:bldP spid="14" grpId="0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轮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5967675" y="1401756"/>
            <a:ext cx="6253820" cy="5535064"/>
          </a:xfrm>
          <a:prstGeom prst="rect">
            <a:avLst/>
          </a:prstGeom>
        </p:spPr>
      </p:pic>
      <p:pic>
        <p:nvPicPr>
          <p:cNvPr id="4" name="图片 3" descr="图片包含 游戏机, 轮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 flipH="1">
            <a:off x="0" y="1362887"/>
            <a:ext cx="6253820" cy="5535064"/>
          </a:xfrm>
          <a:prstGeom prst="rect">
            <a:avLst/>
          </a:prstGeom>
        </p:spPr>
      </p:pic>
      <p:pic>
        <p:nvPicPr>
          <p:cNvPr id="5" name="图片 4" descr="徽标&#10;&#10;中度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7"/>
          <a:stretch>
            <a:fillRect/>
          </a:stretch>
        </p:blipFill>
        <p:spPr>
          <a:xfrm>
            <a:off x="0" y="5221970"/>
            <a:ext cx="12192000" cy="1934440"/>
          </a:xfrm>
          <a:prstGeom prst="rect">
            <a:avLst/>
          </a:prstGeom>
        </p:spPr>
      </p:pic>
      <p:pic>
        <p:nvPicPr>
          <p:cNvPr id="7" name="图片 6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374490" y="3078845"/>
            <a:ext cx="678426" cy="450323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969599" y="4479839"/>
            <a:ext cx="1005960" cy="6677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0"/>
            <a:ext cx="12192000" cy="1002954"/>
          </a:xfrm>
          <a:prstGeom prst="rect">
            <a:avLst/>
          </a:prstGeom>
        </p:spPr>
      </p:pic>
      <p:pic>
        <p:nvPicPr>
          <p:cNvPr id="11" name="图片 10" descr="桌子上放了不同类型的玩具熊&#10;&#10;低可信度描述已自动生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37" y="4094092"/>
            <a:ext cx="6706077" cy="2842728"/>
          </a:xfrm>
          <a:prstGeom prst="rect">
            <a:avLst/>
          </a:prstGeom>
        </p:spPr>
      </p:pic>
      <p:pic>
        <p:nvPicPr>
          <p:cNvPr id="12" name="图片 11" descr="图片包含 动物, 虫, 空气, 烟&#10;&#10;描述已自动生成">
            <a:extLst>
              <a:ext uri="{FF2B5EF4-FFF2-40B4-BE49-F238E27FC236}">
                <a16:creationId xmlns:a16="http://schemas.microsoft.com/office/drawing/2014/main" id="{7D07C179-2727-480C-9CF4-DBAB60FE9D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0841">
            <a:off x="2725082" y="3531350"/>
            <a:ext cx="389841" cy="464029"/>
          </a:xfrm>
          <a:prstGeom prst="rect">
            <a:avLst/>
          </a:prstGeom>
        </p:spPr>
      </p:pic>
      <p:pic>
        <p:nvPicPr>
          <p:cNvPr id="13" name="图片 12" descr="图片包含 动物, 虫, 游戏机&#10;&#10;描述已自动生成">
            <a:extLst>
              <a:ext uri="{FF2B5EF4-FFF2-40B4-BE49-F238E27FC236}">
                <a16:creationId xmlns:a16="http://schemas.microsoft.com/office/drawing/2014/main" id="{92EF2DF6-6D29-45B0-BD94-04E2D78F5D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667">
            <a:off x="9295043" y="1691116"/>
            <a:ext cx="557826" cy="222439"/>
          </a:xfrm>
          <a:prstGeom prst="rect">
            <a:avLst/>
          </a:prstGeom>
        </p:spPr>
      </p:pic>
      <p:pic>
        <p:nvPicPr>
          <p:cNvPr id="14" name="图片 13" descr="图片包含 动物, 虫, 游戏机&#10;&#10;描述已自动生成">
            <a:extLst>
              <a:ext uri="{FF2B5EF4-FFF2-40B4-BE49-F238E27FC236}">
                <a16:creationId xmlns:a16="http://schemas.microsoft.com/office/drawing/2014/main" id="{1FCB1E59-8E5B-480C-8D7F-31560A48D5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672" flipH="1">
            <a:off x="1607058" y="1800059"/>
            <a:ext cx="371800" cy="148259"/>
          </a:xfrm>
          <a:prstGeom prst="rect">
            <a:avLst/>
          </a:prstGeom>
        </p:spPr>
      </p:pic>
      <p:pic>
        <p:nvPicPr>
          <p:cNvPr id="15" name="图片 14" descr="图片包含 动物, 虫, 游戏机&#10;&#10;描述已自动生成">
            <a:extLst>
              <a:ext uri="{FF2B5EF4-FFF2-40B4-BE49-F238E27FC236}">
                <a16:creationId xmlns:a16="http://schemas.microsoft.com/office/drawing/2014/main" id="{9D69E01A-2EE4-455D-B63F-D7CB43F8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3468" flipH="1">
            <a:off x="6956944" y="3883576"/>
            <a:ext cx="371800" cy="148259"/>
          </a:xfrm>
          <a:prstGeom prst="rect">
            <a:avLst/>
          </a:prstGeom>
        </p:spPr>
      </p:pic>
      <p:pic>
        <p:nvPicPr>
          <p:cNvPr id="16" name="图片 15" descr="卡通人物&#10;&#10;中度可信度描述已自动生成">
            <a:extLst>
              <a:ext uri="{FF2B5EF4-FFF2-40B4-BE49-F238E27FC236}">
                <a16:creationId xmlns:a16="http://schemas.microsoft.com/office/drawing/2014/main" id="{98D594DF-F69F-44D0-9534-D6CF449DC6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10399041" y="1826339"/>
            <a:ext cx="1005960" cy="6677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64763" y="954499"/>
            <a:ext cx="1428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n w="57150">
                  <a:solidFill>
                    <a:srgbClr val="9DC3E6"/>
                  </a:solidFill>
                </a:ln>
                <a:solidFill>
                  <a:schemeClr val="bg1"/>
                </a:solidFill>
                <a:latin typeface="#9Slide07 SVNZiclets" panose="02000603000000000000" pitchFamily="2" charset="0"/>
              </a:rPr>
              <a:t>03</a:t>
            </a:r>
            <a:endParaRPr lang="en-US" sz="7200" dirty="0">
              <a:ln w="57150">
                <a:solidFill>
                  <a:srgbClr val="9DC3E6"/>
                </a:solidFill>
              </a:ln>
              <a:solidFill>
                <a:schemeClr val="bg1"/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3063" y="1934363"/>
            <a:ext cx="76658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>
                <a:ln w="57150">
                  <a:solidFill>
                    <a:srgbClr val="9DC3E6"/>
                  </a:solidFill>
                </a:ln>
                <a:solidFill>
                  <a:schemeClr val="bg1"/>
                </a:solidFill>
                <a:latin typeface="#9Slide07 SVNZiclets" panose="02000603000000000000" pitchFamily="2" charset="0"/>
              </a:rPr>
              <a:t>Vận</a:t>
            </a:r>
            <a:r>
              <a:rPr lang="en-US" sz="11500" b="1" dirty="0">
                <a:ln w="57150">
                  <a:solidFill>
                    <a:srgbClr val="9DC3E6"/>
                  </a:solidFill>
                </a:ln>
                <a:solidFill>
                  <a:schemeClr val="bg1"/>
                </a:solidFill>
                <a:latin typeface="#9Slide07 SVNZiclets" panose="02000603000000000000" pitchFamily="2" charset="0"/>
              </a:rPr>
              <a:t> </a:t>
            </a:r>
            <a:r>
              <a:rPr lang="en-US" sz="11500" b="1" dirty="0" err="1">
                <a:ln w="57150">
                  <a:solidFill>
                    <a:srgbClr val="9DC3E6"/>
                  </a:solidFill>
                </a:ln>
                <a:solidFill>
                  <a:schemeClr val="bg1"/>
                </a:solidFill>
                <a:latin typeface="#9Slide07 SVNZiclets" panose="02000603000000000000" pitchFamily="2" charset="0"/>
              </a:rPr>
              <a:t>dụng</a:t>
            </a:r>
            <a:endParaRPr lang="en-US" sz="11500" dirty="0">
              <a:ln w="57150">
                <a:solidFill>
                  <a:srgbClr val="9DC3E6"/>
                </a:solidFill>
              </a:ln>
              <a:solidFill>
                <a:schemeClr val="bg1"/>
              </a:solidFill>
              <a:latin typeface="#9Slide07 SVN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00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游戏机, 轮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5938180" y="1362887"/>
            <a:ext cx="6253820" cy="5535064"/>
          </a:xfrm>
          <a:prstGeom prst="rect">
            <a:avLst/>
          </a:prstGeom>
        </p:spPr>
      </p:pic>
      <p:pic>
        <p:nvPicPr>
          <p:cNvPr id="11" name="图片 10" descr="图片包含 游戏机, 轮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 flipH="1">
            <a:off x="0" y="1362887"/>
            <a:ext cx="6253820" cy="5535064"/>
          </a:xfrm>
          <a:prstGeom prst="rect">
            <a:avLst/>
          </a:prstGeom>
        </p:spPr>
      </p:pic>
      <p:pic>
        <p:nvPicPr>
          <p:cNvPr id="12" name="图片 11" descr="徽标&#10;&#10;中度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7"/>
          <a:stretch>
            <a:fillRect/>
          </a:stretch>
        </p:blipFill>
        <p:spPr>
          <a:xfrm>
            <a:off x="0" y="5221970"/>
            <a:ext cx="12192000" cy="1934440"/>
          </a:xfrm>
          <a:prstGeom prst="rect">
            <a:avLst/>
          </a:prstGeom>
        </p:spPr>
      </p:pic>
      <p:pic>
        <p:nvPicPr>
          <p:cNvPr id="3" name="图片 2" descr="图片包含 动物, 虫, 空气, 烟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23" y="1362887"/>
            <a:ext cx="745914" cy="8878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5"/>
            <a:ext cx="12192000" cy="1002954"/>
          </a:xfrm>
          <a:prstGeom prst="rect">
            <a:avLst/>
          </a:prstGeom>
        </p:spPr>
      </p:pic>
      <p:pic>
        <p:nvPicPr>
          <p:cNvPr id="6" name="图片 5" descr="桌子上放了不同类型的玩具熊&#10;&#10;低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23" y="3795250"/>
            <a:ext cx="7610114" cy="3225952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10122309" y="1395538"/>
            <a:ext cx="1007806" cy="668958"/>
          </a:xfrm>
          <a:prstGeom prst="rect">
            <a:avLst/>
          </a:prstGeom>
        </p:spPr>
      </p:pic>
      <p:pic>
        <p:nvPicPr>
          <p:cNvPr id="15" name="图片 14" descr="图片包含 动物, 虫, 游戏机&#10;&#10;描述已自动生成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2216">
            <a:off x="5645250" y="1565358"/>
            <a:ext cx="825849" cy="329316"/>
          </a:xfrm>
          <a:prstGeom prst="rect">
            <a:avLst/>
          </a:prstGeom>
        </p:spPr>
      </p:pic>
      <p:pic>
        <p:nvPicPr>
          <p:cNvPr id="16" name="图片 15" descr="图片包含 动物, 虫, 游戏机&#10;&#10;描述已自动生成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672" flipH="1">
            <a:off x="2634932" y="1676394"/>
            <a:ext cx="550441" cy="219494"/>
          </a:xfrm>
          <a:prstGeom prst="rect">
            <a:avLst/>
          </a:prstGeom>
        </p:spPr>
      </p:pic>
      <p:pic>
        <p:nvPicPr>
          <p:cNvPr id="17" name="图片 16" descr="卡通人物&#10;&#10;中度可信度描述已自动生成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713703" y="4525667"/>
            <a:ext cx="1005960" cy="6677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4F2A30-5348-487C-A97F-EE1D0FEB19EB}"/>
              </a:ext>
            </a:extLst>
          </p:cNvPr>
          <p:cNvSpPr txBox="1"/>
          <p:nvPr/>
        </p:nvSpPr>
        <p:spPr>
          <a:xfrm>
            <a:off x="3090934" y="613108"/>
            <a:ext cx="6325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- CỦNG CỐ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C45996-36EF-4BF4-B347-0F76D94AA30A}"/>
              </a:ext>
            </a:extLst>
          </p:cNvPr>
          <p:cNvSpPr txBox="1"/>
          <p:nvPr/>
        </p:nvSpPr>
        <p:spPr>
          <a:xfrm>
            <a:off x="1309798" y="1747354"/>
            <a:ext cx="986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1. Nêu những kiến thức đã đ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ợc ôn tập qua tiết học?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8026A4-DD85-4B6F-8F2E-981096697E2B}"/>
              </a:ext>
            </a:extLst>
          </p:cNvPr>
          <p:cNvSpPr txBox="1"/>
          <p:nvPr/>
        </p:nvSpPr>
        <p:spPr>
          <a:xfrm>
            <a:off x="1309798" y="2376003"/>
            <a:ext cx="9820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2. Khi đọc, viết số có nhiều chữ số cần l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u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2812766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游戏机, 轮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5938180" y="1362887"/>
            <a:ext cx="6253820" cy="5535064"/>
          </a:xfrm>
          <a:prstGeom prst="rect">
            <a:avLst/>
          </a:prstGeom>
        </p:spPr>
      </p:pic>
      <p:pic>
        <p:nvPicPr>
          <p:cNvPr id="11" name="图片 10" descr="图片包含 游戏机, 轮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 flipH="1">
            <a:off x="0" y="1362887"/>
            <a:ext cx="6253820" cy="5535064"/>
          </a:xfrm>
          <a:prstGeom prst="rect">
            <a:avLst/>
          </a:prstGeom>
        </p:spPr>
      </p:pic>
      <p:pic>
        <p:nvPicPr>
          <p:cNvPr id="12" name="图片 11" descr="徽标&#10;&#10;中度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7"/>
          <a:stretch>
            <a:fillRect/>
          </a:stretch>
        </p:blipFill>
        <p:spPr>
          <a:xfrm>
            <a:off x="0" y="5221970"/>
            <a:ext cx="12192000" cy="1934440"/>
          </a:xfrm>
          <a:prstGeom prst="rect">
            <a:avLst/>
          </a:prstGeom>
        </p:spPr>
      </p:pic>
      <p:pic>
        <p:nvPicPr>
          <p:cNvPr id="3" name="图片 2" descr="图片包含 动物, 虫, 空气, 烟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23" y="1362887"/>
            <a:ext cx="745914" cy="887865"/>
          </a:xfrm>
          <a:prstGeom prst="rect">
            <a:avLst/>
          </a:prstGeom>
        </p:spPr>
      </p:pic>
      <p:pic>
        <p:nvPicPr>
          <p:cNvPr id="4" name="图片 3" descr="图片包含 动物, 虫, 游戏机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8732">
            <a:off x="7255400" y="3424438"/>
            <a:ext cx="813509" cy="324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5"/>
            <a:ext cx="12192000" cy="1002954"/>
          </a:xfrm>
          <a:prstGeom prst="rect">
            <a:avLst/>
          </a:prstGeom>
        </p:spPr>
      </p:pic>
      <p:pic>
        <p:nvPicPr>
          <p:cNvPr id="6" name="图片 5" descr="桌子上放了不同类型的玩具熊&#10;&#10;低可信度描述已自动生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23" y="3795250"/>
            <a:ext cx="7610114" cy="3225952"/>
          </a:xfrm>
          <a:prstGeom prst="rect">
            <a:avLst/>
          </a:prstGeom>
        </p:spPr>
      </p:pic>
      <p:pic>
        <p:nvPicPr>
          <p:cNvPr id="7" name="图片 6" descr="图标&#10;&#10;描述已自动生成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5703" y="4149212"/>
            <a:ext cx="486297" cy="567525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374490" y="3078845"/>
            <a:ext cx="678426" cy="450323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10122309" y="1395538"/>
            <a:ext cx="1007806" cy="668958"/>
          </a:xfrm>
          <a:prstGeom prst="rect">
            <a:avLst/>
          </a:prstGeom>
        </p:spPr>
      </p:pic>
      <p:pic>
        <p:nvPicPr>
          <p:cNvPr id="14" name="图片 13" descr="图片包含 动物, 虫, 空气, 烟&#10;&#10;描述已自动生成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0841">
            <a:off x="4033203" y="3583540"/>
            <a:ext cx="577150" cy="686984"/>
          </a:xfrm>
          <a:prstGeom prst="rect">
            <a:avLst/>
          </a:prstGeom>
        </p:spPr>
      </p:pic>
      <p:pic>
        <p:nvPicPr>
          <p:cNvPr id="15" name="图片 14" descr="图片包含 动物, 虫, 游戏机&#10;&#10;描述已自动生成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2216">
            <a:off x="5645250" y="1565358"/>
            <a:ext cx="825849" cy="329316"/>
          </a:xfrm>
          <a:prstGeom prst="rect">
            <a:avLst/>
          </a:prstGeom>
        </p:spPr>
      </p:pic>
      <p:pic>
        <p:nvPicPr>
          <p:cNvPr id="16" name="图片 15" descr="图片包含 动物, 虫, 游戏机&#10;&#10;描述已自动生成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672" flipH="1">
            <a:off x="2634932" y="1676394"/>
            <a:ext cx="550441" cy="219494"/>
          </a:xfrm>
          <a:prstGeom prst="rect">
            <a:avLst/>
          </a:prstGeom>
        </p:spPr>
      </p:pic>
      <p:pic>
        <p:nvPicPr>
          <p:cNvPr id="17" name="图片 16" descr="卡通人物&#10;&#10;中度可信度描述已自动生成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713703" y="4525667"/>
            <a:ext cx="1005960" cy="667732"/>
          </a:xfrm>
          <a:prstGeom prst="rect">
            <a:avLst/>
          </a:prstGeom>
        </p:spPr>
      </p:pic>
      <p:pic>
        <p:nvPicPr>
          <p:cNvPr id="18" name="图片 17" descr="卡通人物&#10;&#10;中度可信度描述已自动生成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9630625" y="3770442"/>
            <a:ext cx="503903" cy="3344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36482" y="1998186"/>
            <a:ext cx="106692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57150">
                  <a:solidFill>
                    <a:schemeClr val="bg1"/>
                  </a:solidFill>
                </a:ln>
                <a:solidFill>
                  <a:srgbClr val="CFA24A"/>
                </a:solidFill>
                <a:latin typeface="#9Slide07 SVNZiclets" panose="02000603000000000000" pitchFamily="2" charset="0"/>
              </a:rPr>
              <a:t>TẠM </a:t>
            </a:r>
            <a:r>
              <a:rPr lang="en-US" sz="11500" b="1" dirty="0">
                <a:ln w="57150">
                  <a:solidFill>
                    <a:schemeClr val="bg1"/>
                  </a:solidFill>
                </a:ln>
                <a:solidFill>
                  <a:srgbClr val="E15E66"/>
                </a:solidFill>
                <a:latin typeface="#9Slide07 SVNZiclets" panose="02000603000000000000" pitchFamily="2" charset="0"/>
              </a:rPr>
              <a:t>BIỆT </a:t>
            </a:r>
            <a:r>
              <a:rPr lang="en-US" sz="11500" b="1" dirty="0">
                <a:ln w="57150">
                  <a:solidFill>
                    <a:schemeClr val="bg1"/>
                  </a:solidFill>
                </a:ln>
                <a:solidFill>
                  <a:srgbClr val="00B050"/>
                </a:solidFill>
                <a:latin typeface="#9Slide07 SVNZiclets" panose="02000603000000000000" pitchFamily="2" charset="0"/>
              </a:rPr>
              <a:t>NHÉ!</a:t>
            </a:r>
            <a:endParaRPr lang="en-US" sz="11500" dirty="0">
              <a:ln w="57150">
                <a:solidFill>
                  <a:schemeClr val="bg1"/>
                </a:solidFill>
              </a:ln>
              <a:solidFill>
                <a:srgbClr val="00B050"/>
              </a:solidFill>
              <a:latin typeface="#9Slide07 SVN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947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轮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5967675" y="1401756"/>
            <a:ext cx="6253820" cy="5535064"/>
          </a:xfrm>
          <a:prstGeom prst="rect">
            <a:avLst/>
          </a:prstGeom>
        </p:spPr>
      </p:pic>
      <p:pic>
        <p:nvPicPr>
          <p:cNvPr id="4" name="图片 3" descr="图片包含 游戏机, 轮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 flipH="1">
            <a:off x="0" y="1362887"/>
            <a:ext cx="6253820" cy="5535064"/>
          </a:xfrm>
          <a:prstGeom prst="rect">
            <a:avLst/>
          </a:prstGeom>
        </p:spPr>
      </p:pic>
      <p:pic>
        <p:nvPicPr>
          <p:cNvPr id="5" name="图片 4" descr="徽标&#10;&#10;中度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7"/>
          <a:stretch>
            <a:fillRect/>
          </a:stretch>
        </p:blipFill>
        <p:spPr>
          <a:xfrm>
            <a:off x="0" y="5221970"/>
            <a:ext cx="12192000" cy="1934440"/>
          </a:xfrm>
          <a:prstGeom prst="rect">
            <a:avLst/>
          </a:prstGeom>
        </p:spPr>
      </p:pic>
      <p:pic>
        <p:nvPicPr>
          <p:cNvPr id="7" name="图片 6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374490" y="3078845"/>
            <a:ext cx="678426" cy="450323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969599" y="4479839"/>
            <a:ext cx="1005960" cy="6677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0"/>
            <a:ext cx="12192000" cy="1002954"/>
          </a:xfrm>
          <a:prstGeom prst="rect">
            <a:avLst/>
          </a:prstGeom>
        </p:spPr>
      </p:pic>
      <p:pic>
        <p:nvPicPr>
          <p:cNvPr id="11" name="图片 10" descr="桌子上放了不同类型的玩具熊&#10;&#10;低可信度描述已自动生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37" y="4094092"/>
            <a:ext cx="6706077" cy="2842728"/>
          </a:xfrm>
          <a:prstGeom prst="rect">
            <a:avLst/>
          </a:prstGeom>
        </p:spPr>
      </p:pic>
      <p:pic>
        <p:nvPicPr>
          <p:cNvPr id="12" name="图片 11" descr="图片包含 动物, 虫, 空气, 烟&#10;&#10;描述已自动生成">
            <a:extLst>
              <a:ext uri="{FF2B5EF4-FFF2-40B4-BE49-F238E27FC236}">
                <a16:creationId xmlns:a16="http://schemas.microsoft.com/office/drawing/2014/main" id="{7D07C179-2727-480C-9CF4-DBAB60FE9D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0841">
            <a:off x="2725082" y="3531350"/>
            <a:ext cx="389841" cy="464029"/>
          </a:xfrm>
          <a:prstGeom prst="rect">
            <a:avLst/>
          </a:prstGeom>
        </p:spPr>
      </p:pic>
      <p:pic>
        <p:nvPicPr>
          <p:cNvPr id="13" name="图片 12" descr="图片包含 动物, 虫, 游戏机&#10;&#10;描述已自动生成">
            <a:extLst>
              <a:ext uri="{FF2B5EF4-FFF2-40B4-BE49-F238E27FC236}">
                <a16:creationId xmlns:a16="http://schemas.microsoft.com/office/drawing/2014/main" id="{92EF2DF6-6D29-45B0-BD94-04E2D78F5D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667">
            <a:off x="9295043" y="1691116"/>
            <a:ext cx="557826" cy="222439"/>
          </a:xfrm>
          <a:prstGeom prst="rect">
            <a:avLst/>
          </a:prstGeom>
        </p:spPr>
      </p:pic>
      <p:pic>
        <p:nvPicPr>
          <p:cNvPr id="14" name="图片 13" descr="图片包含 动物, 虫, 游戏机&#10;&#10;描述已自动生成">
            <a:extLst>
              <a:ext uri="{FF2B5EF4-FFF2-40B4-BE49-F238E27FC236}">
                <a16:creationId xmlns:a16="http://schemas.microsoft.com/office/drawing/2014/main" id="{1FCB1E59-8E5B-480C-8D7F-31560A48D5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672" flipH="1">
            <a:off x="1607058" y="1800059"/>
            <a:ext cx="371800" cy="148259"/>
          </a:xfrm>
          <a:prstGeom prst="rect">
            <a:avLst/>
          </a:prstGeom>
        </p:spPr>
      </p:pic>
      <p:pic>
        <p:nvPicPr>
          <p:cNvPr id="15" name="图片 14" descr="图片包含 动物, 虫, 游戏机&#10;&#10;描述已自动生成">
            <a:extLst>
              <a:ext uri="{FF2B5EF4-FFF2-40B4-BE49-F238E27FC236}">
                <a16:creationId xmlns:a16="http://schemas.microsoft.com/office/drawing/2014/main" id="{9D69E01A-2EE4-455D-B63F-D7CB43F8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3468" flipH="1">
            <a:off x="6956944" y="3883576"/>
            <a:ext cx="371800" cy="148259"/>
          </a:xfrm>
          <a:prstGeom prst="rect">
            <a:avLst/>
          </a:prstGeom>
        </p:spPr>
      </p:pic>
      <p:pic>
        <p:nvPicPr>
          <p:cNvPr id="16" name="图片 15" descr="卡通人物&#10;&#10;中度可信度描述已自动生成">
            <a:extLst>
              <a:ext uri="{FF2B5EF4-FFF2-40B4-BE49-F238E27FC236}">
                <a16:creationId xmlns:a16="http://schemas.microsoft.com/office/drawing/2014/main" id="{98D594DF-F69F-44D0-9534-D6CF449DC6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10399041" y="1826339"/>
            <a:ext cx="1005960" cy="6677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58795" y="954499"/>
            <a:ext cx="1240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n w="57150">
                  <a:solidFill>
                    <a:srgbClr val="9DC3E6"/>
                  </a:solidFill>
                </a:ln>
                <a:solidFill>
                  <a:schemeClr val="bg1"/>
                </a:solidFill>
                <a:latin typeface="#9Slide07 SVNZiclets" panose="02000603000000000000" pitchFamily="2" charset="0"/>
              </a:rPr>
              <a:t>01</a:t>
            </a:r>
            <a:endParaRPr lang="en-US" sz="7200" dirty="0">
              <a:ln w="57150">
                <a:solidFill>
                  <a:srgbClr val="9DC3E6"/>
                </a:solidFill>
              </a:ln>
              <a:solidFill>
                <a:schemeClr val="bg1"/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6060" y="1934363"/>
            <a:ext cx="915988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n w="57150">
                  <a:solidFill>
                    <a:srgbClr val="9DC3E6"/>
                  </a:solidFill>
                </a:ln>
                <a:solidFill>
                  <a:schemeClr val="bg1"/>
                </a:solidFill>
                <a:latin typeface="#9Slide07 SVNZiclets" panose="02000603000000000000" pitchFamily="2" charset="0"/>
              </a:rPr>
              <a:t>KHỞI ĐỘNG</a:t>
            </a:r>
            <a:endParaRPr lang="en-US" sz="11500" dirty="0">
              <a:ln w="57150">
                <a:solidFill>
                  <a:srgbClr val="9DC3E6"/>
                </a:solidFill>
              </a:ln>
              <a:solidFill>
                <a:schemeClr val="bg1"/>
              </a:solidFill>
              <a:latin typeface="#9Slide07 SVN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28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轮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5967675" y="1401756"/>
            <a:ext cx="6253820" cy="5535064"/>
          </a:xfrm>
          <a:prstGeom prst="rect">
            <a:avLst/>
          </a:prstGeom>
        </p:spPr>
      </p:pic>
      <p:pic>
        <p:nvPicPr>
          <p:cNvPr id="4" name="图片 3" descr="图片包含 游戏机, 轮廓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 flipH="1">
            <a:off x="0" y="1362887"/>
            <a:ext cx="6253820" cy="5535064"/>
          </a:xfrm>
          <a:prstGeom prst="rect">
            <a:avLst/>
          </a:prstGeom>
        </p:spPr>
      </p:pic>
      <p:pic>
        <p:nvPicPr>
          <p:cNvPr id="5" name="图片 4" descr="徽标&#10;&#10;中度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7"/>
          <a:stretch>
            <a:fillRect/>
          </a:stretch>
        </p:blipFill>
        <p:spPr>
          <a:xfrm>
            <a:off x="0" y="5221970"/>
            <a:ext cx="12192000" cy="1934440"/>
          </a:xfrm>
          <a:prstGeom prst="rect">
            <a:avLst/>
          </a:prstGeom>
        </p:spPr>
      </p:pic>
      <p:pic>
        <p:nvPicPr>
          <p:cNvPr id="7" name="图片 6" descr="卡通人物&#10;&#10;中度可信度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374490" y="3078845"/>
            <a:ext cx="678426" cy="450323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969599" y="4479839"/>
            <a:ext cx="1005960" cy="6677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0"/>
            <a:ext cx="12192000" cy="1002954"/>
          </a:xfrm>
          <a:prstGeom prst="rect">
            <a:avLst/>
          </a:prstGeom>
        </p:spPr>
      </p:pic>
      <p:pic>
        <p:nvPicPr>
          <p:cNvPr id="11" name="图片 10" descr="桌子上放了不同类型的玩具熊&#10;&#10;低可信度描述已自动生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37" y="4094092"/>
            <a:ext cx="6706077" cy="2842728"/>
          </a:xfrm>
          <a:prstGeom prst="rect">
            <a:avLst/>
          </a:prstGeom>
        </p:spPr>
      </p:pic>
      <p:pic>
        <p:nvPicPr>
          <p:cNvPr id="12" name="图片 11" descr="图片包含 动物, 虫, 空气, 烟&#10;&#10;描述已自动生成">
            <a:extLst>
              <a:ext uri="{FF2B5EF4-FFF2-40B4-BE49-F238E27FC236}">
                <a16:creationId xmlns:a16="http://schemas.microsoft.com/office/drawing/2014/main" id="{7D07C179-2727-480C-9CF4-DBAB60FE9D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0841">
            <a:off x="2725082" y="3531350"/>
            <a:ext cx="389841" cy="464029"/>
          </a:xfrm>
          <a:prstGeom prst="rect">
            <a:avLst/>
          </a:prstGeom>
        </p:spPr>
      </p:pic>
      <p:pic>
        <p:nvPicPr>
          <p:cNvPr id="13" name="图片 12" descr="图片包含 动物, 虫, 游戏机&#10;&#10;描述已自动生成">
            <a:extLst>
              <a:ext uri="{FF2B5EF4-FFF2-40B4-BE49-F238E27FC236}">
                <a16:creationId xmlns:a16="http://schemas.microsoft.com/office/drawing/2014/main" id="{92EF2DF6-6D29-45B0-BD94-04E2D78F5D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667">
            <a:off x="9295043" y="1691116"/>
            <a:ext cx="557826" cy="222439"/>
          </a:xfrm>
          <a:prstGeom prst="rect">
            <a:avLst/>
          </a:prstGeom>
        </p:spPr>
      </p:pic>
      <p:pic>
        <p:nvPicPr>
          <p:cNvPr id="14" name="图片 13" descr="图片包含 动物, 虫, 游戏机&#10;&#10;描述已自动生成">
            <a:extLst>
              <a:ext uri="{FF2B5EF4-FFF2-40B4-BE49-F238E27FC236}">
                <a16:creationId xmlns:a16="http://schemas.microsoft.com/office/drawing/2014/main" id="{1FCB1E59-8E5B-480C-8D7F-31560A48D5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672" flipH="1">
            <a:off x="1607058" y="1800059"/>
            <a:ext cx="371800" cy="148259"/>
          </a:xfrm>
          <a:prstGeom prst="rect">
            <a:avLst/>
          </a:prstGeom>
        </p:spPr>
      </p:pic>
      <p:pic>
        <p:nvPicPr>
          <p:cNvPr id="15" name="图片 14" descr="图片包含 动物, 虫, 游戏机&#10;&#10;描述已自动生成">
            <a:extLst>
              <a:ext uri="{FF2B5EF4-FFF2-40B4-BE49-F238E27FC236}">
                <a16:creationId xmlns:a16="http://schemas.microsoft.com/office/drawing/2014/main" id="{9D69E01A-2EE4-455D-B63F-D7CB43F8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3468" flipH="1">
            <a:off x="6956944" y="3883576"/>
            <a:ext cx="371800" cy="148259"/>
          </a:xfrm>
          <a:prstGeom prst="rect">
            <a:avLst/>
          </a:prstGeom>
        </p:spPr>
      </p:pic>
      <p:pic>
        <p:nvPicPr>
          <p:cNvPr id="16" name="图片 15" descr="卡通人物&#10;&#10;中度可信度描述已自动生成">
            <a:extLst>
              <a:ext uri="{FF2B5EF4-FFF2-40B4-BE49-F238E27FC236}">
                <a16:creationId xmlns:a16="http://schemas.microsoft.com/office/drawing/2014/main" id="{98D594DF-F69F-44D0-9534-D6CF449DC6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10399041" y="1826339"/>
            <a:ext cx="1005960" cy="6677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47130" y="954499"/>
            <a:ext cx="1463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ln w="57150">
                  <a:solidFill>
                    <a:srgbClr val="9DC3E6"/>
                  </a:solidFill>
                </a:ln>
                <a:solidFill>
                  <a:schemeClr val="bg1"/>
                </a:solidFill>
                <a:latin typeface="#9Slide07 SVNZiclets" panose="02000603000000000000" pitchFamily="2" charset="0"/>
              </a:rPr>
              <a:t>02</a:t>
            </a:r>
            <a:endParaRPr lang="en-US" sz="7200" dirty="0">
              <a:ln w="57150">
                <a:solidFill>
                  <a:srgbClr val="9DC3E6"/>
                </a:solidFill>
              </a:ln>
              <a:solidFill>
                <a:schemeClr val="bg1"/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1719" y="1934363"/>
            <a:ext cx="78685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n w="57150">
                  <a:solidFill>
                    <a:srgbClr val="9DC3E6"/>
                  </a:solidFill>
                </a:ln>
                <a:solidFill>
                  <a:schemeClr val="bg1"/>
                </a:solidFill>
                <a:latin typeface="#9Slide07 SVNZiclets" panose="02000603000000000000" pitchFamily="2" charset="0"/>
              </a:rPr>
              <a:t>LUYỆN TẬP</a:t>
            </a:r>
            <a:endParaRPr lang="en-US" sz="11500" dirty="0">
              <a:ln w="57150">
                <a:solidFill>
                  <a:srgbClr val="9DC3E6"/>
                </a:solidFill>
              </a:ln>
              <a:solidFill>
                <a:schemeClr val="bg1"/>
              </a:solidFill>
              <a:latin typeface="#9Slide07 SVN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061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5"/>
            <a:ext cx="12192000" cy="100295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093068"/>
            <a:ext cx="12192000" cy="76493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073229" y="118255"/>
            <a:ext cx="49103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srgbClr val="E7E6E6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#9Slide06 SVNBonjour" pitchFamily="2" charset="0"/>
                <a:ea typeface="字魂80号-萌趣小鱼体" panose="00000500000000000000" pitchFamily="2" charset="-122"/>
              </a:rPr>
              <a:t>Yêu</a:t>
            </a:r>
            <a:r>
              <a:rPr kumimoji="0" lang="en-US" altLang="zh-CN" sz="6600" b="0" i="0" u="none" strike="noStrike" kern="1200" cap="none" spc="0" normalizeH="0" noProof="0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srgbClr val="E7E6E6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#9Slide06 SVNBonjour" pitchFamily="2" charset="0"/>
                <a:ea typeface="字魂80号-萌趣小鱼体" panose="00000500000000000000" pitchFamily="2" charset="-122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srgbClr val="E7E6E6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#9Slide06 SVNBonjour" pitchFamily="2" charset="0"/>
                <a:ea typeface="字魂80号-萌趣小鱼体" panose="00000500000000000000" pitchFamily="2" charset="-122"/>
              </a:rPr>
              <a:t>cầu</a:t>
            </a:r>
            <a:r>
              <a:rPr kumimoji="0" lang="en-US" altLang="zh-CN" sz="6600" b="0" i="0" u="none" strike="noStrike" kern="1200" cap="none" spc="0" normalizeH="0" noProof="0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srgbClr val="E7E6E6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#9Slide06 SVNBonjour" pitchFamily="2" charset="0"/>
                <a:ea typeface="字魂80号-萌趣小鱼体" panose="00000500000000000000" pitchFamily="2" charset="-122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srgbClr val="E7E6E6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#9Slide06 SVNBonjour" pitchFamily="2" charset="0"/>
                <a:ea typeface="字魂80号-萌趣小鱼体" panose="00000500000000000000" pitchFamily="2" charset="-122"/>
              </a:rPr>
              <a:t>cần</a:t>
            </a:r>
            <a:r>
              <a:rPr kumimoji="0" lang="en-US" altLang="zh-CN" sz="6600" b="0" i="0" u="none" strike="noStrike" kern="1200" cap="none" spc="0" normalizeH="0" noProof="0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srgbClr val="E7E6E6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#9Slide06 SVNBonjour" pitchFamily="2" charset="0"/>
                <a:ea typeface="字魂80号-萌趣小鱼体" panose="00000500000000000000" pitchFamily="2" charset="-122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srgbClr val="E7E6E6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#9Slide06 SVNBonjour" pitchFamily="2" charset="0"/>
                <a:ea typeface="字魂80号-萌趣小鱼体" panose="00000500000000000000" pitchFamily="2" charset="-122"/>
              </a:rPr>
              <a:t>đạt</a:t>
            </a:r>
            <a:endParaRPr kumimoji="0" lang="en-US" altLang="zh-CN" sz="6600" b="0" i="0" u="none" strike="noStrike" kern="1200" cap="none" spc="0" normalizeH="0" baseline="0" noProof="0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0F0"/>
              </a:solidFill>
              <a:effectLst>
                <a:outerShdw blurRad="63500" sx="102000" sy="102000" algn="ctr" rotWithShape="0">
                  <a:srgbClr val="E7E6E6">
                    <a:lumMod val="50000"/>
                    <a:alpha val="40000"/>
                  </a:srgbClr>
                </a:outerShdw>
              </a:effectLst>
              <a:uLnTx/>
              <a:uFillTx/>
              <a:latin typeface="#9Slide06 SVNBonjour" pitchFamily="2" charset="0"/>
              <a:ea typeface="字魂80号-萌趣小鱼体" panose="00000500000000000000" pitchFamily="2" charset="-122"/>
            </a:endParaRPr>
          </a:p>
        </p:txBody>
      </p:sp>
      <p:pic>
        <p:nvPicPr>
          <p:cNvPr id="39" name="图片 38" descr="图片包含 动物, 虫, 空气, 烟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0841">
            <a:off x="2994107" y="810700"/>
            <a:ext cx="389841" cy="464029"/>
          </a:xfrm>
          <a:prstGeom prst="rect">
            <a:avLst/>
          </a:prstGeom>
        </p:spPr>
      </p:pic>
      <p:pic>
        <p:nvPicPr>
          <p:cNvPr id="40" name="图片 39" descr="图片包含 动物, 虫, 游戏机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8667">
            <a:off x="8203530" y="78165"/>
            <a:ext cx="557826" cy="222439"/>
          </a:xfrm>
          <a:prstGeom prst="rect">
            <a:avLst/>
          </a:prstGeom>
        </p:spPr>
      </p:pic>
      <p:pic>
        <p:nvPicPr>
          <p:cNvPr id="41" name="图片 40" descr="图片包含 动物, 虫, 游戏机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672" flipH="1">
            <a:off x="2975840" y="118438"/>
            <a:ext cx="371800" cy="148259"/>
          </a:xfrm>
          <a:prstGeom prst="rect">
            <a:avLst/>
          </a:prstGeom>
        </p:spPr>
      </p:pic>
      <p:pic>
        <p:nvPicPr>
          <p:cNvPr id="42" name="图片 41" descr="图片包含 动物, 虫, 空气, 烟&#10;&#10;描述已自动生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9159" flipH="1">
            <a:off x="8372614" y="687647"/>
            <a:ext cx="296603" cy="353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A9417D-2C88-4943-AD8D-0208F213406C}"/>
              </a:ext>
            </a:extLst>
          </p:cNvPr>
          <p:cNvSpPr txBox="1"/>
          <p:nvPr/>
        </p:nvSpPr>
        <p:spPr>
          <a:xfrm>
            <a:off x="787392" y="1530035"/>
            <a:ext cx="10145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Thực hiện đ</a:t>
            </a:r>
            <a:r>
              <a:rPr lang="vi-VN" sz="2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ợc phép cộng, trừ, nhân, chia đã học trong phạm vi 100 000.</a:t>
            </a:r>
          </a:p>
          <a:p>
            <a:r>
              <a:rPr lang="en-US" sz="2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Tính giá trị biểu thức có liên quan đến phép cộng, trừ, nhân, chia.</a:t>
            </a:r>
          </a:p>
          <a:p>
            <a:r>
              <a:rPr lang="en-US" sz="2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Giải đ</a:t>
            </a:r>
            <a:r>
              <a:rPr lang="vi-VN" sz="2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8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ợc bài toán thực tế liên quan đến các phép cộng, trừ, nhân, chia.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D870E3-7284-4B16-989E-795B41AC100E}"/>
              </a:ext>
            </a:extLst>
          </p:cNvPr>
          <p:cNvSpPr/>
          <p:nvPr/>
        </p:nvSpPr>
        <p:spPr>
          <a:xfrm>
            <a:off x="0" y="6499274"/>
            <a:ext cx="1547446" cy="358726"/>
          </a:xfrm>
          <a:prstGeom prst="roundRect">
            <a:avLst/>
          </a:prstGeom>
          <a:solidFill>
            <a:srgbClr val="EB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75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  <p:bldP spid="29" grpId="2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4"/>
          <p:cNvSpPr/>
          <p:nvPr/>
        </p:nvSpPr>
        <p:spPr>
          <a:xfrm>
            <a:off x="10706100" y="1557172"/>
            <a:ext cx="1487170" cy="803275"/>
          </a:xfrm>
          <a:prstGeom prst="roundRect">
            <a:avLst>
              <a:gd name="adj" fmla="val 11509"/>
            </a:avLst>
          </a:prstGeom>
          <a:solidFill>
            <a:srgbClr val="F8CBAD"/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1" name="圆角矩形 5"/>
          <p:cNvSpPr/>
          <p:nvPr/>
        </p:nvSpPr>
        <p:spPr>
          <a:xfrm rot="16200000">
            <a:off x="11746230" y="1912772"/>
            <a:ext cx="803275" cy="93345"/>
          </a:xfrm>
          <a:prstGeom prst="roundRect">
            <a:avLst>
              <a:gd name="adj" fmla="val 1150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2" name="文本框 18"/>
          <p:cNvSpPr txBox="1"/>
          <p:nvPr/>
        </p:nvSpPr>
        <p:spPr>
          <a:xfrm>
            <a:off x="10868890" y="1765298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a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7" name="图片 6" descr="图标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" y="642620"/>
            <a:ext cx="384810" cy="4495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5830" y="392378"/>
            <a:ext cx="8018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Bài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1:   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Chọn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câu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trả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lời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đúng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#9Slide07 SFU Rhythm" panose="000004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419215"/>
            <a:ext cx="12192000" cy="438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38354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9595485" y="1554237"/>
            <a:ext cx="2596516" cy="803275"/>
          </a:xfrm>
          <a:prstGeom prst="roundRect">
            <a:avLst>
              <a:gd name="adj" fmla="val 1150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 rot="16200000">
            <a:off x="11744960" y="1909837"/>
            <a:ext cx="803275" cy="93345"/>
          </a:xfrm>
          <a:prstGeom prst="roundRect">
            <a:avLst>
              <a:gd name="adj" fmla="val 1150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362595" y="1503194"/>
            <a:ext cx="8151495" cy="4018915"/>
          </a:xfrm>
          <a:prstGeom prst="roundRect">
            <a:avLst>
              <a:gd name="adj" fmla="val 5442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0706100" y="2626117"/>
            <a:ext cx="1487170" cy="803275"/>
          </a:xfrm>
          <a:prstGeom prst="roundRect">
            <a:avLst>
              <a:gd name="adj" fmla="val 1150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 rot="16200000">
            <a:off x="11746230" y="2981717"/>
            <a:ext cx="803275" cy="93345"/>
          </a:xfrm>
          <a:prstGeom prst="roundRect">
            <a:avLst>
              <a:gd name="adj" fmla="val 11509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0707370" y="3697997"/>
            <a:ext cx="1487170" cy="803275"/>
          </a:xfrm>
          <a:prstGeom prst="roundRect">
            <a:avLst>
              <a:gd name="adj" fmla="val 1150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 rot="16200000">
            <a:off x="11747500" y="4053597"/>
            <a:ext cx="803275" cy="93345"/>
          </a:xfrm>
          <a:prstGeom prst="roundRect">
            <a:avLst>
              <a:gd name="adj" fmla="val 11509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0708640" y="4769877"/>
            <a:ext cx="1487170" cy="803275"/>
          </a:xfrm>
          <a:prstGeom prst="roundRect">
            <a:avLst>
              <a:gd name="adj" fmla="val 1150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 rot="16200000">
            <a:off x="11748770" y="5125477"/>
            <a:ext cx="803275" cy="93345"/>
          </a:xfrm>
          <a:prstGeom prst="roundRect">
            <a:avLst>
              <a:gd name="adj" fmla="val 1150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211779" y="1763882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a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3216" y="2058217"/>
            <a:ext cx="776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53 640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8 290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868890" y="283424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b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868890" y="3906123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c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868890" y="497800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27" name="文本框 17"/>
          <p:cNvSpPr txBox="1"/>
          <p:nvPr/>
        </p:nvSpPr>
        <p:spPr>
          <a:xfrm>
            <a:off x="2204145" y="3197099"/>
            <a:ext cx="323883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61 830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2204144" y="4171350"/>
            <a:ext cx="323883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 61 930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9" name="文本框 17"/>
          <p:cNvSpPr txBox="1"/>
          <p:nvPr/>
        </p:nvSpPr>
        <p:spPr>
          <a:xfrm>
            <a:off x="5603487" y="3197099"/>
            <a:ext cx="323883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51 930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0" name="文本框 17"/>
          <p:cNvSpPr txBox="1"/>
          <p:nvPr/>
        </p:nvSpPr>
        <p:spPr>
          <a:xfrm>
            <a:off x="5603486" y="4171350"/>
            <a:ext cx="323883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D. 60 930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25" name="图片 36" descr="桌子上放了不同类型的玩具熊&#10;&#10;低可信度描述已自动生成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1"/>
          <a:stretch>
            <a:fillRect/>
          </a:stretch>
        </p:blipFill>
        <p:spPr>
          <a:xfrm>
            <a:off x="9807" y="3918100"/>
            <a:ext cx="1643633" cy="29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99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mph" presetSubtype="0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/>
      <p:bldP spid="32" grpId="1"/>
      <p:bldP spid="2" grpId="1"/>
      <p:bldP spid="2" grpId="2"/>
      <p:bldP spid="3" grpId="1" animBg="1"/>
      <p:bldP spid="3" grpId="2" animBg="1"/>
      <p:bldP spid="8" grpId="1" animBg="1"/>
      <p:bldP spid="8" grpId="2" animBg="1"/>
      <p:bldP spid="4" grpId="1" animBg="1"/>
      <p:bldP spid="4" grpId="2" animBg="1"/>
      <p:bldP spid="5" grpId="1" animBg="1"/>
      <p:bldP spid="5" grpId="2" animBg="1"/>
      <p:bldP spid="6" grpId="1" animBg="1"/>
      <p:bldP spid="6" grpId="2" animBg="1"/>
      <p:bldP spid="11" grpId="1" animBg="1"/>
      <p:bldP spid="11" grpId="2" animBg="1"/>
      <p:bldP spid="12" grpId="1" animBg="1"/>
      <p:bldP spid="12" grpId="2" animBg="1"/>
      <p:bldP spid="14" grpId="1" animBg="1"/>
      <p:bldP spid="14" grpId="2" animBg="1"/>
      <p:bldP spid="15" grpId="1" animBg="1"/>
      <p:bldP spid="15" grpId="2" animBg="1"/>
      <p:bldP spid="17" grpId="1"/>
      <p:bldP spid="17" grpId="2"/>
      <p:bldP spid="18" grpId="1"/>
      <p:bldP spid="18" grpId="2"/>
      <p:bldP spid="19" grpId="1"/>
      <p:bldP spid="19" grpId="2"/>
      <p:bldP spid="20" grpId="1"/>
      <p:bldP spid="20" grpId="2"/>
      <p:bldP spid="21" grpId="1"/>
      <p:bldP spid="21" grpId="2"/>
      <p:bldP spid="27" grpId="1" animBg="1"/>
      <p:bldP spid="27" grpId="2" animBg="1"/>
      <p:bldP spid="28" grpId="1" animBg="1"/>
      <p:bldP spid="28" grpId="2" animBg="1"/>
      <p:bldP spid="28" grpId="3" animBg="1"/>
      <p:bldP spid="29" grpId="1" animBg="1"/>
      <p:bldP spid="29" grpId="2" animBg="1"/>
      <p:bldP spid="30" grpId="1" animBg="1"/>
      <p:bldP spid="3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标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" y="642620"/>
            <a:ext cx="384810" cy="4495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5830" y="392378"/>
            <a:ext cx="8018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Bài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1:   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Chọn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câu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trả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lời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đúng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#9Slide07 SFU Rhythm" panose="000004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419215"/>
            <a:ext cx="12192000" cy="438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38354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0706099" y="1554237"/>
            <a:ext cx="1485901" cy="803275"/>
          </a:xfrm>
          <a:prstGeom prst="roundRect">
            <a:avLst>
              <a:gd name="adj" fmla="val 1150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 rot="16200000">
            <a:off x="11744960" y="1909837"/>
            <a:ext cx="803275" cy="93345"/>
          </a:xfrm>
          <a:prstGeom prst="roundRect">
            <a:avLst>
              <a:gd name="adj" fmla="val 1150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55737" y="1554237"/>
            <a:ext cx="8151495" cy="4018915"/>
          </a:xfrm>
          <a:prstGeom prst="roundRect">
            <a:avLst>
              <a:gd name="adj" fmla="val 11509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764710" y="2626117"/>
            <a:ext cx="2428559" cy="803275"/>
          </a:xfrm>
          <a:prstGeom prst="roundRect">
            <a:avLst>
              <a:gd name="adj" fmla="val 1150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 rot="16200000">
            <a:off x="11746230" y="2981717"/>
            <a:ext cx="803275" cy="93345"/>
          </a:xfrm>
          <a:prstGeom prst="roundRect">
            <a:avLst>
              <a:gd name="adj" fmla="val 11509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0707370" y="3697997"/>
            <a:ext cx="1487170" cy="803275"/>
          </a:xfrm>
          <a:prstGeom prst="roundRect">
            <a:avLst>
              <a:gd name="adj" fmla="val 1150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 rot="16200000">
            <a:off x="11747500" y="4053597"/>
            <a:ext cx="803275" cy="93345"/>
          </a:xfrm>
          <a:prstGeom prst="roundRect">
            <a:avLst>
              <a:gd name="adj" fmla="val 11509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0708640" y="4769877"/>
            <a:ext cx="1487170" cy="803275"/>
          </a:xfrm>
          <a:prstGeom prst="roundRect">
            <a:avLst>
              <a:gd name="adj" fmla="val 1150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 rot="16200000">
            <a:off x="11748770" y="5125477"/>
            <a:ext cx="803275" cy="93345"/>
          </a:xfrm>
          <a:prstGeom prst="roundRect">
            <a:avLst>
              <a:gd name="adj" fmla="val 1150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813021" y="1822748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a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3216" y="2058217"/>
            <a:ext cx="776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68 497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35 829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35090" y="2830836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b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868890" y="3906123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c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868890" y="497800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27" name="文本框 17"/>
          <p:cNvSpPr txBox="1"/>
          <p:nvPr/>
        </p:nvSpPr>
        <p:spPr>
          <a:xfrm>
            <a:off x="2204145" y="3197099"/>
            <a:ext cx="323883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31 668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2204144" y="4171350"/>
            <a:ext cx="323883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 32 568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9" name="文本框 17"/>
          <p:cNvSpPr txBox="1"/>
          <p:nvPr/>
        </p:nvSpPr>
        <p:spPr>
          <a:xfrm>
            <a:off x="5603487" y="3197099"/>
            <a:ext cx="323883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32 678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0" name="文本框 17"/>
          <p:cNvSpPr txBox="1"/>
          <p:nvPr/>
        </p:nvSpPr>
        <p:spPr>
          <a:xfrm>
            <a:off x="5603486" y="4171350"/>
            <a:ext cx="323883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D. 32 668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9359" l="46746" r="100000"/>
                    </a14:imgEffect>
                  </a14:imgLayer>
                </a14:imgProps>
              </a:ext>
            </a:extLst>
          </a:blip>
          <a:srcRect l="47634" t="-209" b="-1"/>
          <a:stretch/>
        </p:blipFill>
        <p:spPr>
          <a:xfrm>
            <a:off x="-100756" y="3591979"/>
            <a:ext cx="1930696" cy="34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64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mph" presetSubtype="0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animBg="1"/>
      <p:bldP spid="8" grpId="1" animBg="1"/>
      <p:bldP spid="4" grpId="1" animBg="1"/>
      <p:bldP spid="4" grpId="2" animBg="1"/>
      <p:bldP spid="5" grpId="1" animBg="1"/>
      <p:bldP spid="5" grpId="2" animBg="1"/>
      <p:bldP spid="6" grpId="1" animBg="1"/>
      <p:bldP spid="6" grpId="2" animBg="1"/>
      <p:bldP spid="11" grpId="1" animBg="1"/>
      <p:bldP spid="12" grpId="1" animBg="1"/>
      <p:bldP spid="14" grpId="1" animBg="1"/>
      <p:bldP spid="15" grpId="1" animBg="1"/>
      <p:bldP spid="17" grpId="1"/>
      <p:bldP spid="18" grpId="1"/>
      <p:bldP spid="18" grpId="2"/>
      <p:bldP spid="19" grpId="1"/>
      <p:bldP spid="19" grpId="2"/>
      <p:bldP spid="20" grpId="1"/>
      <p:bldP spid="21" grpId="1"/>
      <p:bldP spid="27" grpId="1" animBg="1"/>
      <p:bldP spid="27" grpId="2" animBg="1"/>
      <p:bldP spid="28" grpId="1" animBg="1"/>
      <p:bldP spid="28" grpId="2" animBg="1"/>
      <p:bldP spid="29" grpId="1" animBg="1"/>
      <p:bldP spid="29" grpId="2" animBg="1"/>
      <p:bldP spid="30" grpId="1" animBg="1"/>
      <p:bldP spid="30" grpId="2" animBg="1"/>
      <p:bldP spid="30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10"/>
          <p:cNvSpPr/>
          <p:nvPr/>
        </p:nvSpPr>
        <p:spPr>
          <a:xfrm>
            <a:off x="10707370" y="3697997"/>
            <a:ext cx="1487170" cy="803275"/>
          </a:xfrm>
          <a:prstGeom prst="roundRect">
            <a:avLst>
              <a:gd name="adj" fmla="val 1150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1" name="圆角矩形 11"/>
          <p:cNvSpPr/>
          <p:nvPr/>
        </p:nvSpPr>
        <p:spPr>
          <a:xfrm rot="16200000">
            <a:off x="11747500" y="4053597"/>
            <a:ext cx="803275" cy="93345"/>
          </a:xfrm>
          <a:prstGeom prst="roundRect">
            <a:avLst>
              <a:gd name="adj" fmla="val 11509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5" name="文本框 19"/>
          <p:cNvSpPr txBox="1"/>
          <p:nvPr/>
        </p:nvSpPr>
        <p:spPr>
          <a:xfrm>
            <a:off x="10868890" y="3906123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c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7" name="图片 6" descr="图标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" y="642620"/>
            <a:ext cx="384810" cy="4495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5830" y="392378"/>
            <a:ext cx="8018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Bài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1:   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Chọn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câu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trả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lời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đúng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#9Slide07 SFU Rhythm" panose="000004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419215"/>
            <a:ext cx="12192000" cy="438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38354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0706099" y="1554237"/>
            <a:ext cx="1485901" cy="803275"/>
          </a:xfrm>
          <a:prstGeom prst="roundRect">
            <a:avLst>
              <a:gd name="adj" fmla="val 1150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 rot="16200000">
            <a:off x="11744960" y="1909837"/>
            <a:ext cx="803275" cy="93345"/>
          </a:xfrm>
          <a:prstGeom prst="roundRect">
            <a:avLst>
              <a:gd name="adj" fmla="val 1150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55737" y="1554237"/>
            <a:ext cx="8151495" cy="4018915"/>
          </a:xfrm>
          <a:prstGeom prst="roundRect">
            <a:avLst>
              <a:gd name="adj" fmla="val 11509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767744" y="3697997"/>
            <a:ext cx="2426796" cy="803275"/>
          </a:xfrm>
          <a:prstGeom prst="roundRect">
            <a:avLst>
              <a:gd name="adj" fmla="val 1150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 rot="16200000">
            <a:off x="11747500" y="4053597"/>
            <a:ext cx="803275" cy="93345"/>
          </a:xfrm>
          <a:prstGeom prst="roundRect">
            <a:avLst>
              <a:gd name="adj" fmla="val 11509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0708640" y="4769877"/>
            <a:ext cx="1487170" cy="803275"/>
          </a:xfrm>
          <a:prstGeom prst="roundRect">
            <a:avLst>
              <a:gd name="adj" fmla="val 1150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 rot="16200000">
            <a:off x="11748770" y="5125477"/>
            <a:ext cx="803275" cy="93345"/>
          </a:xfrm>
          <a:prstGeom prst="roundRect">
            <a:avLst>
              <a:gd name="adj" fmla="val 1150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813021" y="1822748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a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3216" y="2058217"/>
            <a:ext cx="7765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Tích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29 073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344709" y="3885299"/>
            <a:ext cx="1563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868890" y="497800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27" name="文本框 17"/>
          <p:cNvSpPr txBox="1"/>
          <p:nvPr/>
        </p:nvSpPr>
        <p:spPr>
          <a:xfrm>
            <a:off x="2204145" y="3197099"/>
            <a:ext cx="323883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67 219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2204144" y="4171350"/>
            <a:ext cx="323883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 87 019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9" name="文本框 17"/>
          <p:cNvSpPr txBox="1"/>
          <p:nvPr/>
        </p:nvSpPr>
        <p:spPr>
          <a:xfrm>
            <a:off x="5603487" y="3197099"/>
            <a:ext cx="323883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87 219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0" name="文本框 17"/>
          <p:cNvSpPr txBox="1"/>
          <p:nvPr/>
        </p:nvSpPr>
        <p:spPr>
          <a:xfrm>
            <a:off x="5603486" y="4171350"/>
            <a:ext cx="323883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D. 87 291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26" name="图片 37" descr="桌子上放了不同类型的玩具熊&#10;&#10;低可信度描述已自动生成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8" r="74350"/>
          <a:stretch>
            <a:fillRect/>
          </a:stretch>
        </p:blipFill>
        <p:spPr>
          <a:xfrm>
            <a:off x="-114562" y="3906123"/>
            <a:ext cx="1913210" cy="2966568"/>
          </a:xfrm>
          <a:prstGeom prst="rect">
            <a:avLst/>
          </a:prstGeom>
        </p:spPr>
      </p:pic>
      <p:sp>
        <p:nvSpPr>
          <p:cNvPr id="32" name="圆角矩形 4"/>
          <p:cNvSpPr/>
          <p:nvPr/>
        </p:nvSpPr>
        <p:spPr>
          <a:xfrm>
            <a:off x="10706100" y="2626117"/>
            <a:ext cx="1487170" cy="803275"/>
          </a:xfrm>
          <a:prstGeom prst="roundRect">
            <a:avLst>
              <a:gd name="adj" fmla="val 1150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3" name="圆角矩形 5"/>
          <p:cNvSpPr/>
          <p:nvPr/>
        </p:nvSpPr>
        <p:spPr>
          <a:xfrm rot="16200000">
            <a:off x="11746230" y="2981717"/>
            <a:ext cx="803275" cy="93345"/>
          </a:xfrm>
          <a:prstGeom prst="roundRect">
            <a:avLst>
              <a:gd name="adj" fmla="val 11509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4" name="文本框 18"/>
          <p:cNvSpPr txBox="1"/>
          <p:nvPr/>
        </p:nvSpPr>
        <p:spPr>
          <a:xfrm>
            <a:off x="10868890" y="283424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b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8496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mph" presetSubtype="0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5" grpId="0"/>
      <p:bldP spid="2" grpId="1"/>
      <p:bldP spid="3" grpId="1" animBg="1"/>
      <p:bldP spid="8" grpId="1" animBg="1"/>
      <p:bldP spid="4" grpId="1" animBg="1"/>
      <p:bldP spid="4" grpId="2" animBg="1"/>
      <p:bldP spid="11" grpId="1" animBg="1"/>
      <p:bldP spid="11" grpId="2" animBg="1"/>
      <p:bldP spid="12" grpId="1" animBg="1"/>
      <p:bldP spid="14" grpId="1" animBg="1"/>
      <p:bldP spid="15" grpId="1" animBg="1"/>
      <p:bldP spid="17" grpId="1"/>
      <p:bldP spid="18" grpId="1"/>
      <p:bldP spid="18" grpId="2"/>
      <p:bldP spid="20" grpId="1"/>
      <p:bldP spid="20" grpId="2"/>
      <p:bldP spid="21" grpId="1"/>
      <p:bldP spid="27" grpId="1" animBg="1"/>
      <p:bldP spid="27" grpId="2" animBg="1"/>
      <p:bldP spid="28" grpId="1" animBg="1"/>
      <p:bldP spid="28" grpId="2" animBg="1"/>
      <p:bldP spid="29" grpId="1" animBg="1"/>
      <p:bldP spid="29" grpId="2" animBg="1"/>
      <p:bldP spid="29" grpId="3" animBg="1"/>
      <p:bldP spid="30" grpId="1" animBg="1"/>
      <p:bldP spid="30" grpId="2" animBg="1"/>
      <p:bldP spid="32" grpId="1" animBg="1"/>
      <p:bldP spid="33" grpId="1" animBg="1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13"/>
          <p:cNvSpPr/>
          <p:nvPr/>
        </p:nvSpPr>
        <p:spPr>
          <a:xfrm>
            <a:off x="10708640" y="4769877"/>
            <a:ext cx="1487170" cy="803275"/>
          </a:xfrm>
          <a:prstGeom prst="roundRect">
            <a:avLst>
              <a:gd name="adj" fmla="val 1150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26" name="圆角矩形 14"/>
          <p:cNvSpPr/>
          <p:nvPr/>
        </p:nvSpPr>
        <p:spPr>
          <a:xfrm rot="16200000">
            <a:off x="11748770" y="5125477"/>
            <a:ext cx="803275" cy="93345"/>
          </a:xfrm>
          <a:prstGeom prst="roundRect">
            <a:avLst>
              <a:gd name="adj" fmla="val 1150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6" name="文本框 20"/>
          <p:cNvSpPr txBox="1"/>
          <p:nvPr/>
        </p:nvSpPr>
        <p:spPr>
          <a:xfrm>
            <a:off x="10868890" y="497800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7" name="图片 6" descr="图标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" y="642620"/>
            <a:ext cx="384810" cy="4495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5830" y="392378"/>
            <a:ext cx="8018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Bài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1:   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Chọn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câu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trả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lời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đúng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#9Slide07 SFU Rhythm" panose="000004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419215"/>
            <a:ext cx="12192000" cy="438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38354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0706099" y="1554237"/>
            <a:ext cx="1485901" cy="803275"/>
          </a:xfrm>
          <a:prstGeom prst="roundRect">
            <a:avLst>
              <a:gd name="adj" fmla="val 1150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 rot="16200000">
            <a:off x="11744960" y="1909837"/>
            <a:ext cx="803275" cy="93345"/>
          </a:xfrm>
          <a:prstGeom prst="roundRect">
            <a:avLst>
              <a:gd name="adj" fmla="val 1150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70559" y="1554237"/>
            <a:ext cx="9011921" cy="4562083"/>
          </a:xfrm>
          <a:prstGeom prst="roundRect">
            <a:avLst>
              <a:gd name="adj" fmla="val 190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767744" y="4769877"/>
            <a:ext cx="2428066" cy="803275"/>
          </a:xfrm>
          <a:prstGeom prst="roundRect">
            <a:avLst>
              <a:gd name="adj" fmla="val 1150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 rot="16200000">
            <a:off x="11748770" y="5125477"/>
            <a:ext cx="803275" cy="93345"/>
          </a:xfrm>
          <a:prstGeom prst="roundRect">
            <a:avLst>
              <a:gd name="adj" fmla="val 1150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813021" y="1822748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a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3893" y="1669054"/>
            <a:ext cx="8723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altLang="zh-C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altLang="zh-C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phép</a:t>
            </a:r>
            <a:r>
              <a:rPr lang="en-US" altLang="zh-C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altLang="zh-C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54 658 : 9 </a:t>
            </a:r>
            <a:r>
              <a:rPr lang="en-US" altLang="zh-CN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altLang="zh-CN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203880" y="4980067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d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27" name="文本框 17"/>
          <p:cNvSpPr txBox="1"/>
          <p:nvPr/>
        </p:nvSpPr>
        <p:spPr>
          <a:xfrm>
            <a:off x="1058046" y="2491756"/>
            <a:ext cx="829939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Thương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6 073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1054000" y="3383799"/>
            <a:ext cx="8303359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Thương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673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9" name="文本框 17"/>
          <p:cNvSpPr txBox="1"/>
          <p:nvPr/>
        </p:nvSpPr>
        <p:spPr>
          <a:xfrm>
            <a:off x="1053999" y="4261027"/>
            <a:ext cx="830336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Thương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6 072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10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0" name="文本框 17"/>
          <p:cNvSpPr txBox="1"/>
          <p:nvPr/>
        </p:nvSpPr>
        <p:spPr>
          <a:xfrm>
            <a:off x="1053998" y="5130126"/>
            <a:ext cx="830336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D.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Thương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672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2" name="圆角矩形 4"/>
          <p:cNvSpPr/>
          <p:nvPr/>
        </p:nvSpPr>
        <p:spPr>
          <a:xfrm>
            <a:off x="10706100" y="2626117"/>
            <a:ext cx="1487170" cy="803275"/>
          </a:xfrm>
          <a:prstGeom prst="roundRect">
            <a:avLst>
              <a:gd name="adj" fmla="val 1150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3" name="圆角矩形 5"/>
          <p:cNvSpPr/>
          <p:nvPr/>
        </p:nvSpPr>
        <p:spPr>
          <a:xfrm rot="16200000">
            <a:off x="11746230" y="2981717"/>
            <a:ext cx="803275" cy="93345"/>
          </a:xfrm>
          <a:prstGeom prst="roundRect">
            <a:avLst>
              <a:gd name="adj" fmla="val 11509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4" name="文本框 18"/>
          <p:cNvSpPr txBox="1"/>
          <p:nvPr/>
        </p:nvSpPr>
        <p:spPr>
          <a:xfrm>
            <a:off x="10868890" y="283424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b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25" name="圆角矩形 10"/>
          <p:cNvSpPr/>
          <p:nvPr/>
        </p:nvSpPr>
        <p:spPr>
          <a:xfrm>
            <a:off x="10707370" y="3697997"/>
            <a:ext cx="1487170" cy="803275"/>
          </a:xfrm>
          <a:prstGeom prst="roundRect">
            <a:avLst>
              <a:gd name="adj" fmla="val 1150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1" name="圆角矩形 11"/>
          <p:cNvSpPr/>
          <p:nvPr/>
        </p:nvSpPr>
        <p:spPr>
          <a:xfrm rot="16200000">
            <a:off x="11747500" y="4053597"/>
            <a:ext cx="803275" cy="93345"/>
          </a:xfrm>
          <a:prstGeom prst="roundRect">
            <a:avLst>
              <a:gd name="adj" fmla="val 11509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5" name="文本框 19"/>
          <p:cNvSpPr txBox="1"/>
          <p:nvPr/>
        </p:nvSpPr>
        <p:spPr>
          <a:xfrm>
            <a:off x="10868890" y="3906123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c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FAF95D-29AC-4AC5-9A64-0BFAEF355959}"/>
              </a:ext>
            </a:extLst>
          </p:cNvPr>
          <p:cNvSpPr/>
          <p:nvPr/>
        </p:nvSpPr>
        <p:spPr>
          <a:xfrm>
            <a:off x="0" y="6465622"/>
            <a:ext cx="1463040" cy="381960"/>
          </a:xfrm>
          <a:prstGeom prst="roundRect">
            <a:avLst/>
          </a:prstGeom>
          <a:solidFill>
            <a:srgbClr val="EB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31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mph" presetSubtype="0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6" grpId="0"/>
      <p:bldP spid="2" grpId="1"/>
      <p:bldP spid="3" grpId="1" animBg="1"/>
      <p:bldP spid="8" grpId="1" animBg="1"/>
      <p:bldP spid="4" grpId="1" animBg="1"/>
      <p:bldP spid="4" grpId="2" animBg="1"/>
      <p:bldP spid="14" grpId="1" animBg="1"/>
      <p:bldP spid="14" grpId="2" animBg="1"/>
      <p:bldP spid="15" grpId="1" animBg="1"/>
      <p:bldP spid="17" grpId="1"/>
      <p:bldP spid="18" grpId="1"/>
      <p:bldP spid="18" grpId="2"/>
      <p:bldP spid="21" grpId="1"/>
      <p:bldP spid="21" grpId="2"/>
      <p:bldP spid="27" grpId="1" animBg="1"/>
      <p:bldP spid="27" grpId="2" animBg="1"/>
      <p:bldP spid="27" grpId="3" animBg="1"/>
      <p:bldP spid="28" grpId="1" animBg="1"/>
      <p:bldP spid="28" grpId="2" animBg="1"/>
      <p:bldP spid="29" grpId="1" animBg="1"/>
      <p:bldP spid="29" grpId="2" animBg="1"/>
      <p:bldP spid="30" grpId="1" animBg="1"/>
      <p:bldP spid="30" grpId="2" animBg="1"/>
      <p:bldP spid="32" grpId="1" animBg="1"/>
      <p:bldP spid="33" grpId="1" animBg="1"/>
      <p:bldP spid="34" grpId="1"/>
      <p:bldP spid="25" grpId="1" animBg="1"/>
      <p:bldP spid="31" grpId="1" animBg="1"/>
      <p:bldP spid="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6936" y="378460"/>
            <a:ext cx="1683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ln w="19050">
                  <a:solidFill>
                    <a:schemeClr val="tx1"/>
                  </a:solidFill>
                </a:ln>
                <a:solidFill>
                  <a:srgbClr val="BE8148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Bài</a:t>
            </a:r>
            <a:r>
              <a:rPr lang="en-US" altLang="zh-CN" sz="4400" b="1" dirty="0">
                <a:ln w="19050">
                  <a:solidFill>
                    <a:schemeClr val="tx1"/>
                  </a:solidFill>
                </a:ln>
                <a:solidFill>
                  <a:srgbClr val="BE8148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 2:</a:t>
            </a:r>
            <a:endParaRPr kumimoji="0" lang="zh-CN" altLang="en-US" sz="4400" b="1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BE8148"/>
              </a:solidFill>
              <a:effectLst/>
              <a:uLnTx/>
              <a:uFillTx/>
              <a:latin typeface="#9Slide07 SFU Rhythm" panose="000004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419215"/>
            <a:ext cx="12192000" cy="438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38354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4099" y="516283"/>
            <a:ext cx="11758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12 960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2" b="89979" l="9950" r="94472">
                        <a14:foregroundMark x1="26734" y1="18163" x2="26734" y2="18163"/>
                        <a14:foregroundMark x1="28342" y1="23382" x2="28342" y2="23382"/>
                        <a14:foregroundMark x1="25930" y1="20668" x2="24422" y2="26096"/>
                        <a14:foregroundMark x1="86231" y1="70564" x2="92764" y2="67015"/>
                        <a14:foregroundMark x1="86231" y1="78079" x2="92764" y2="79123"/>
                        <a14:foregroundMark x1="39497" y1="69311" x2="48040" y2="71190"/>
                        <a14:foregroundMark x1="46533" y1="68894" x2="48543" y2="71816"/>
                        <a14:foregroundMark x1="36583" y1="31315" x2="46432" y2="325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0731" y="4977113"/>
            <a:ext cx="4566679" cy="219843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603449" y="2905570"/>
            <a:ext cx="1599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41809" y="3551901"/>
            <a:ext cx="58501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12 960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Hai: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?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20410" y="2905570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3521948"/>
            <a:ext cx="6217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12 960 : 2 = 6 480 (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6 480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213852" y="2977162"/>
            <a:ext cx="0" cy="320040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6235225"/>
            <a:ext cx="706834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23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2" grpId="0"/>
      <p:bldP spid="34" grpId="0"/>
      <p:bldP spid="36" grpId="0"/>
      <p:bldP spid="37" grpId="0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549</TotalTime>
  <Words>545</Words>
  <Application>Microsoft Office PowerPoint</Application>
  <PresentationFormat>Widescreen</PresentationFormat>
  <Paragraphs>95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5" baseType="lpstr">
      <vt:lpstr>#9Slide05 Angelline</vt:lpstr>
      <vt:lpstr>#9Slide05 HLT Boulevard</vt:lpstr>
      <vt:lpstr>#9Slide05 SVNFlamingo Script</vt:lpstr>
      <vt:lpstr>#9Slide06 SVNBonjour</vt:lpstr>
      <vt:lpstr>#9Slide07 IcielStormtrooper</vt:lpstr>
      <vt:lpstr>#9Slide07 SFU Rhythm</vt:lpstr>
      <vt:lpstr>#9Slide07 SVNCinnamoncake</vt:lpstr>
      <vt:lpstr>#9Slide07 SVNZiclets</vt:lpstr>
      <vt:lpstr>等线</vt:lpstr>
      <vt:lpstr>字魂80号-萌趣小鱼体</vt:lpstr>
      <vt:lpstr>思源宋体 CN Heavy</vt:lpstr>
      <vt:lpstr>思源宋体 CN Light</vt:lpstr>
      <vt:lpstr>Arial</vt:lpstr>
      <vt:lpstr>Calibri</vt:lpstr>
      <vt:lpstr>Calibri Light</vt:lpstr>
      <vt:lpstr>Cambria</vt:lpstr>
      <vt:lpstr>Tahoma</vt:lpstr>
      <vt:lpstr>Times New Roman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cp:keywords>MT50</cp:keywords>
  <dc:description>9Slide.vn</dc:description>
  <cp:lastModifiedBy>Windows User</cp:lastModifiedBy>
  <cp:revision>18</cp:revision>
  <dcterms:created xsi:type="dcterms:W3CDTF">2023-06-15T02:17:36Z</dcterms:created>
  <dcterms:modified xsi:type="dcterms:W3CDTF">2024-09-25T04:56:02Z</dcterms:modified>
  <cp:category>9Slide.vn</cp:category>
  <cp:version>MT50</cp:version>
</cp:coreProperties>
</file>