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00" r:id="rId2"/>
    <p:sldId id="361" r:id="rId3"/>
    <p:sldId id="362" r:id="rId4"/>
    <p:sldId id="368" r:id="rId5"/>
  </p:sldIdLst>
  <p:sldSz cx="12192000" cy="68580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4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25"/>
    <p:restoredTop sz="81447" autoAdjust="0"/>
  </p:normalViewPr>
  <p:slideViewPr>
    <p:cSldViewPr snapToGrid="0">
      <p:cViewPr varScale="1">
        <p:scale>
          <a:sx n="59" d="100"/>
          <a:sy n="59" d="100"/>
        </p:scale>
        <p:origin x="1410"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3/12/2024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800" b="1" dirty="0">
                <a:solidFill>
                  <a:srgbClr val="000000"/>
                </a:solidFill>
                <a:effectLst/>
                <a:latin typeface="Times New Roman" panose="02020603050405020304" pitchFamily="18" charset="0"/>
                <a:ea typeface="Times New Roman" panose="02020603050405020304" pitchFamily="18" charset="0"/>
              </a:rPr>
              <a:t>E. Point and say.</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Divide the class into two pairs.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activity using the speech bubbles.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Have the student A point, have the student B say.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Swap roles and repeat.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Afterwards, have some pairs demonstrate the activity in front of the class.</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2</a:t>
            </a:fld>
            <a:endParaRPr lang="en-US"/>
          </a:p>
        </p:txBody>
      </p:sp>
    </p:spTree>
    <p:extLst>
      <p:ext uri="{BB962C8B-B14F-4D97-AF65-F5344CB8AC3E}">
        <p14:creationId xmlns:p14="http://schemas.microsoft.com/office/powerpoint/2010/main" val="83075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17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2. Role-play.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Divide the class into groups of three.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activity using the example.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Ask them to role-play the activity.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Swap roles and repeat.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Afterwards, have some pairs demonstrate the activity in front of the class.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3</a:t>
            </a:fld>
            <a:endParaRPr lang="en-US"/>
          </a:p>
        </p:txBody>
      </p:sp>
    </p:spTree>
    <p:extLst>
      <p:ext uri="{BB962C8B-B14F-4D97-AF65-F5344CB8AC3E}">
        <p14:creationId xmlns:p14="http://schemas.microsoft.com/office/powerpoint/2010/main" val="167150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800" b="1" dirty="0">
                <a:solidFill>
                  <a:srgbClr val="000000"/>
                </a:solidFill>
                <a:effectLst/>
                <a:latin typeface="Times New Roman" panose="02020603050405020304" pitchFamily="18" charset="0"/>
                <a:ea typeface="Times New Roman" panose="02020603050405020304" pitchFamily="18" charset="0"/>
              </a:rPr>
              <a:t>F.     Play </a:t>
            </a:r>
            <a:r>
              <a:rPr lang="en-US" sz="1800" b="1" i="1" dirty="0">
                <a:solidFill>
                  <a:srgbClr val="000000"/>
                </a:solidFill>
                <a:effectLst/>
                <a:latin typeface="Times New Roman" panose="02020603050405020304" pitchFamily="18" charset="0"/>
                <a:ea typeface="Times New Roman" panose="02020603050405020304" pitchFamily="18" charset="0"/>
              </a:rPr>
              <a:t>Simon says</a:t>
            </a:r>
            <a:r>
              <a:rPr lang="en-US" sz="1800" b="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Have students time to look and read at the examples.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Tell them they must only follow commands that start with “Simon says…”.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Model the activity in front of the class.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game by giving the students different commands. If the command starts with “Simon says…”, students must do the action. If it doesn’t start with “Simon says”, students who do the action must sit down.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Invite one student to come to the front of the class to be “Simon”.</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Ask them to swap roles and repeat with a new “Simon”.</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4</a:t>
            </a:fld>
            <a:endParaRPr lang="en-US"/>
          </a:p>
        </p:txBody>
      </p:sp>
    </p:spTree>
    <p:extLst>
      <p:ext uri="{BB962C8B-B14F-4D97-AF65-F5344CB8AC3E}">
        <p14:creationId xmlns:p14="http://schemas.microsoft.com/office/powerpoint/2010/main" val="364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13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3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8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70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05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91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27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39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7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32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81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519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8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85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20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709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79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00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91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387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322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303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77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50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20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0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6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98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918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34"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35"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2</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3"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933306"/>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2: Family</a:t>
            </a:r>
          </a:p>
          <a:p>
            <a:pPr algn="ctr"/>
            <a:r>
              <a:rPr lang="en-US" sz="4800" b="1" dirty="0">
                <a:solidFill>
                  <a:srgbClr val="00B050"/>
                </a:solidFill>
              </a:rPr>
              <a:t>Lesson 3.3</a:t>
            </a:r>
          </a:p>
          <a:p>
            <a:pPr algn="ctr"/>
            <a:r>
              <a:rPr lang="en-US" sz="4800" b="1" dirty="0">
                <a:solidFill>
                  <a:srgbClr val="0070C0"/>
                </a:solidFill>
              </a:rPr>
              <a:t>Page 32</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C3A1316-5F85-48C9-C89F-0C29B03C9CBA}"/>
              </a:ext>
            </a:extLst>
          </p:cNvPr>
          <p:cNvGrpSpPr/>
          <p:nvPr/>
        </p:nvGrpSpPr>
        <p:grpSpPr>
          <a:xfrm>
            <a:off x="1421593" y="362936"/>
            <a:ext cx="6836286" cy="646331"/>
            <a:chOff x="1421593" y="362936"/>
            <a:chExt cx="6836286" cy="646331"/>
          </a:xfrm>
        </p:grpSpPr>
        <p:sp>
          <p:nvSpPr>
            <p:cNvPr id="4" name="TextBox 3">
              <a:extLst>
                <a:ext uri="{FF2B5EF4-FFF2-40B4-BE49-F238E27FC236}">
                  <a16:creationId xmlns:a16="http://schemas.microsoft.com/office/drawing/2014/main" id="{1A292C4D-5BBF-57A1-604D-E2924463D0EF}"/>
                </a:ext>
              </a:extLst>
            </p:cNvPr>
            <p:cNvSpPr txBox="1"/>
            <p:nvPr/>
          </p:nvSpPr>
          <p:spPr>
            <a:xfrm>
              <a:off x="2439558" y="362936"/>
              <a:ext cx="5818321" cy="646331"/>
            </a:xfrm>
            <a:prstGeom prst="rect">
              <a:avLst/>
            </a:prstGeom>
            <a:noFill/>
          </p:spPr>
          <p:txBody>
            <a:bodyPr wrap="square" rtlCol="0">
              <a:spAutoFit/>
            </a:bodyPr>
            <a:lstStyle/>
            <a:p>
              <a:r>
                <a:rPr lang="en-US" sz="3600" b="1" dirty="0">
                  <a:solidFill>
                    <a:srgbClr val="0070C0"/>
                  </a:solidFill>
                </a:rPr>
                <a:t>Point and say.</a:t>
              </a:r>
            </a:p>
          </p:txBody>
        </p:sp>
        <p:sp>
          <p:nvSpPr>
            <p:cNvPr id="10" name="Flowchart: Off-page Connector 9">
              <a:extLst>
                <a:ext uri="{FF2B5EF4-FFF2-40B4-BE49-F238E27FC236}">
                  <a16:creationId xmlns:a16="http://schemas.microsoft.com/office/drawing/2014/main" id="{BCCF21AC-2272-7B04-144D-DA065128B0B8}"/>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E</a:t>
              </a:r>
            </a:p>
          </p:txBody>
        </p:sp>
      </p:grpSp>
      <p:pic>
        <p:nvPicPr>
          <p:cNvPr id="5" name="Picture 4">
            <a:extLst>
              <a:ext uri="{FF2B5EF4-FFF2-40B4-BE49-F238E27FC236}">
                <a16:creationId xmlns:a16="http://schemas.microsoft.com/office/drawing/2014/main" id="{175AA41C-3D04-5FDF-5D52-DEF4109A2522}"/>
              </a:ext>
            </a:extLst>
          </p:cNvPr>
          <p:cNvPicPr>
            <a:picLocks noChangeAspect="1"/>
          </p:cNvPicPr>
          <p:nvPr/>
        </p:nvPicPr>
        <p:blipFill>
          <a:blip r:embed="rId3"/>
          <a:stretch>
            <a:fillRect/>
          </a:stretch>
        </p:blipFill>
        <p:spPr>
          <a:xfrm>
            <a:off x="2290714" y="1009267"/>
            <a:ext cx="7290435" cy="5206476"/>
          </a:xfrm>
          <a:prstGeom prst="rect">
            <a:avLst/>
          </a:prstGeom>
        </p:spPr>
      </p:pic>
    </p:spTree>
    <p:extLst>
      <p:ext uri="{BB962C8B-B14F-4D97-AF65-F5344CB8AC3E}">
        <p14:creationId xmlns:p14="http://schemas.microsoft.com/office/powerpoint/2010/main" val="329109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970CD-F449-A8D6-5CA3-6A4CADD29A12}"/>
              </a:ext>
            </a:extLst>
          </p:cNvPr>
          <p:cNvPicPr>
            <a:picLocks noChangeAspect="1"/>
          </p:cNvPicPr>
          <p:nvPr/>
        </p:nvPicPr>
        <p:blipFill>
          <a:blip r:embed="rId3"/>
          <a:stretch>
            <a:fillRect/>
          </a:stretch>
        </p:blipFill>
        <p:spPr>
          <a:xfrm>
            <a:off x="239485" y="1288587"/>
            <a:ext cx="11713029" cy="1323984"/>
          </a:xfrm>
          <a:prstGeom prst="rect">
            <a:avLst/>
          </a:prstGeom>
        </p:spPr>
      </p:pic>
      <p:grpSp>
        <p:nvGrpSpPr>
          <p:cNvPr id="4" name="Group 3">
            <a:extLst>
              <a:ext uri="{FF2B5EF4-FFF2-40B4-BE49-F238E27FC236}">
                <a16:creationId xmlns:a16="http://schemas.microsoft.com/office/drawing/2014/main" id="{893600C4-0204-156B-8061-E2A785A9B2E1}"/>
              </a:ext>
            </a:extLst>
          </p:cNvPr>
          <p:cNvGrpSpPr/>
          <p:nvPr/>
        </p:nvGrpSpPr>
        <p:grpSpPr>
          <a:xfrm>
            <a:off x="1421593" y="362936"/>
            <a:ext cx="6836286" cy="646331"/>
            <a:chOff x="1421593" y="362936"/>
            <a:chExt cx="6836286" cy="646331"/>
          </a:xfrm>
        </p:grpSpPr>
        <p:sp>
          <p:nvSpPr>
            <p:cNvPr id="5" name="TextBox 4">
              <a:extLst>
                <a:ext uri="{FF2B5EF4-FFF2-40B4-BE49-F238E27FC236}">
                  <a16:creationId xmlns:a16="http://schemas.microsoft.com/office/drawing/2014/main" id="{FF88024E-F5A3-94CC-F856-43DF5088B028}"/>
                </a:ext>
              </a:extLst>
            </p:cNvPr>
            <p:cNvSpPr txBox="1"/>
            <p:nvPr/>
          </p:nvSpPr>
          <p:spPr>
            <a:xfrm>
              <a:off x="2439558" y="362936"/>
              <a:ext cx="5818321" cy="646331"/>
            </a:xfrm>
            <a:prstGeom prst="rect">
              <a:avLst/>
            </a:prstGeom>
            <a:noFill/>
          </p:spPr>
          <p:txBody>
            <a:bodyPr wrap="square" rtlCol="0">
              <a:spAutoFit/>
            </a:bodyPr>
            <a:lstStyle/>
            <a:p>
              <a:r>
                <a:rPr lang="en-US" sz="3600" b="1" dirty="0">
                  <a:solidFill>
                    <a:srgbClr val="0070C0"/>
                  </a:solidFill>
                </a:rPr>
                <a:t>2. Role-play.</a:t>
              </a:r>
            </a:p>
          </p:txBody>
        </p:sp>
        <p:sp>
          <p:nvSpPr>
            <p:cNvPr id="6" name="Flowchart: Off-page Connector 5">
              <a:extLst>
                <a:ext uri="{FF2B5EF4-FFF2-40B4-BE49-F238E27FC236}">
                  <a16:creationId xmlns:a16="http://schemas.microsoft.com/office/drawing/2014/main" id="{09AA1E3A-0710-559B-8CB0-669BDCCF3B5A}"/>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E</a:t>
              </a:r>
            </a:p>
          </p:txBody>
        </p:sp>
      </p:grpSp>
      <p:sp>
        <p:nvSpPr>
          <p:cNvPr id="9" name="TextBox 8">
            <a:extLst>
              <a:ext uri="{FF2B5EF4-FFF2-40B4-BE49-F238E27FC236}">
                <a16:creationId xmlns:a16="http://schemas.microsoft.com/office/drawing/2014/main" id="{4DD60814-B16D-FC4D-C7DC-9F0DA2FEDA80}"/>
              </a:ext>
            </a:extLst>
          </p:cNvPr>
          <p:cNvSpPr txBox="1"/>
          <p:nvPr/>
        </p:nvSpPr>
        <p:spPr>
          <a:xfrm>
            <a:off x="2814534" y="4042307"/>
            <a:ext cx="6562929" cy="1754326"/>
          </a:xfrm>
          <a:prstGeom prst="rect">
            <a:avLst/>
          </a:prstGeom>
          <a:noFill/>
          <a:ln>
            <a:solidFill>
              <a:srgbClr val="0070C0"/>
            </a:solidFill>
          </a:ln>
        </p:spPr>
        <p:txBody>
          <a:bodyPr wrap="square" rtlCol="0">
            <a:spAutoFit/>
          </a:bodyPr>
          <a:lstStyle/>
          <a:p>
            <a:r>
              <a:rPr lang="en-US" sz="3600" u="sng" dirty="0"/>
              <a:t>Tina:</a:t>
            </a:r>
            <a:r>
              <a:rPr lang="en-US" sz="3600" dirty="0"/>
              <a:t> 	</a:t>
            </a:r>
            <a:r>
              <a:rPr lang="en-US" sz="3600" dirty="0">
                <a:solidFill>
                  <a:srgbClr val="0070C0"/>
                </a:solidFill>
              </a:rPr>
              <a:t>This is my </a:t>
            </a:r>
            <a:r>
              <a:rPr lang="en-US" sz="3600" u="sng" dirty="0">
                <a:solidFill>
                  <a:srgbClr val="FF0000"/>
                </a:solidFill>
              </a:rPr>
              <a:t>brother</a:t>
            </a:r>
            <a:r>
              <a:rPr lang="en-US" sz="3600" dirty="0">
                <a:solidFill>
                  <a:srgbClr val="0070C0"/>
                </a:solidFill>
              </a:rPr>
              <a:t>, </a:t>
            </a:r>
            <a:r>
              <a:rPr lang="en-US" sz="3600" u="sng" dirty="0">
                <a:solidFill>
                  <a:srgbClr val="FF0000"/>
                </a:solidFill>
              </a:rPr>
              <a:t>Ben</a:t>
            </a:r>
            <a:r>
              <a:rPr lang="en-US" sz="3600" dirty="0">
                <a:solidFill>
                  <a:srgbClr val="0070C0"/>
                </a:solidFill>
              </a:rPr>
              <a:t>.</a:t>
            </a:r>
          </a:p>
          <a:p>
            <a:r>
              <a:rPr lang="en-US" sz="3600" u="sng" dirty="0"/>
              <a:t>Mark:</a:t>
            </a:r>
            <a:r>
              <a:rPr lang="en-US" sz="3600" dirty="0"/>
              <a:t> 	</a:t>
            </a:r>
            <a:r>
              <a:rPr lang="en-US" sz="3600" dirty="0">
                <a:solidFill>
                  <a:srgbClr val="0070C0"/>
                </a:solidFill>
              </a:rPr>
              <a:t>Hello, </a:t>
            </a:r>
            <a:r>
              <a:rPr lang="en-US" sz="3600" u="sng" dirty="0">
                <a:solidFill>
                  <a:srgbClr val="FF0000"/>
                </a:solidFill>
              </a:rPr>
              <a:t>Ben</a:t>
            </a:r>
            <a:r>
              <a:rPr lang="en-US" sz="3600" dirty="0">
                <a:solidFill>
                  <a:srgbClr val="0070C0"/>
                </a:solidFill>
              </a:rPr>
              <a:t>. I’m </a:t>
            </a:r>
            <a:r>
              <a:rPr lang="en-US" sz="3600" u="sng" dirty="0">
                <a:solidFill>
                  <a:srgbClr val="FF0000"/>
                </a:solidFill>
              </a:rPr>
              <a:t>Mark</a:t>
            </a:r>
            <a:r>
              <a:rPr lang="en-US" sz="3600" dirty="0">
                <a:solidFill>
                  <a:srgbClr val="0070C0"/>
                </a:solidFill>
              </a:rPr>
              <a:t>.</a:t>
            </a:r>
          </a:p>
          <a:p>
            <a:r>
              <a:rPr lang="en-US" sz="3600" u="sng" dirty="0"/>
              <a:t>Ben:</a:t>
            </a:r>
            <a:r>
              <a:rPr lang="en-US" sz="3600" dirty="0"/>
              <a:t> 	</a:t>
            </a:r>
            <a:r>
              <a:rPr lang="en-US" sz="3600" dirty="0">
                <a:solidFill>
                  <a:srgbClr val="0070C0"/>
                </a:solidFill>
              </a:rPr>
              <a:t>Hello, </a:t>
            </a:r>
            <a:r>
              <a:rPr lang="en-US" sz="3600" u="sng" dirty="0">
                <a:solidFill>
                  <a:srgbClr val="FF0000"/>
                </a:solidFill>
              </a:rPr>
              <a:t>Mark</a:t>
            </a:r>
            <a:r>
              <a:rPr lang="en-US" sz="3600" dirty="0">
                <a:solidFill>
                  <a:srgbClr val="0070C0"/>
                </a:solidFill>
              </a:rPr>
              <a:t>.</a:t>
            </a:r>
          </a:p>
        </p:txBody>
      </p:sp>
      <p:sp>
        <p:nvSpPr>
          <p:cNvPr id="12" name="TextBox 11">
            <a:extLst>
              <a:ext uri="{FF2B5EF4-FFF2-40B4-BE49-F238E27FC236}">
                <a16:creationId xmlns:a16="http://schemas.microsoft.com/office/drawing/2014/main" id="{76E077F4-F827-CD61-9D8A-36547CB4FCC0}"/>
              </a:ext>
            </a:extLst>
          </p:cNvPr>
          <p:cNvSpPr txBox="1"/>
          <p:nvPr/>
        </p:nvSpPr>
        <p:spPr>
          <a:xfrm>
            <a:off x="1644901" y="3105834"/>
            <a:ext cx="2785585" cy="646331"/>
          </a:xfrm>
          <a:prstGeom prst="rect">
            <a:avLst/>
          </a:prstGeom>
          <a:noFill/>
        </p:spPr>
        <p:txBody>
          <a:bodyPr wrap="square" rtlCol="0">
            <a:spAutoFit/>
          </a:bodyPr>
          <a:lstStyle/>
          <a:p>
            <a:r>
              <a:rPr lang="en-US" sz="3600" b="1" u="sng" dirty="0"/>
              <a:t>Example:</a:t>
            </a:r>
          </a:p>
        </p:txBody>
      </p:sp>
    </p:spTree>
    <p:extLst>
      <p:ext uri="{BB962C8B-B14F-4D97-AF65-F5344CB8AC3E}">
        <p14:creationId xmlns:p14="http://schemas.microsoft.com/office/powerpoint/2010/main" val="271438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C3A1316-5F85-48C9-C89F-0C29B03C9CBA}"/>
              </a:ext>
            </a:extLst>
          </p:cNvPr>
          <p:cNvGrpSpPr/>
          <p:nvPr/>
        </p:nvGrpSpPr>
        <p:grpSpPr>
          <a:xfrm>
            <a:off x="1421593" y="362936"/>
            <a:ext cx="8556965" cy="646331"/>
            <a:chOff x="1421593" y="362936"/>
            <a:chExt cx="8556965" cy="646331"/>
          </a:xfrm>
        </p:grpSpPr>
        <p:sp>
          <p:nvSpPr>
            <p:cNvPr id="4" name="TextBox 3">
              <a:extLst>
                <a:ext uri="{FF2B5EF4-FFF2-40B4-BE49-F238E27FC236}">
                  <a16:creationId xmlns:a16="http://schemas.microsoft.com/office/drawing/2014/main" id="{1A292C4D-5BBF-57A1-604D-E2924463D0EF}"/>
                </a:ext>
              </a:extLst>
            </p:cNvPr>
            <p:cNvSpPr txBox="1"/>
            <p:nvPr/>
          </p:nvSpPr>
          <p:spPr>
            <a:xfrm>
              <a:off x="2439558" y="362936"/>
              <a:ext cx="7539000" cy="646331"/>
            </a:xfrm>
            <a:prstGeom prst="rect">
              <a:avLst/>
            </a:prstGeom>
            <a:noFill/>
          </p:spPr>
          <p:txBody>
            <a:bodyPr wrap="square" rtlCol="0">
              <a:spAutoFit/>
            </a:bodyPr>
            <a:lstStyle/>
            <a:p>
              <a:r>
                <a:rPr lang="en-US" sz="3600" b="1" dirty="0">
                  <a:solidFill>
                    <a:srgbClr val="0070C0"/>
                  </a:solidFill>
                </a:rPr>
                <a:t>Play </a:t>
              </a:r>
              <a:r>
                <a:rPr lang="en-US" sz="3600" b="1" i="1" dirty="0">
                  <a:solidFill>
                    <a:srgbClr val="0070C0"/>
                  </a:solidFill>
                </a:rPr>
                <a:t>Simon says</a:t>
              </a:r>
              <a:r>
                <a:rPr lang="en-US" sz="3600" b="1" dirty="0">
                  <a:solidFill>
                    <a:srgbClr val="0070C0"/>
                  </a:solidFill>
                </a:rPr>
                <a:t>.</a:t>
              </a:r>
            </a:p>
          </p:txBody>
        </p:sp>
        <p:sp>
          <p:nvSpPr>
            <p:cNvPr id="10" name="Flowchart: Off-page Connector 9">
              <a:extLst>
                <a:ext uri="{FF2B5EF4-FFF2-40B4-BE49-F238E27FC236}">
                  <a16:creationId xmlns:a16="http://schemas.microsoft.com/office/drawing/2014/main" id="{BCCF21AC-2272-7B04-144D-DA065128B0B8}"/>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F</a:t>
              </a:r>
            </a:p>
          </p:txBody>
        </p:sp>
      </p:grpSp>
      <p:pic>
        <p:nvPicPr>
          <p:cNvPr id="7" name="Picture 6">
            <a:extLst>
              <a:ext uri="{FF2B5EF4-FFF2-40B4-BE49-F238E27FC236}">
                <a16:creationId xmlns:a16="http://schemas.microsoft.com/office/drawing/2014/main" id="{53E6434E-0BFE-E989-59E0-C315EF285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29" y="1088571"/>
            <a:ext cx="11549742" cy="5298471"/>
          </a:xfrm>
          <a:prstGeom prst="rect">
            <a:avLst/>
          </a:prstGeom>
        </p:spPr>
      </p:pic>
    </p:spTree>
    <p:extLst>
      <p:ext uri="{BB962C8B-B14F-4D97-AF65-F5344CB8AC3E}">
        <p14:creationId xmlns:p14="http://schemas.microsoft.com/office/powerpoint/2010/main" val="923118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8366905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10482</TotalTime>
  <Words>264</Words>
  <Application>Microsoft Office PowerPoint</Application>
  <PresentationFormat>Widescreen</PresentationFormat>
  <Paragraphs>35</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171</cp:revision>
  <dcterms:created xsi:type="dcterms:W3CDTF">2020-12-08T03:17:05Z</dcterms:created>
  <dcterms:modified xsi:type="dcterms:W3CDTF">2024-03-12T15:22:22Z</dcterms:modified>
</cp:coreProperties>
</file>