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325" r:id="rId2"/>
    <p:sldId id="7304" r:id="rId3"/>
    <p:sldId id="3326" r:id="rId4"/>
    <p:sldId id="7306" r:id="rId5"/>
    <p:sldId id="7307" r:id="rId6"/>
    <p:sldId id="7305" r:id="rId7"/>
    <p:sldId id="262" r:id="rId8"/>
    <p:sldId id="3328" r:id="rId9"/>
    <p:sldId id="263" r:id="rId10"/>
    <p:sldId id="7308" r:id="rId11"/>
    <p:sldId id="3327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  <p15:guide id="4" orient="horz" pos="4224" userDrawn="1">
          <p15:clr>
            <a:srgbClr val="A4A3A4"/>
          </p15:clr>
        </p15:guide>
        <p15:guide id="5" orient="horz" pos="4320" userDrawn="1">
          <p15:clr>
            <a:srgbClr val="A4A3A4"/>
          </p15:clr>
        </p15:guide>
        <p15:guide id="6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4125"/>
    <a:srgbClr val="B7CD10"/>
    <a:srgbClr val="149000"/>
    <a:srgbClr val="31AC17"/>
    <a:srgbClr val="50C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30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816" y="48"/>
      </p:cViewPr>
      <p:guideLst>
        <p:guide pos="416"/>
        <p:guide pos="7256"/>
        <p:guide orient="horz" pos="3113"/>
        <p:guide orient="horz" pos="4224"/>
        <p:guide orient="horz" pos="4320"/>
        <p:guide orient="horz" pos="3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4FF43-197C-47FC-A8B8-1495C5EF293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C7A3B-86D7-4B6C-87AA-11FCB7F8B4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94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1CEEA6-72C1-2E33-534F-FE9C9C6D0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9F55CF-BB34-46DB-9E23-2F4AA0B5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DAD049-ECAF-4C5E-89A0-099C5A67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C4DB63-C588-4DA4-B15C-F9027193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C69DB1-E72B-4BD3-85A7-DA394216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7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114C4A-DACB-47F2-9A41-A36EC963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50F1D5-BB0C-44A4-BF4C-87C140C2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5E9DAB-EF4F-4ED7-AB3F-13A785B6E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7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A6D63B-BF16-4E16-A0E5-3FE8ADD8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8F644-8C99-4BEB-B0AE-BF208E12E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042F0D-3983-44D5-89D1-4121F063A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8ACE08-454A-4162-8D5B-47B64E73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13056-E3FF-4AE4-8330-CB732F65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3DF3DF-EBC1-45D3-9961-10E17852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1ED33C-0B7A-4368-9EBE-E0F91052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6F143B-A9E1-440C-BCB6-9BC101229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49241E-349F-4BE3-A08A-012570752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C2F6D6-4219-44D5-BEF3-F5F6D3B9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844392-0935-43A4-8EE0-195BAAF4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6744EF-7595-487F-93DE-4A8BB722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C0C08A-391F-44D0-A2FA-AAE3E5DE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B18FB1-46C4-453E-88EA-AC8F37956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8D641E-42F7-4782-98C0-5B458AAF8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89A7E0-8876-4866-8E2F-A351AB98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D52F8-5317-4416-B5D0-D2318E9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54E110-DBAE-4763-AF06-D87366042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E5410A-39D7-4588-AD07-A50C67D49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97686-906E-4E68-ABA7-E27F3D6A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7DDD80-D816-4573-B94C-BBC49D25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4AA3D-EC61-42BF-845E-B99C458F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1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0B53F9-851B-C2A1-297E-80E87150A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CA9482AE-F7FE-41E6-B3F4-5862D44C74D5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1709B1-66A0-F5FE-6B03-1F0942FE7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EC8223-C702-A09C-5AB5-5E5D00A5B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974B7BAF-EB97-ED95-7A99-051F36619848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4556F81-8E3E-C121-FDA4-3C6B22955D49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植树节植树文化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AF8A6C-43B4-481A-47B1-1CBFA01F09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48CC0F6-60AD-E0A6-3330-AC71562C1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7990C9-BB5D-0168-52D6-1DEA5197E02C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9FC21C-5CEB-58CF-E430-97846B783926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植树节植树成效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7051A9-3C7F-494D-5075-504B216039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79B3F5-E14D-545D-2547-6C5879B2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78D0162D-2E3C-B228-D81B-4E2B17A4069D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7BFDB74-E3F0-64A7-DE07-B8425A30CC30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植树节节日趣闻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51D7CF-A1E8-8D8A-CF32-5AF659E87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3C602-FB4D-4771-8879-364BBE28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F267D-DD76-4863-9A0F-4DA14E66A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33E0F-FAA5-4848-8BB8-030F78A1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2BA86-9757-4C9B-8797-B2B30306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0AE684-FD90-4CDE-8BE1-D8AC7451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17BB5-B9C2-449E-A81B-2F416669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41E018-0341-417F-A1DB-172609D18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A53226-5147-4AB9-A4CC-B2EA8066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52F83D-B20C-4833-8CC1-B881284A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82CF59-332D-4614-983B-D862B3AE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7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B1A887-34A3-4F0F-AE1C-EBF24383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80BA12-942D-4CEB-8688-C40341F2F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026222-BA0D-41B2-99FC-C41F4BE98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32EFFE-8F35-4D3F-9319-1EB796FF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06F104-01A8-40F4-824A-28DDE75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87B6C3-0136-4064-A0A9-D1C10C51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4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780F4-A41F-4A58-98F4-3EB51DBC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1E4F6C-9C6C-47A9-B38D-3750654A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8EDB66-ABD8-40A3-9EC1-54CB1C28A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3556170-1234-464D-BF7D-19C917D05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8B14FE-FDB8-43E5-8066-3FEF2B9423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A617958-329E-4F24-9F62-C8E2BCE6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C669AA3-3B39-4271-A3E1-18D12A2F9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49D463-D0B7-458B-AEC7-F3281CFE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11B4EB1-802B-40FB-BA2C-432D90C930A3}"/>
              </a:ext>
            </a:extLst>
          </p:cNvPr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4D3C291-8B81-4A6F-85C9-DBF0BEC6F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4C428E4-774D-47CF-BFB1-2C2C4FD99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433AD48-1162-4941-BAC5-D7057FCAC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7" name="图片 9">
            <a:extLst>
              <a:ext uri="{FF2B5EF4-FFF2-40B4-BE49-F238E27FC236}">
                <a16:creationId xmlns:a16="http://schemas.microsoft.com/office/drawing/2014/main" id="{1691B174-0E08-4A73-A3B4-CF58004EC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225D6F33-67A9-432B-B02A-DFD2B4E56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1"/>
            <a:ext cx="3897314" cy="1527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549161-0B67-4277-8214-9DF901914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849351" y="7916566"/>
            <a:ext cx="838357" cy="865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E417EC-331A-457A-BFEA-5B8B2F40A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144751" y="-3056234"/>
            <a:ext cx="838357" cy="865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C2ADFB-C83A-4E16-B7F8-59DDE85DE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52850" y="-2542358"/>
            <a:ext cx="838357" cy="865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48FD0D-C57B-4A30-BF4A-BEA7F2296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52851" y="7744642"/>
            <a:ext cx="838357" cy="8650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7C77D6-1B67-4755-87F5-F745E0093DD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430" y="5939488"/>
            <a:ext cx="1094071" cy="11280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DAC5DB-7C6F-4620-8AAC-9B757CEF52B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08" y="5926606"/>
            <a:ext cx="1094071" cy="1128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12BAD4-713E-4030-A60F-CB0901FF5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355FA416-09AB-4B90-8D6F-27C3D3CFF6AD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6F70FA0-5456-4FE9-9F81-A1715466A9B7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136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153E25-3F51-5873-CAF3-D64435681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0"/>
            <a:ext cx="12192000" cy="687614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BB9CE7E-529C-4349-863F-24AEFB09A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123091" y="0"/>
            <a:ext cx="10691755" cy="603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31FE5B-BFC7-3C0C-CE19-9361CC86F3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24282"/>
            <a:ext cx="4386058" cy="613023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597FAC2-FF85-34D9-9E56-5CB95963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E210-2E4A-4F02-A9DD-7E080148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173" y="3018273"/>
            <a:ext cx="9769579" cy="1141899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EE39728B-B78F-4DFC-9572-4011A502B4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2" y="3801278"/>
            <a:ext cx="4334961" cy="3275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FCFD1-D75F-47D3-A11F-81A32CCE8D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047190" y="4893680"/>
            <a:ext cx="1078184" cy="1142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024DD-D245-4665-A538-15A232FA8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87" y="683186"/>
            <a:ext cx="1316085" cy="1316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7D0170-07A3-4480-9227-DEA902794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2872" y="1449807"/>
            <a:ext cx="6892351" cy="22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B8D38EB6-4272-4D26-B7FE-EF1567C74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824672" y="1847665"/>
            <a:ext cx="10283367" cy="5010335"/>
          </a:xfrm>
          <a:prstGeom prst="rect">
            <a:avLst/>
          </a:prstGeom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07F55F09-6953-477B-BD52-3205A7DF9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149" y="284705"/>
            <a:ext cx="75792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0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 dụng</a:t>
            </a:r>
            <a:endParaRPr kumimoji="0" lang="en-US" altLang="zh-CN" sz="120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16818-D9AD-45BE-BD04-EB52F8B4CF0F}"/>
              </a:ext>
            </a:extLst>
          </p:cNvPr>
          <p:cNvSpPr txBox="1"/>
          <p:nvPr/>
        </p:nvSpPr>
        <p:spPr>
          <a:xfrm>
            <a:off x="2068743" y="2921672"/>
            <a:ext cx="77952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nêu một ví dụ sử dụng dấu gạch ngang và cho biết dấu gạch ngang đó được sử dụng với công dụng gì?</a:t>
            </a:r>
            <a:endParaRPr lang="en-SG" sz="4500" dirty="0"/>
          </a:p>
        </p:txBody>
      </p:sp>
    </p:spTree>
    <p:extLst>
      <p:ext uri="{BB962C8B-B14F-4D97-AF65-F5344CB8AC3E}">
        <p14:creationId xmlns:p14="http://schemas.microsoft.com/office/powerpoint/2010/main" val="2372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281112" y="754832"/>
            <a:ext cx="9363077" cy="5286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4E683A-C745-912D-EC31-260E5716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A559A5-2E84-6C68-9F24-37C6F89C7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4" t="17424" r="52433" b="-17424"/>
          <a:stretch/>
        </p:blipFill>
        <p:spPr>
          <a:xfrm>
            <a:off x="3254542" y="1612636"/>
            <a:ext cx="1013174" cy="114049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9805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40B5E92F-3519-442B-BEA1-EA172478F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19" y="1812971"/>
            <a:ext cx="634316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00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Chúc các em học tốt!</a:t>
            </a:r>
            <a:endParaRPr kumimoji="0" lang="en-US" altLang="zh-CN" sz="100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F2081C-E701-4841-A496-53326678AA7A}"/>
              </a:ext>
            </a:extLst>
          </p:cNvPr>
          <p:cNvSpPr txBox="1"/>
          <p:nvPr/>
        </p:nvSpPr>
        <p:spPr>
          <a:xfrm>
            <a:off x="1082564" y="2030876"/>
            <a:ext cx="9249104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35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SG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BD491-DF82-4AA3-B78D-D22416948EBA}"/>
              </a:ext>
            </a:extLst>
          </p:cNvPr>
          <p:cNvSpPr txBox="1"/>
          <p:nvPr/>
        </p:nvSpPr>
        <p:spPr>
          <a:xfrm>
            <a:off x="1261241" y="1630201"/>
            <a:ext cx="10226566" cy="481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SG" sz="3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S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6453B9-B692-4659-9329-BE19B9EB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1" y="134299"/>
            <a:ext cx="9339881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D9C546B4-46C7-4FA1-B254-8F1A8173A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910216" y="229316"/>
            <a:ext cx="9363077" cy="528637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62C69C7-5C15-09DD-A552-1760555786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3751282"/>
            <a:ext cx="4334961" cy="32754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7AD750-3CB2-46B2-9D75-69A5AFBF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880" y="308975"/>
            <a:ext cx="7687160" cy="6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37214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CCB842DF-5611-4894-ACAE-3D3E98BDB49F}"/>
              </a:ext>
            </a:extLst>
          </p:cNvPr>
          <p:cNvSpPr/>
          <p:nvPr/>
        </p:nvSpPr>
        <p:spPr>
          <a:xfrm>
            <a:off x="41493" y="1478365"/>
            <a:ext cx="8240659" cy="4971066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949305" y="0"/>
            <a:ext cx="10464930" cy="1254172"/>
          </a:xfrm>
          <a:prstGeom prst="roundRect">
            <a:avLst/>
          </a:prstGeom>
          <a:solidFill>
            <a:srgbClr val="B7CD10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Xác định công dụng của dấu gạch ngang được sử dụng trong mỗi đoạn dưới đây: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sym typeface="字魂70号-灵悦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25D8-E76C-43A3-96DD-91F0B94AAF25}"/>
              </a:ext>
            </a:extLst>
          </p:cNvPr>
          <p:cNvSpPr txBox="1"/>
          <p:nvPr/>
        </p:nvSpPr>
        <p:spPr>
          <a:xfrm>
            <a:off x="202622" y="1624796"/>
            <a:ext cx="79353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Dưới đây là một số loài được cho là lớn nhất trong thế giới động vật: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Cá voi xanh.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Voi Châu Phi. 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Hươu cao cổ. </a:t>
            </a:r>
          </a:p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Lạc đà một bướu. </a:t>
            </a:r>
          </a:p>
          <a:p>
            <a:endParaRPr lang="en-SG" dirty="0"/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6B9569B0-5958-4F60-990F-05CDF37CE391}"/>
              </a:ext>
            </a:extLst>
          </p:cNvPr>
          <p:cNvSpPr/>
          <p:nvPr/>
        </p:nvSpPr>
        <p:spPr>
          <a:xfrm>
            <a:off x="8593385" y="1437216"/>
            <a:ext cx="3470084" cy="1866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6A6E492A-509B-48D9-B9F9-14E4E5303168}"/>
              </a:ext>
            </a:extLst>
          </p:cNvPr>
          <p:cNvSpPr/>
          <p:nvPr/>
        </p:nvSpPr>
        <p:spPr>
          <a:xfrm>
            <a:off x="8282151" y="3398021"/>
            <a:ext cx="3741903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C1F930BD-18FC-409B-BCE7-1364EDCDE0E1}"/>
              </a:ext>
            </a:extLst>
          </p:cNvPr>
          <p:cNvSpPr/>
          <p:nvPr/>
        </p:nvSpPr>
        <p:spPr>
          <a:xfrm>
            <a:off x="8299062" y="5161185"/>
            <a:ext cx="3764407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danh.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31979 0.015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CCB842DF-5611-4894-ACAE-3D3E98BDB49F}"/>
              </a:ext>
            </a:extLst>
          </p:cNvPr>
          <p:cNvSpPr/>
          <p:nvPr/>
        </p:nvSpPr>
        <p:spPr>
          <a:xfrm>
            <a:off x="78827" y="1370190"/>
            <a:ext cx="8466083" cy="1239935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604023" y="0"/>
            <a:ext cx="9952049" cy="1303283"/>
          </a:xfrm>
          <a:prstGeom prst="roundRect">
            <a:avLst/>
          </a:prstGeom>
          <a:solidFill>
            <a:srgbClr val="B7CD10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Xác định công dụng của dấu gạch ngang được sử dụng trong mỗi đoạn dưới đây: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cs typeface="+mn-cs"/>
              <a:sym typeface="字魂70号-灵悦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25D8-E76C-43A3-96DD-91F0B94AAF25}"/>
              </a:ext>
            </a:extLst>
          </p:cNvPr>
          <p:cNvSpPr txBox="1"/>
          <p:nvPr/>
        </p:nvSpPr>
        <p:spPr>
          <a:xfrm>
            <a:off x="50881" y="1394423"/>
            <a:ext cx="93490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4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Năm 1976, thành phố Sài Gòn - Gia Định được đổi tên là Thành phố Hồ Chí Minh. </a:t>
            </a:r>
            <a:endParaRPr kumimoji="0" lang="en-SG" sz="3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1B2C192F-4BC2-48F7-AFFD-3D27E0F7D489}"/>
              </a:ext>
            </a:extLst>
          </p:cNvPr>
          <p:cNvSpPr/>
          <p:nvPr/>
        </p:nvSpPr>
        <p:spPr>
          <a:xfrm>
            <a:off x="78828" y="2691487"/>
            <a:ext cx="7740870" cy="4166512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3E546-CFDA-48F8-B11D-CBF2AB17A23D}"/>
              </a:ext>
            </a:extLst>
          </p:cNvPr>
          <p:cNvSpPr txBox="1"/>
          <p:nvPr/>
        </p:nvSpPr>
        <p:spPr>
          <a:xfrm>
            <a:off x="167945" y="2677032"/>
            <a:ext cx="80390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Đốm và Mun im lặng, ngắm những bông hoa chiều tàn tím biếc. Đốm hỏi: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Sao lại gọi là hoa chiều tàn?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Là bởi vì trưa nở, chiều tàn.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Đằng ấy giỏi thật! Gì cũng biết!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Mun được khen phổng mũi, cao hứng nói tiếp: </a:t>
            </a:r>
          </a:p>
          <a:p>
            <a:r>
              <a: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-Còn hoa mười giờ, thì cứ đúng mười giờ là nở bung.</a:t>
            </a: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94967735-C0B3-45ED-925A-B27F4DE7539A}"/>
              </a:ext>
            </a:extLst>
          </p:cNvPr>
          <p:cNvSpPr/>
          <p:nvPr/>
        </p:nvSpPr>
        <p:spPr>
          <a:xfrm>
            <a:off x="9162172" y="1615668"/>
            <a:ext cx="2990413" cy="16725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E343F1A-67F4-4761-B308-9FA3727F211A}"/>
              </a:ext>
            </a:extLst>
          </p:cNvPr>
          <p:cNvSpPr/>
          <p:nvPr/>
        </p:nvSpPr>
        <p:spPr>
          <a:xfrm>
            <a:off x="9122759" y="3487484"/>
            <a:ext cx="3069241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97EF41F8-FA6C-458A-B779-423876D0DB84}"/>
              </a:ext>
            </a:extLst>
          </p:cNvPr>
          <p:cNvSpPr/>
          <p:nvPr/>
        </p:nvSpPr>
        <p:spPr>
          <a:xfrm>
            <a:off x="9259614" y="5284075"/>
            <a:ext cx="2861296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05573 -0.582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169 0.2509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1254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7" grpId="0" animBg="1"/>
      <p:bldP spid="8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F4B80E96-70E9-416D-BBCB-65B9FAC883E4}"/>
              </a:ext>
            </a:extLst>
          </p:cNvPr>
          <p:cNvSpPr/>
          <p:nvPr/>
        </p:nvSpPr>
        <p:spPr>
          <a:xfrm>
            <a:off x="2144111" y="0"/>
            <a:ext cx="8755117" cy="1566624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Nêu công dụng của dấu gạch ngang trong mỗi trường hợp sau:</a:t>
            </a:r>
            <a:endParaRPr lang="en-SG" sz="3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CC8E3-A080-45C9-9247-A0091C36AAFE}"/>
              </a:ext>
            </a:extLst>
          </p:cNvPr>
          <p:cNvSpPr txBox="1"/>
          <p:nvPr/>
        </p:nvSpPr>
        <p:spPr>
          <a:xfrm>
            <a:off x="546537" y="1860914"/>
            <a:ext cx="8061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664036F-366E-4C28-91C0-8E40D0E522DC}"/>
              </a:ext>
            </a:extLst>
          </p:cNvPr>
          <p:cNvSpPr/>
          <p:nvPr/>
        </p:nvSpPr>
        <p:spPr>
          <a:xfrm>
            <a:off x="8692054" y="2393135"/>
            <a:ext cx="3310758" cy="19023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75DC82-B00C-4EAC-83FD-319E3B03A39C}"/>
              </a:ext>
            </a:extLst>
          </p:cNvPr>
          <p:cNvSpPr/>
          <p:nvPr/>
        </p:nvSpPr>
        <p:spPr>
          <a:xfrm>
            <a:off x="273267" y="1787924"/>
            <a:ext cx="8418787" cy="48013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Chuẩn bị đất, cho một phần đất vào chậu.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xẻng nhỏ xới đất cho đất tơi xốp.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Đặt cây vào chậu, cho nốt phần đất còn lại, dùng tay ấn nhẹ đất cho chắc gốc cây. </a:t>
            </a:r>
          </a:p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Tưới một chút nước vào gốc cây cho đất ẩm và gốc cây chắc hơn. </a:t>
            </a: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486D8768-3454-4B3D-BA95-500B09664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3"/>
          <a:stretch/>
        </p:blipFill>
        <p:spPr>
          <a:xfrm>
            <a:off x="9101960" y="4172003"/>
            <a:ext cx="2711668" cy="280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87206A7E-7380-437E-8AC6-E371F9EEED35}"/>
              </a:ext>
            </a:extLst>
          </p:cNvPr>
          <p:cNvSpPr/>
          <p:nvPr/>
        </p:nvSpPr>
        <p:spPr>
          <a:xfrm>
            <a:off x="1718441" y="493987"/>
            <a:ext cx="8755117" cy="1566624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Nêu công dụng của dấu gạch ngang trong mỗi trường hợp sau:</a:t>
            </a:r>
            <a:endParaRPr lang="en-SG" sz="3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CF65D-A0E7-4C0F-8A19-665552F87A7D}"/>
              </a:ext>
            </a:extLst>
          </p:cNvPr>
          <p:cNvSpPr txBox="1"/>
          <p:nvPr/>
        </p:nvSpPr>
        <p:spPr>
          <a:xfrm>
            <a:off x="420412" y="2322869"/>
            <a:ext cx="72206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- Trung - Nam.</a:t>
            </a:r>
            <a:endParaRPr lang="en-SG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9">
            <a:extLst>
              <a:ext uri="{FF2B5EF4-FFF2-40B4-BE49-F238E27FC236}">
                <a16:creationId xmlns:a16="http://schemas.microsoft.com/office/drawing/2014/main" id="{D975C9EA-B02F-4C39-A13B-9D429CEBD4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376" y="3247118"/>
            <a:ext cx="3657600" cy="3836410"/>
          </a:xfrm>
          <a:prstGeom prst="rect">
            <a:avLst/>
          </a:prstGeom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D2F28E8F-C500-4080-9157-085B0B5E5828}"/>
              </a:ext>
            </a:extLst>
          </p:cNvPr>
          <p:cNvSpPr/>
          <p:nvPr/>
        </p:nvSpPr>
        <p:spPr>
          <a:xfrm>
            <a:off x="7921880" y="2642038"/>
            <a:ext cx="3029899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A3330F02-423D-BF4C-93E1-E57E9B617A2D}"/>
              </a:ext>
            </a:extLst>
          </p:cNvPr>
          <p:cNvGrpSpPr/>
          <p:nvPr/>
        </p:nvGrpSpPr>
        <p:grpSpPr>
          <a:xfrm>
            <a:off x="362193" y="0"/>
            <a:ext cx="11467614" cy="6529608"/>
            <a:chOff x="1304923" y="673100"/>
            <a:chExt cx="9363077" cy="528637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97DCF83-F608-7CA8-F92D-88BB1F716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2" b="20435"/>
            <a:stretch/>
          </p:blipFill>
          <p:spPr>
            <a:xfrm>
              <a:off x="1304923" y="673100"/>
              <a:ext cx="9363077" cy="5286378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07D46E2-BF5B-6E3D-FE69-7479932D2BC5}"/>
                </a:ext>
              </a:extLst>
            </p:cNvPr>
            <p:cNvGrpSpPr/>
            <p:nvPr/>
          </p:nvGrpSpPr>
          <p:grpSpPr>
            <a:xfrm>
              <a:off x="4715273" y="713317"/>
              <a:ext cx="2703017" cy="734640"/>
              <a:chOff x="3510832" y="2251534"/>
              <a:chExt cx="5468498" cy="734640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58A0E67-E421-4862-E14B-901CE8893E10}"/>
                  </a:ext>
                </a:extLst>
              </p:cNvPr>
              <p:cNvSpPr/>
              <p:nvPr/>
            </p:nvSpPr>
            <p:spPr>
              <a:xfrm>
                <a:off x="3510832" y="2251534"/>
                <a:ext cx="5468498" cy="73464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31AC17">
                      <a:shade val="30000"/>
                      <a:satMod val="115000"/>
                    </a:srgbClr>
                  </a:gs>
                  <a:gs pos="50000">
                    <a:srgbClr val="31AC17">
                      <a:shade val="67500"/>
                      <a:satMod val="115000"/>
                    </a:srgbClr>
                  </a:gs>
                  <a:gs pos="100000">
                    <a:srgbClr val="31AC17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标小智龙珠体" panose="02020500000000000000" pitchFamily="18" charset="-122"/>
                  <a:ea typeface="标小智龙珠体" panose="02020500000000000000" pitchFamily="18" charset="-122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53E555E-6922-772D-CCA2-5341456B515E}"/>
                  </a:ext>
                </a:extLst>
              </p:cNvPr>
              <p:cNvSpPr txBox="1"/>
              <p:nvPr/>
            </p:nvSpPr>
            <p:spPr>
              <a:xfrm>
                <a:off x="3763316" y="2251534"/>
                <a:ext cx="4855152" cy="734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altLang="zh-CN" sz="5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GHI NHỚ</a:t>
                </a:r>
                <a:endParaRPr lang="en-US" altLang="zh-CN" sz="5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46" y="3641234"/>
            <a:ext cx="3298714" cy="345997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460" y="3445625"/>
            <a:ext cx="3459978" cy="34599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A34069-F4C2-466B-A8E0-B63EFC8A3C62}"/>
              </a:ext>
            </a:extLst>
          </p:cNvPr>
          <p:cNvSpPr txBox="1"/>
          <p:nvPr/>
        </p:nvSpPr>
        <p:spPr>
          <a:xfrm>
            <a:off x="1940032" y="1382286"/>
            <a:ext cx="805163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200" b="1" dirty="0">
                <a:latin typeface="Cambria" panose="02040503050406030204" pitchFamily="18" charset="0"/>
                <a:ea typeface="Cambria" panose="02040503050406030204" pitchFamily="18" charset="0"/>
              </a:rPr>
              <a:t>Dấu gạch ngang có thể được dùng để đánh dấu các ý trong một đoạn liệt kê và nối các từ ngữ trong một liên danh từ.</a:t>
            </a:r>
            <a:endParaRPr lang="en-SG" sz="5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4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F35305A-88CD-456E-8F56-8816B2CB453C}"/>
              </a:ext>
            </a:extLst>
          </p:cNvPr>
          <p:cNvSpPr txBox="1"/>
          <p:nvPr/>
        </p:nvSpPr>
        <p:spPr>
          <a:xfrm>
            <a:off x="325821" y="1735475"/>
            <a:ext cx="857644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Nhạc sĩ Hoàng Vân đã phổ nhạc cho bài thơ Hà Nội </a:t>
            </a:r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Huế  </a:t>
            </a:r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Sài Gòn của nhà thơ Lê Nguyên.</a:t>
            </a:r>
          </a:p>
          <a:p>
            <a:pPr algn="just"/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Để làm một con diều giấy, chúng ta phải thực hiện 3 bước: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khung diều.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Đo và cắt áo diều.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Ráp các bộ phận của diều.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1B35A-F29F-4306-8055-67155EB4847C}"/>
              </a:ext>
            </a:extLst>
          </p:cNvPr>
          <p:cNvSpPr txBox="1"/>
          <p:nvPr/>
        </p:nvSpPr>
        <p:spPr>
          <a:xfrm>
            <a:off x="2060028" y="430924"/>
            <a:ext cx="791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5251FB1E-DBE5-47AB-9964-CD7F67015D89}"/>
              </a:ext>
            </a:extLst>
          </p:cNvPr>
          <p:cNvSpPr/>
          <p:nvPr/>
        </p:nvSpPr>
        <p:spPr>
          <a:xfrm>
            <a:off x="1660633" y="89810"/>
            <a:ext cx="9900746" cy="1420892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Dấu câu nào có thể thay cho các bông hoa dưới đây? Nêu công dụng của dấu câu đó.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44B7-05C9-4B9E-97E2-EECF8C298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3524412" y="2322785"/>
            <a:ext cx="633710" cy="624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512788-AEA1-4ABD-94CA-47ADFE525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4949802" y="2322785"/>
            <a:ext cx="643690" cy="634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8697B-CA88-4E10-AA14-678B2316F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43157" y="4557212"/>
            <a:ext cx="643690" cy="634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047D12-148D-4061-9D0B-9460E51EB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28669" y="5153003"/>
            <a:ext cx="643690" cy="6345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6A5E08-96E8-4715-86C4-4F7FEB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43157" y="5787534"/>
            <a:ext cx="643690" cy="634531"/>
          </a:xfrm>
          <a:prstGeom prst="rect">
            <a:avLst/>
          </a:prstGeom>
        </p:spPr>
      </p:pic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BC43C681-9E17-4F8A-8E6E-D3E6E4FC7396}"/>
              </a:ext>
            </a:extLst>
          </p:cNvPr>
          <p:cNvSpPr/>
          <p:nvPr/>
        </p:nvSpPr>
        <p:spPr>
          <a:xfrm>
            <a:off x="9030945" y="1855076"/>
            <a:ext cx="3029899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01060D9C-A11E-472B-89AF-F16C5F6112C1}"/>
              </a:ext>
            </a:extLst>
          </p:cNvPr>
          <p:cNvSpPr/>
          <p:nvPr/>
        </p:nvSpPr>
        <p:spPr>
          <a:xfrm>
            <a:off x="6611006" y="4287183"/>
            <a:ext cx="3069241" cy="15739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kê.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nlgbo1b">
      <a:majorFont>
        <a:latin typeface="思源黑体 CN" panose="020F0302020204030204"/>
        <a:ea typeface="思源黑体 CN"/>
        <a:cs typeface=""/>
      </a:majorFont>
      <a:minorFont>
        <a:latin typeface="思源黑体 CN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609</Words>
  <Application>Microsoft Office PowerPoint</Application>
  <PresentationFormat>Widescreen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#9Slide07 HoneyCream</vt:lpstr>
      <vt:lpstr>Arial</vt:lpstr>
      <vt:lpstr>Cambria</vt:lpstr>
      <vt:lpstr>SVN-Newton</vt:lpstr>
      <vt:lpstr>Times New Roman</vt:lpstr>
      <vt:lpstr>UVF Blenda Script</vt:lpstr>
      <vt:lpstr>思源黑体 CN</vt:lpstr>
      <vt:lpstr>标小智龙珠体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duong quynh anh</cp:lastModifiedBy>
  <cp:revision>20</cp:revision>
  <dcterms:created xsi:type="dcterms:W3CDTF">2022-02-16T07:22:21Z</dcterms:created>
  <dcterms:modified xsi:type="dcterms:W3CDTF">2024-12-17T15:15:04Z</dcterms:modified>
</cp:coreProperties>
</file>