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6" r:id="rId3"/>
    <p:sldId id="289" r:id="rId4"/>
    <p:sldId id="273" r:id="rId5"/>
    <p:sldId id="302" r:id="rId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40C"/>
    <a:srgbClr val="FCF725"/>
    <a:srgbClr val="FA0000"/>
    <a:srgbClr val="FF6600"/>
    <a:srgbClr val="ECF763"/>
    <a:srgbClr val="EFF87C"/>
    <a:srgbClr val="EABBEF"/>
    <a:srgbClr val="9A57CD"/>
    <a:srgbClr val="F8F856"/>
    <a:srgbClr val="C36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95" autoAdjust="0"/>
  </p:normalViewPr>
  <p:slideViewPr>
    <p:cSldViewPr>
      <p:cViewPr varScale="1">
        <p:scale>
          <a:sx n="61" d="100"/>
          <a:sy n="61" d="100"/>
        </p:scale>
        <p:origin x="1080" y="84"/>
      </p:cViewPr>
      <p:guideLst>
        <p:guide orient="horz" pos="2160"/>
        <p:guide pos="3831"/>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10/20/2022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cho HS tham gia hđ của bài tập 1 để tiết học thú vị hơn. Vì bài này có hđ vui của bt1,2 nên người soạn k lên hđ khởi động nữa, GV chủ động linh động nhé.</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3</a:t>
            </a:fld>
            <a:endParaRPr lang="en-US"/>
          </a:p>
        </p:txBody>
      </p:sp>
    </p:spTree>
    <p:extLst>
      <p:ext uri="{BB962C8B-B14F-4D97-AF65-F5344CB8AC3E}">
        <p14:creationId xmlns:p14="http://schemas.microsoft.com/office/powerpoint/2010/main" val="377596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tạo</a:t>
            </a:r>
            <a:r>
              <a:rPr lang="en-US" baseline="0" smtClean="0"/>
              <a:t> các mảnh ghép như hình rồi cho HS chơi trò chơi “Tìm mảnh ghép”</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4</a:t>
            </a:fld>
            <a:endParaRPr lang="en-US"/>
          </a:p>
        </p:txBody>
      </p:sp>
    </p:spTree>
    <p:extLst>
      <p:ext uri="{BB962C8B-B14F-4D97-AF65-F5344CB8AC3E}">
        <p14:creationId xmlns:p14="http://schemas.microsoft.com/office/powerpoint/2010/main" val="224637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5</a:t>
            </a:fld>
            <a:endParaRPr lang="en-US"/>
          </a:p>
        </p:txBody>
      </p:sp>
    </p:spTree>
    <p:extLst>
      <p:ext uri="{BB962C8B-B14F-4D97-AF65-F5344CB8AC3E}">
        <p14:creationId xmlns:p14="http://schemas.microsoft.com/office/powerpoint/2010/main" val="103064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78667-E865-4580-9C06-63F58C228D54}"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78667-E865-4580-9C06-63F58C228D54}"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78667-E865-4580-9C06-63F58C228D54}"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10/20/2022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304046" y="219365"/>
            <a:ext cx="12567233" cy="3487337"/>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endParaRPr lang="en-US" sz="2700"/>
          </a:p>
        </p:txBody>
      </p:sp>
      <p:sp>
        <p:nvSpPr>
          <p:cNvPr id="7" name="Rectangle 6"/>
          <p:cNvSpPr/>
          <p:nvPr/>
        </p:nvSpPr>
        <p:spPr>
          <a:xfrm>
            <a:off x="-304046" y="0"/>
            <a:ext cx="12567233" cy="3397995"/>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ctr"/>
          <a:lstStyle/>
          <a:p>
            <a:pPr algn="ctr"/>
            <a:r>
              <a:rPr lang="en-US" sz="153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 1</a:t>
            </a:r>
            <a:endParaRPr lang="en-US" sz="270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717" y="4147090"/>
            <a:ext cx="7051802" cy="248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941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43032" y="0"/>
            <a:ext cx="12204870" cy="1581150"/>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08819" y="937038"/>
            <a:ext cx="10744200" cy="2972953"/>
            <a:chOff x="708819" y="937038"/>
            <a:chExt cx="10744200" cy="2972953"/>
          </a:xfrm>
        </p:grpSpPr>
        <p:grpSp>
          <p:nvGrpSpPr>
            <p:cNvPr id="11" name="Group 10"/>
            <p:cNvGrpSpPr/>
            <p:nvPr/>
          </p:nvGrpSpPr>
          <p:grpSpPr>
            <a:xfrm>
              <a:off x="708819" y="1219200"/>
              <a:ext cx="10744200" cy="2690791"/>
              <a:chOff x="708819" y="438150"/>
              <a:chExt cx="10744200" cy="1676400"/>
            </a:xfrm>
          </p:grpSpPr>
          <p:sp>
            <p:nvSpPr>
              <p:cNvPr id="4" name="Rounded Rectangle 3"/>
              <p:cNvSpPr/>
              <p:nvPr/>
            </p:nvSpPr>
            <p:spPr>
              <a:xfrm>
                <a:off x="708819" y="438150"/>
                <a:ext cx="10744200" cy="1676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61219" y="514350"/>
                <a:ext cx="10439400"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9768683" y="942536"/>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67547" y="1428750"/>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p:cNvSpPr/>
            <p:nvPr/>
          </p:nvSpPr>
          <p:spPr>
            <a:xfrm>
              <a:off x="9830938" y="1072298"/>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177165" y="937038"/>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176029" y="1423252"/>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
            <p:cNvSpPr/>
            <p:nvPr/>
          </p:nvSpPr>
          <p:spPr>
            <a:xfrm>
              <a:off x="2239420" y="1066800"/>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717" y="4334852"/>
            <a:ext cx="6518402" cy="229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20499" t="42394" r="60130" b="52148"/>
          <a:stretch/>
        </p:blipFill>
        <p:spPr>
          <a:xfrm>
            <a:off x="3871119" y="1581150"/>
            <a:ext cx="4419600" cy="1755080"/>
          </a:xfrm>
          <a:prstGeom prst="rect">
            <a:avLst/>
          </a:prstGeom>
        </p:spPr>
      </p:pic>
      <p:sp>
        <p:nvSpPr>
          <p:cNvPr id="3" name="TextBox 2"/>
          <p:cNvSpPr txBox="1"/>
          <p:nvPr/>
        </p:nvSpPr>
        <p:spPr>
          <a:xfrm>
            <a:off x="8671719" y="6324600"/>
            <a:ext cx="3393226" cy="523220"/>
          </a:xfrm>
          <a:prstGeom prst="rect">
            <a:avLst/>
          </a:prstGeom>
          <a:solidFill>
            <a:srgbClr val="FFC000"/>
          </a:solidFill>
        </p:spPr>
        <p:txBody>
          <a:bodyPr wrap="square" rtlCol="0">
            <a:spAutoFit/>
          </a:bodyPr>
          <a:lstStyle/>
          <a:p>
            <a:r>
              <a:rPr lang="en-US" sz="2800" smtClean="0">
                <a:latin typeface="Arial" pitchFamily="34" charset="0"/>
                <a:cs typeface="Arial" pitchFamily="34" charset="0"/>
              </a:rPr>
              <a:t>Sách Toán_trang 52</a:t>
            </a:r>
            <a:endParaRPr lang="en-US" sz="2800">
              <a:latin typeface="Arial" pitchFamily="34" charset="0"/>
              <a:cs typeface="Arial" pitchFamily="34" charset="0"/>
            </a:endParaRPr>
          </a:p>
        </p:txBody>
      </p:sp>
    </p:spTree>
    <p:extLst>
      <p:ext uri="{BB962C8B-B14F-4D97-AF65-F5344CB8AC3E}">
        <p14:creationId xmlns:p14="http://schemas.microsoft.com/office/powerpoint/2010/main" val="118722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1136" y="185112"/>
            <a:ext cx="12079608" cy="567331"/>
            <a:chOff x="448541" y="265777"/>
            <a:chExt cx="11517270" cy="567331"/>
          </a:xfrm>
        </p:grpSpPr>
        <p:sp>
          <p:nvSpPr>
            <p:cNvPr id="2" name="Oval 1"/>
            <p:cNvSpPr/>
            <p:nvPr/>
          </p:nvSpPr>
          <p:spPr>
            <a:xfrm>
              <a:off x="448541" y="265777"/>
              <a:ext cx="523099" cy="5486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endParaRPr lang="en-US" sz="36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TextBox 3"/>
            <p:cNvSpPr txBox="1"/>
            <p:nvPr/>
          </p:nvSpPr>
          <p:spPr>
            <a:xfrm>
              <a:off x="944394" y="309888"/>
              <a:ext cx="11021417" cy="523220"/>
            </a:xfrm>
            <a:prstGeom prst="rect">
              <a:avLst/>
            </a:prstGeom>
            <a:noFill/>
          </p:spPr>
          <p:txBody>
            <a:bodyPr wrap="square" rtlCol="0">
              <a:spAutoFit/>
            </a:bodyPr>
            <a:lstStyle/>
            <a:p>
              <a:pPr algn="just"/>
              <a:r>
                <a:rPr lang="en-US" sz="2800" smtClean="0">
                  <a:solidFill>
                    <a:srgbClr val="0070C0"/>
                  </a:solidFill>
                  <a:latin typeface="Arial" pitchFamily="34" charset="0"/>
                  <a:cs typeface="Arial" pitchFamily="34" charset="0"/>
                </a:rPr>
                <a:t>Bạn Việt cắt miếng bìa hình vuông thành bốn miếng bìa hình tam giác. </a:t>
              </a:r>
              <a:endParaRPr lang="en-US" sz="2800">
                <a:solidFill>
                  <a:srgbClr val="0070C0"/>
                </a:solidFill>
                <a:latin typeface="Arial" pitchFamily="34" charset="0"/>
                <a:cs typeface="Arial" pitchFamily="34" charset="0"/>
              </a:endParaRPr>
            </a:p>
          </p:txBody>
        </p:sp>
      </p:grpSp>
      <p:grpSp>
        <p:nvGrpSpPr>
          <p:cNvPr id="14" name="Group 13"/>
          <p:cNvGrpSpPr/>
          <p:nvPr/>
        </p:nvGrpSpPr>
        <p:grpSpPr>
          <a:xfrm>
            <a:off x="4684081" y="1317443"/>
            <a:ext cx="1196344" cy="1196343"/>
            <a:chOff x="975519" y="1271722"/>
            <a:chExt cx="1196344" cy="1196343"/>
          </a:xfrm>
        </p:grpSpPr>
        <p:sp>
          <p:nvSpPr>
            <p:cNvPr id="22" name="Rectangle 21"/>
            <p:cNvSpPr/>
            <p:nvPr/>
          </p:nvSpPr>
          <p:spPr>
            <a:xfrm>
              <a:off x="975519" y="1271722"/>
              <a:ext cx="1196343" cy="1196343"/>
            </a:xfrm>
            <a:prstGeom prst="rect">
              <a:avLst/>
            </a:prstGeom>
            <a:solidFill>
              <a:srgbClr val="FC8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975519" y="1271722"/>
              <a:ext cx="1196343" cy="1196343"/>
            </a:xfrm>
            <a:prstGeom prst="line">
              <a:avLst/>
            </a:prstGeom>
            <a:ln w="31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75519" y="1271722"/>
              <a:ext cx="1196344" cy="1196343"/>
            </a:xfrm>
            <a:prstGeom prst="line">
              <a:avLst/>
            </a:prstGeom>
            <a:ln w="31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8" name="Isosceles Triangle 17"/>
          <p:cNvSpPr/>
          <p:nvPr/>
        </p:nvSpPr>
        <p:spPr>
          <a:xfrm rot="13507567">
            <a:off x="6289111" y="1929116"/>
            <a:ext cx="1183643" cy="594203"/>
          </a:xfrm>
          <a:custGeom>
            <a:avLst/>
            <a:gdLst>
              <a:gd name="connsiteX0" fmla="*/ 0 w 1188720"/>
              <a:gd name="connsiteY0" fmla="*/ 566422 h 566422"/>
              <a:gd name="connsiteX1" fmla="*/ 594360 w 1188720"/>
              <a:gd name="connsiteY1" fmla="*/ 0 h 566422"/>
              <a:gd name="connsiteX2" fmla="*/ 1188720 w 1188720"/>
              <a:gd name="connsiteY2" fmla="*/ 566422 h 566422"/>
              <a:gd name="connsiteX3" fmla="*/ 0 w 1188720"/>
              <a:gd name="connsiteY3" fmla="*/ 566422 h 566422"/>
              <a:gd name="connsiteX0" fmla="*/ 0 w 1188720"/>
              <a:gd name="connsiteY0" fmla="*/ 591822 h 591822"/>
              <a:gd name="connsiteX1" fmla="*/ 594360 w 1188720"/>
              <a:gd name="connsiteY1" fmla="*/ 0 h 591822"/>
              <a:gd name="connsiteX2" fmla="*/ 1188720 w 1188720"/>
              <a:gd name="connsiteY2" fmla="*/ 591822 h 591822"/>
              <a:gd name="connsiteX3" fmla="*/ 0 w 1188720"/>
              <a:gd name="connsiteY3" fmla="*/ 591822 h 591822"/>
              <a:gd name="connsiteX0" fmla="*/ 0 w 1169670"/>
              <a:gd name="connsiteY0" fmla="*/ 591822 h 591822"/>
              <a:gd name="connsiteX1" fmla="*/ 575310 w 1169670"/>
              <a:gd name="connsiteY1" fmla="*/ 0 h 591822"/>
              <a:gd name="connsiteX2" fmla="*/ 1169670 w 1169670"/>
              <a:gd name="connsiteY2" fmla="*/ 591822 h 591822"/>
              <a:gd name="connsiteX3" fmla="*/ 0 w 1169670"/>
              <a:gd name="connsiteY3" fmla="*/ 591822 h 591822"/>
              <a:gd name="connsiteX0" fmla="*/ 0 w 1144270"/>
              <a:gd name="connsiteY0" fmla="*/ 591822 h 591822"/>
              <a:gd name="connsiteX1" fmla="*/ 575310 w 1144270"/>
              <a:gd name="connsiteY1" fmla="*/ 0 h 591822"/>
              <a:gd name="connsiteX2" fmla="*/ 1144270 w 1144270"/>
              <a:gd name="connsiteY2" fmla="*/ 591822 h 591822"/>
              <a:gd name="connsiteX3" fmla="*/ 0 w 1144270"/>
              <a:gd name="connsiteY3" fmla="*/ 591822 h 591822"/>
              <a:gd name="connsiteX0" fmla="*/ 0 w 1150620"/>
              <a:gd name="connsiteY0" fmla="*/ 591822 h 591822"/>
              <a:gd name="connsiteX1" fmla="*/ 575310 w 1150620"/>
              <a:gd name="connsiteY1" fmla="*/ 0 h 591822"/>
              <a:gd name="connsiteX2" fmla="*/ 1150620 w 1150620"/>
              <a:gd name="connsiteY2" fmla="*/ 572772 h 591822"/>
              <a:gd name="connsiteX3" fmla="*/ 0 w 1150620"/>
              <a:gd name="connsiteY3" fmla="*/ 591822 h 591822"/>
              <a:gd name="connsiteX0" fmla="*/ 0 w 1156970"/>
              <a:gd name="connsiteY0" fmla="*/ 579122 h 579122"/>
              <a:gd name="connsiteX1" fmla="*/ 581660 w 1156970"/>
              <a:gd name="connsiteY1" fmla="*/ 0 h 579122"/>
              <a:gd name="connsiteX2" fmla="*/ 1156970 w 1156970"/>
              <a:gd name="connsiteY2" fmla="*/ 572772 h 579122"/>
              <a:gd name="connsiteX3" fmla="*/ 0 w 1156970"/>
              <a:gd name="connsiteY3" fmla="*/ 579122 h 579122"/>
            </a:gdLst>
            <a:ahLst/>
            <a:cxnLst>
              <a:cxn ang="0">
                <a:pos x="connsiteX0" y="connsiteY0"/>
              </a:cxn>
              <a:cxn ang="0">
                <a:pos x="connsiteX1" y="connsiteY1"/>
              </a:cxn>
              <a:cxn ang="0">
                <a:pos x="connsiteX2" y="connsiteY2"/>
              </a:cxn>
              <a:cxn ang="0">
                <a:pos x="connsiteX3" y="connsiteY3"/>
              </a:cxn>
            </a:cxnLst>
            <a:rect l="l" t="t" r="r" b="b"/>
            <a:pathLst>
              <a:path w="1156970" h="579122">
                <a:moveTo>
                  <a:pt x="0" y="579122"/>
                </a:moveTo>
                <a:lnTo>
                  <a:pt x="581660" y="0"/>
                </a:lnTo>
                <a:lnTo>
                  <a:pt x="1156970" y="572772"/>
                </a:lnTo>
                <a:lnTo>
                  <a:pt x="0" y="579122"/>
                </a:lnTo>
                <a:close/>
              </a:path>
            </a:pathLst>
          </a:custGeom>
          <a:solidFill>
            <a:srgbClr val="FC8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17"/>
          <p:cNvSpPr/>
          <p:nvPr/>
        </p:nvSpPr>
        <p:spPr>
          <a:xfrm rot="13507567">
            <a:off x="7413272" y="1915969"/>
            <a:ext cx="1183643" cy="594203"/>
          </a:xfrm>
          <a:custGeom>
            <a:avLst/>
            <a:gdLst>
              <a:gd name="connsiteX0" fmla="*/ 0 w 1188720"/>
              <a:gd name="connsiteY0" fmla="*/ 566422 h 566422"/>
              <a:gd name="connsiteX1" fmla="*/ 594360 w 1188720"/>
              <a:gd name="connsiteY1" fmla="*/ 0 h 566422"/>
              <a:gd name="connsiteX2" fmla="*/ 1188720 w 1188720"/>
              <a:gd name="connsiteY2" fmla="*/ 566422 h 566422"/>
              <a:gd name="connsiteX3" fmla="*/ 0 w 1188720"/>
              <a:gd name="connsiteY3" fmla="*/ 566422 h 566422"/>
              <a:gd name="connsiteX0" fmla="*/ 0 w 1188720"/>
              <a:gd name="connsiteY0" fmla="*/ 591822 h 591822"/>
              <a:gd name="connsiteX1" fmla="*/ 594360 w 1188720"/>
              <a:gd name="connsiteY1" fmla="*/ 0 h 591822"/>
              <a:gd name="connsiteX2" fmla="*/ 1188720 w 1188720"/>
              <a:gd name="connsiteY2" fmla="*/ 591822 h 591822"/>
              <a:gd name="connsiteX3" fmla="*/ 0 w 1188720"/>
              <a:gd name="connsiteY3" fmla="*/ 591822 h 591822"/>
              <a:gd name="connsiteX0" fmla="*/ 0 w 1169670"/>
              <a:gd name="connsiteY0" fmla="*/ 591822 h 591822"/>
              <a:gd name="connsiteX1" fmla="*/ 575310 w 1169670"/>
              <a:gd name="connsiteY1" fmla="*/ 0 h 591822"/>
              <a:gd name="connsiteX2" fmla="*/ 1169670 w 1169670"/>
              <a:gd name="connsiteY2" fmla="*/ 591822 h 591822"/>
              <a:gd name="connsiteX3" fmla="*/ 0 w 1169670"/>
              <a:gd name="connsiteY3" fmla="*/ 591822 h 591822"/>
              <a:gd name="connsiteX0" fmla="*/ 0 w 1144270"/>
              <a:gd name="connsiteY0" fmla="*/ 591822 h 591822"/>
              <a:gd name="connsiteX1" fmla="*/ 575310 w 1144270"/>
              <a:gd name="connsiteY1" fmla="*/ 0 h 591822"/>
              <a:gd name="connsiteX2" fmla="*/ 1144270 w 1144270"/>
              <a:gd name="connsiteY2" fmla="*/ 591822 h 591822"/>
              <a:gd name="connsiteX3" fmla="*/ 0 w 1144270"/>
              <a:gd name="connsiteY3" fmla="*/ 591822 h 591822"/>
              <a:gd name="connsiteX0" fmla="*/ 0 w 1150620"/>
              <a:gd name="connsiteY0" fmla="*/ 591822 h 591822"/>
              <a:gd name="connsiteX1" fmla="*/ 575310 w 1150620"/>
              <a:gd name="connsiteY1" fmla="*/ 0 h 591822"/>
              <a:gd name="connsiteX2" fmla="*/ 1150620 w 1150620"/>
              <a:gd name="connsiteY2" fmla="*/ 572772 h 591822"/>
              <a:gd name="connsiteX3" fmla="*/ 0 w 1150620"/>
              <a:gd name="connsiteY3" fmla="*/ 591822 h 591822"/>
              <a:gd name="connsiteX0" fmla="*/ 0 w 1156970"/>
              <a:gd name="connsiteY0" fmla="*/ 579122 h 579122"/>
              <a:gd name="connsiteX1" fmla="*/ 581660 w 1156970"/>
              <a:gd name="connsiteY1" fmla="*/ 0 h 579122"/>
              <a:gd name="connsiteX2" fmla="*/ 1156970 w 1156970"/>
              <a:gd name="connsiteY2" fmla="*/ 572772 h 579122"/>
              <a:gd name="connsiteX3" fmla="*/ 0 w 1156970"/>
              <a:gd name="connsiteY3" fmla="*/ 579122 h 579122"/>
            </a:gdLst>
            <a:ahLst/>
            <a:cxnLst>
              <a:cxn ang="0">
                <a:pos x="connsiteX0" y="connsiteY0"/>
              </a:cxn>
              <a:cxn ang="0">
                <a:pos x="connsiteX1" y="connsiteY1"/>
              </a:cxn>
              <a:cxn ang="0">
                <a:pos x="connsiteX2" y="connsiteY2"/>
              </a:cxn>
              <a:cxn ang="0">
                <a:pos x="connsiteX3" y="connsiteY3"/>
              </a:cxn>
            </a:cxnLst>
            <a:rect l="l" t="t" r="r" b="b"/>
            <a:pathLst>
              <a:path w="1156970" h="579122">
                <a:moveTo>
                  <a:pt x="0" y="579122"/>
                </a:moveTo>
                <a:lnTo>
                  <a:pt x="581660" y="0"/>
                </a:lnTo>
                <a:lnTo>
                  <a:pt x="1156970" y="572772"/>
                </a:lnTo>
                <a:lnTo>
                  <a:pt x="0" y="579122"/>
                </a:lnTo>
                <a:close/>
              </a:path>
            </a:pathLst>
          </a:custGeom>
          <a:solidFill>
            <a:srgbClr val="FC8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17"/>
          <p:cNvSpPr/>
          <p:nvPr/>
        </p:nvSpPr>
        <p:spPr>
          <a:xfrm rot="13507567">
            <a:off x="8537433" y="1902822"/>
            <a:ext cx="1183643" cy="594203"/>
          </a:xfrm>
          <a:custGeom>
            <a:avLst/>
            <a:gdLst>
              <a:gd name="connsiteX0" fmla="*/ 0 w 1188720"/>
              <a:gd name="connsiteY0" fmla="*/ 566422 h 566422"/>
              <a:gd name="connsiteX1" fmla="*/ 594360 w 1188720"/>
              <a:gd name="connsiteY1" fmla="*/ 0 h 566422"/>
              <a:gd name="connsiteX2" fmla="*/ 1188720 w 1188720"/>
              <a:gd name="connsiteY2" fmla="*/ 566422 h 566422"/>
              <a:gd name="connsiteX3" fmla="*/ 0 w 1188720"/>
              <a:gd name="connsiteY3" fmla="*/ 566422 h 566422"/>
              <a:gd name="connsiteX0" fmla="*/ 0 w 1188720"/>
              <a:gd name="connsiteY0" fmla="*/ 591822 h 591822"/>
              <a:gd name="connsiteX1" fmla="*/ 594360 w 1188720"/>
              <a:gd name="connsiteY1" fmla="*/ 0 h 591822"/>
              <a:gd name="connsiteX2" fmla="*/ 1188720 w 1188720"/>
              <a:gd name="connsiteY2" fmla="*/ 591822 h 591822"/>
              <a:gd name="connsiteX3" fmla="*/ 0 w 1188720"/>
              <a:gd name="connsiteY3" fmla="*/ 591822 h 591822"/>
              <a:gd name="connsiteX0" fmla="*/ 0 w 1169670"/>
              <a:gd name="connsiteY0" fmla="*/ 591822 h 591822"/>
              <a:gd name="connsiteX1" fmla="*/ 575310 w 1169670"/>
              <a:gd name="connsiteY1" fmla="*/ 0 h 591822"/>
              <a:gd name="connsiteX2" fmla="*/ 1169670 w 1169670"/>
              <a:gd name="connsiteY2" fmla="*/ 591822 h 591822"/>
              <a:gd name="connsiteX3" fmla="*/ 0 w 1169670"/>
              <a:gd name="connsiteY3" fmla="*/ 591822 h 591822"/>
              <a:gd name="connsiteX0" fmla="*/ 0 w 1144270"/>
              <a:gd name="connsiteY0" fmla="*/ 591822 h 591822"/>
              <a:gd name="connsiteX1" fmla="*/ 575310 w 1144270"/>
              <a:gd name="connsiteY1" fmla="*/ 0 h 591822"/>
              <a:gd name="connsiteX2" fmla="*/ 1144270 w 1144270"/>
              <a:gd name="connsiteY2" fmla="*/ 591822 h 591822"/>
              <a:gd name="connsiteX3" fmla="*/ 0 w 1144270"/>
              <a:gd name="connsiteY3" fmla="*/ 591822 h 591822"/>
              <a:gd name="connsiteX0" fmla="*/ 0 w 1150620"/>
              <a:gd name="connsiteY0" fmla="*/ 591822 h 591822"/>
              <a:gd name="connsiteX1" fmla="*/ 575310 w 1150620"/>
              <a:gd name="connsiteY1" fmla="*/ 0 h 591822"/>
              <a:gd name="connsiteX2" fmla="*/ 1150620 w 1150620"/>
              <a:gd name="connsiteY2" fmla="*/ 572772 h 591822"/>
              <a:gd name="connsiteX3" fmla="*/ 0 w 1150620"/>
              <a:gd name="connsiteY3" fmla="*/ 591822 h 591822"/>
              <a:gd name="connsiteX0" fmla="*/ 0 w 1156970"/>
              <a:gd name="connsiteY0" fmla="*/ 579122 h 579122"/>
              <a:gd name="connsiteX1" fmla="*/ 581660 w 1156970"/>
              <a:gd name="connsiteY1" fmla="*/ 0 h 579122"/>
              <a:gd name="connsiteX2" fmla="*/ 1156970 w 1156970"/>
              <a:gd name="connsiteY2" fmla="*/ 572772 h 579122"/>
              <a:gd name="connsiteX3" fmla="*/ 0 w 1156970"/>
              <a:gd name="connsiteY3" fmla="*/ 579122 h 579122"/>
            </a:gdLst>
            <a:ahLst/>
            <a:cxnLst>
              <a:cxn ang="0">
                <a:pos x="connsiteX0" y="connsiteY0"/>
              </a:cxn>
              <a:cxn ang="0">
                <a:pos x="connsiteX1" y="connsiteY1"/>
              </a:cxn>
              <a:cxn ang="0">
                <a:pos x="connsiteX2" y="connsiteY2"/>
              </a:cxn>
              <a:cxn ang="0">
                <a:pos x="connsiteX3" y="connsiteY3"/>
              </a:cxn>
            </a:cxnLst>
            <a:rect l="l" t="t" r="r" b="b"/>
            <a:pathLst>
              <a:path w="1156970" h="579122">
                <a:moveTo>
                  <a:pt x="0" y="579122"/>
                </a:moveTo>
                <a:lnTo>
                  <a:pt x="581660" y="0"/>
                </a:lnTo>
                <a:lnTo>
                  <a:pt x="1156970" y="572772"/>
                </a:lnTo>
                <a:lnTo>
                  <a:pt x="0" y="579122"/>
                </a:lnTo>
                <a:close/>
              </a:path>
            </a:pathLst>
          </a:custGeom>
          <a:solidFill>
            <a:srgbClr val="FC8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17"/>
          <p:cNvSpPr/>
          <p:nvPr/>
        </p:nvSpPr>
        <p:spPr>
          <a:xfrm rot="13507567">
            <a:off x="9661594" y="1889675"/>
            <a:ext cx="1183643" cy="594203"/>
          </a:xfrm>
          <a:custGeom>
            <a:avLst/>
            <a:gdLst>
              <a:gd name="connsiteX0" fmla="*/ 0 w 1188720"/>
              <a:gd name="connsiteY0" fmla="*/ 566422 h 566422"/>
              <a:gd name="connsiteX1" fmla="*/ 594360 w 1188720"/>
              <a:gd name="connsiteY1" fmla="*/ 0 h 566422"/>
              <a:gd name="connsiteX2" fmla="*/ 1188720 w 1188720"/>
              <a:gd name="connsiteY2" fmla="*/ 566422 h 566422"/>
              <a:gd name="connsiteX3" fmla="*/ 0 w 1188720"/>
              <a:gd name="connsiteY3" fmla="*/ 566422 h 566422"/>
              <a:gd name="connsiteX0" fmla="*/ 0 w 1188720"/>
              <a:gd name="connsiteY0" fmla="*/ 591822 h 591822"/>
              <a:gd name="connsiteX1" fmla="*/ 594360 w 1188720"/>
              <a:gd name="connsiteY1" fmla="*/ 0 h 591822"/>
              <a:gd name="connsiteX2" fmla="*/ 1188720 w 1188720"/>
              <a:gd name="connsiteY2" fmla="*/ 591822 h 591822"/>
              <a:gd name="connsiteX3" fmla="*/ 0 w 1188720"/>
              <a:gd name="connsiteY3" fmla="*/ 591822 h 591822"/>
              <a:gd name="connsiteX0" fmla="*/ 0 w 1169670"/>
              <a:gd name="connsiteY0" fmla="*/ 591822 h 591822"/>
              <a:gd name="connsiteX1" fmla="*/ 575310 w 1169670"/>
              <a:gd name="connsiteY1" fmla="*/ 0 h 591822"/>
              <a:gd name="connsiteX2" fmla="*/ 1169670 w 1169670"/>
              <a:gd name="connsiteY2" fmla="*/ 591822 h 591822"/>
              <a:gd name="connsiteX3" fmla="*/ 0 w 1169670"/>
              <a:gd name="connsiteY3" fmla="*/ 591822 h 591822"/>
              <a:gd name="connsiteX0" fmla="*/ 0 w 1144270"/>
              <a:gd name="connsiteY0" fmla="*/ 591822 h 591822"/>
              <a:gd name="connsiteX1" fmla="*/ 575310 w 1144270"/>
              <a:gd name="connsiteY1" fmla="*/ 0 h 591822"/>
              <a:gd name="connsiteX2" fmla="*/ 1144270 w 1144270"/>
              <a:gd name="connsiteY2" fmla="*/ 591822 h 591822"/>
              <a:gd name="connsiteX3" fmla="*/ 0 w 1144270"/>
              <a:gd name="connsiteY3" fmla="*/ 591822 h 591822"/>
              <a:gd name="connsiteX0" fmla="*/ 0 w 1150620"/>
              <a:gd name="connsiteY0" fmla="*/ 591822 h 591822"/>
              <a:gd name="connsiteX1" fmla="*/ 575310 w 1150620"/>
              <a:gd name="connsiteY1" fmla="*/ 0 h 591822"/>
              <a:gd name="connsiteX2" fmla="*/ 1150620 w 1150620"/>
              <a:gd name="connsiteY2" fmla="*/ 572772 h 591822"/>
              <a:gd name="connsiteX3" fmla="*/ 0 w 1150620"/>
              <a:gd name="connsiteY3" fmla="*/ 591822 h 591822"/>
              <a:gd name="connsiteX0" fmla="*/ 0 w 1156970"/>
              <a:gd name="connsiteY0" fmla="*/ 579122 h 579122"/>
              <a:gd name="connsiteX1" fmla="*/ 581660 w 1156970"/>
              <a:gd name="connsiteY1" fmla="*/ 0 h 579122"/>
              <a:gd name="connsiteX2" fmla="*/ 1156970 w 1156970"/>
              <a:gd name="connsiteY2" fmla="*/ 572772 h 579122"/>
              <a:gd name="connsiteX3" fmla="*/ 0 w 1156970"/>
              <a:gd name="connsiteY3" fmla="*/ 579122 h 579122"/>
            </a:gdLst>
            <a:ahLst/>
            <a:cxnLst>
              <a:cxn ang="0">
                <a:pos x="connsiteX0" y="connsiteY0"/>
              </a:cxn>
              <a:cxn ang="0">
                <a:pos x="connsiteX1" y="connsiteY1"/>
              </a:cxn>
              <a:cxn ang="0">
                <a:pos x="connsiteX2" y="connsiteY2"/>
              </a:cxn>
              <a:cxn ang="0">
                <a:pos x="connsiteX3" y="connsiteY3"/>
              </a:cxn>
            </a:cxnLst>
            <a:rect l="l" t="t" r="r" b="b"/>
            <a:pathLst>
              <a:path w="1156970" h="579122">
                <a:moveTo>
                  <a:pt x="0" y="579122"/>
                </a:moveTo>
                <a:lnTo>
                  <a:pt x="581660" y="0"/>
                </a:lnTo>
                <a:lnTo>
                  <a:pt x="1156970" y="572772"/>
                </a:lnTo>
                <a:lnTo>
                  <a:pt x="0" y="579122"/>
                </a:lnTo>
                <a:close/>
              </a:path>
            </a:pathLst>
          </a:custGeom>
          <a:solidFill>
            <a:srgbClr val="FC8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20578" t="34445" r="19920" b="39259"/>
          <a:stretch/>
        </p:blipFill>
        <p:spPr>
          <a:xfrm>
            <a:off x="792795" y="897284"/>
            <a:ext cx="2824955" cy="1803400"/>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002" y="2815798"/>
            <a:ext cx="7640181" cy="3797592"/>
          </a:xfrm>
          <a:prstGeom prst="rect">
            <a:avLst/>
          </a:prstGeom>
        </p:spPr>
      </p:pic>
      <p:sp>
        <p:nvSpPr>
          <p:cNvPr id="37" name="TextBox 36"/>
          <p:cNvSpPr txBox="1"/>
          <p:nvPr/>
        </p:nvSpPr>
        <p:spPr>
          <a:xfrm>
            <a:off x="187005" y="2946618"/>
            <a:ext cx="3956533" cy="1815882"/>
          </a:xfrm>
          <a:prstGeom prst="rect">
            <a:avLst/>
          </a:prstGeom>
          <a:noFill/>
        </p:spPr>
        <p:txBody>
          <a:bodyPr wrap="square" rtlCol="0">
            <a:spAutoFit/>
          </a:bodyPr>
          <a:lstStyle/>
          <a:p>
            <a:pPr algn="just"/>
            <a:r>
              <a:rPr lang="en-US" sz="2800" smtClean="0">
                <a:solidFill>
                  <a:srgbClr val="0070C0"/>
                </a:solidFill>
                <a:latin typeface="Arial" pitchFamily="34" charset="0"/>
                <a:cs typeface="Arial" pitchFamily="34" charset="0"/>
              </a:rPr>
              <a:t>Em hãy ghép bốn miếng bìa hình tam giác đó để được mỗi hình sau:</a:t>
            </a:r>
            <a:endParaRPr lang="en-US" sz="28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468873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13519" y="289639"/>
            <a:ext cx="5715000" cy="2062103"/>
            <a:chOff x="597668" y="443152"/>
            <a:chExt cx="5715000" cy="2062103"/>
          </a:xfrm>
        </p:grpSpPr>
        <p:sp>
          <p:nvSpPr>
            <p:cNvPr id="44" name="Oval 43"/>
            <p:cNvSpPr/>
            <p:nvPr/>
          </p:nvSpPr>
          <p:spPr>
            <a:xfrm>
              <a:off x="597668" y="449759"/>
              <a:ext cx="690093" cy="6900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endParaRPr lang="en-US" sz="44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5" name="TextBox 44"/>
            <p:cNvSpPr txBox="1"/>
            <p:nvPr/>
          </p:nvSpPr>
          <p:spPr>
            <a:xfrm>
              <a:off x="1335820" y="443152"/>
              <a:ext cx="4976848" cy="2062103"/>
            </a:xfrm>
            <a:prstGeom prst="rect">
              <a:avLst/>
            </a:prstGeom>
            <a:noFill/>
          </p:spPr>
          <p:txBody>
            <a:bodyPr wrap="square" rtlCol="0">
              <a:spAutoFit/>
            </a:bodyPr>
            <a:lstStyle/>
            <a:p>
              <a:pPr algn="just"/>
              <a:r>
                <a:rPr lang="en-US" sz="3200" smtClean="0">
                  <a:solidFill>
                    <a:srgbClr val="0070C0"/>
                  </a:solidFill>
                  <a:latin typeface="Arial" pitchFamily="34" charset="0"/>
                  <a:cs typeface="Arial" pitchFamily="34" charset="0"/>
                </a:rPr>
                <a:t>Tìm hai miếng bìa để ghép được hình tròn; hình vuông; hình tam giác hoặc hình chữ nhật.</a:t>
              </a:r>
              <a:endParaRPr lang="en-US" sz="3200">
                <a:solidFill>
                  <a:srgbClr val="0070C0"/>
                </a:solidFill>
                <a:latin typeface="Arial" pitchFamily="34" charset="0"/>
                <a:cs typeface="Arial" pitchFamily="34"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838" y="152400"/>
            <a:ext cx="4319726" cy="6698429"/>
          </a:xfrm>
          <a:prstGeom prst="rect">
            <a:avLst/>
          </a:prstGeom>
        </p:spPr>
      </p:pic>
      <p:sp>
        <p:nvSpPr>
          <p:cNvPr id="6" name="TextBox 5"/>
          <p:cNvSpPr txBox="1"/>
          <p:nvPr/>
        </p:nvSpPr>
        <p:spPr>
          <a:xfrm>
            <a:off x="937419" y="2514600"/>
            <a:ext cx="5410200" cy="584775"/>
          </a:xfrm>
          <a:prstGeom prst="rect">
            <a:avLst/>
          </a:prstGeom>
          <a:noFill/>
        </p:spPr>
        <p:txBody>
          <a:bodyPr wrap="square" rtlCol="0">
            <a:spAutoFit/>
          </a:bodyPr>
          <a:lstStyle/>
          <a:p>
            <a:pPr algn="just"/>
            <a:r>
              <a:rPr lang="en-US" sz="3200" smtClean="0">
                <a:solidFill>
                  <a:srgbClr val="FF0000"/>
                </a:solidFill>
                <a:latin typeface="Arial" pitchFamily="34" charset="0"/>
                <a:cs typeface="Arial" pitchFamily="34" charset="0"/>
              </a:rPr>
              <a:t>Trò chơi: </a:t>
            </a:r>
            <a:r>
              <a:rPr lang="en-US" sz="3200" smtClean="0">
                <a:solidFill>
                  <a:srgbClr val="0070C0"/>
                </a:solidFill>
                <a:latin typeface="Arial" pitchFamily="34" charset="0"/>
                <a:cs typeface="Arial" pitchFamily="34" charset="0"/>
              </a:rPr>
              <a:t>TÌM MẢNH GHÉP</a:t>
            </a:r>
            <a:endParaRPr lang="en-US" sz="3200">
              <a:solidFill>
                <a:srgbClr val="0070C0"/>
              </a:solidFill>
              <a:latin typeface="Arial" pitchFamily="34" charset="0"/>
              <a:cs typeface="Arial" pitchFamily="34" charset="0"/>
            </a:endParaRPr>
          </a:p>
        </p:txBody>
      </p:sp>
      <p:sp>
        <p:nvSpPr>
          <p:cNvPr id="7" name="TextBox 6"/>
          <p:cNvSpPr txBox="1"/>
          <p:nvPr/>
        </p:nvSpPr>
        <p:spPr>
          <a:xfrm>
            <a:off x="937419" y="3251775"/>
            <a:ext cx="5410200" cy="3539430"/>
          </a:xfrm>
          <a:prstGeom prst="rect">
            <a:avLst/>
          </a:prstGeom>
          <a:noFill/>
        </p:spPr>
        <p:txBody>
          <a:bodyPr wrap="square" rtlCol="0">
            <a:spAutoFit/>
          </a:bodyPr>
          <a:lstStyle/>
          <a:p>
            <a:pPr algn="just"/>
            <a:r>
              <a:rPr lang="en-US" sz="3200" smtClean="0">
                <a:solidFill>
                  <a:srgbClr val="FF0000"/>
                </a:solidFill>
                <a:latin typeface="Arial" pitchFamily="34" charset="0"/>
                <a:cs typeface="Arial" pitchFamily="34" charset="0"/>
              </a:rPr>
              <a:t>Luật chơi: </a:t>
            </a:r>
            <a:r>
              <a:rPr lang="en-US" sz="3200" smtClean="0">
                <a:solidFill>
                  <a:srgbClr val="0070C0"/>
                </a:solidFill>
                <a:latin typeface="Arial" pitchFamily="34" charset="0"/>
                <a:cs typeface="Arial" pitchFamily="34" charset="0"/>
              </a:rPr>
              <a:t>GV làm sẵn các mảnh ghép như hình, phát cho HS và yêu cầu HS tìm đúng mảnh ghép còn lại của mình. HS nào ghép đúng mảnh ghép của mình thì sẽ chiến thắng.</a:t>
            </a:r>
            <a:endParaRPr lang="en-US" sz="32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679524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34223" y="-572814"/>
            <a:ext cx="7840407" cy="7278414"/>
          </a:xfrm>
          <a:prstGeom prst="rect">
            <a:avLst/>
          </a:prstGeom>
        </p:spPr>
      </p:pic>
      <p:sp>
        <p:nvSpPr>
          <p:cNvPr id="2" name="Title 1"/>
          <p:cNvSpPr>
            <a:spLocks noGrp="1"/>
          </p:cNvSpPr>
          <p:nvPr>
            <p:ph type="title"/>
          </p:nvPr>
        </p:nvSpPr>
        <p:spPr>
          <a:xfrm>
            <a:off x="2880519" y="1408385"/>
            <a:ext cx="6178536" cy="1143000"/>
          </a:xfrm>
        </p:spPr>
        <p:txBody>
          <a:bodyPr>
            <a:normAutofit/>
          </a:bodyPr>
          <a:lstStyle/>
          <a:p>
            <a:r>
              <a:rPr lang="en-US" sz="6000" smtClean="0">
                <a:solidFill>
                  <a:srgbClr val="002060"/>
                </a:solidFill>
                <a:latin typeface="Arial" pitchFamily="34" charset="0"/>
                <a:ea typeface="Arial-Rounded" pitchFamily="34" charset="0"/>
                <a:cs typeface="Arial" pitchFamily="34" charset="0"/>
              </a:rPr>
              <a:t>Củng cố - Dặn dò</a:t>
            </a:r>
            <a:endParaRPr lang="en-US" sz="6000">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54627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2344</TotalTime>
  <Words>179</Words>
  <Application>Microsoft Office PowerPoint</Application>
  <PresentationFormat>Custom</PresentationFormat>
  <Paragraphs>16</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Arial-Rounded</vt:lpstr>
      <vt:lpstr>Calibri</vt:lpstr>
      <vt:lpstr>Office Theme</vt:lpstr>
      <vt:lpstr>PowerPoint Presentation</vt:lpstr>
      <vt:lpstr>PowerPoint Presentation</vt:lpstr>
      <vt:lpstr>PowerPoint Presentation</vt:lpstr>
      <vt:lpstr>PowerPoint Presentation</vt:lpstr>
      <vt:lpstr>Củng cố - 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239</cp:revision>
  <dcterms:created xsi:type="dcterms:W3CDTF">2021-05-23T10:25:42Z</dcterms:created>
  <dcterms:modified xsi:type="dcterms:W3CDTF">2022-10-20T12:30:35Z</dcterms:modified>
</cp:coreProperties>
</file>