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8" r:id="rId2"/>
    <p:sldId id="268" r:id="rId3"/>
    <p:sldId id="270" r:id="rId4"/>
    <p:sldId id="271" r:id="rId5"/>
    <p:sldId id="272" r:id="rId6"/>
    <p:sldId id="273" r:id="rId7"/>
    <p:sldId id="274" r:id="rId8"/>
    <p:sldId id="275" r:id="rId9"/>
    <p:sldId id="280" r:id="rId10"/>
    <p:sldId id="281" r:id="rId11"/>
    <p:sldId id="282" r:id="rId12"/>
    <p:sldId id="283" r:id="rId13"/>
    <p:sldId id="284" r:id="rId14"/>
    <p:sldId id="285" r:id="rId15"/>
    <p:sldId id="276" r:id="rId16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00A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87011" autoAdjust="0"/>
  </p:normalViewPr>
  <p:slideViewPr>
    <p:cSldViewPr>
      <p:cViewPr varScale="1">
        <p:scale>
          <a:sx n="64" d="100"/>
          <a:sy n="64" d="100"/>
        </p:scale>
        <p:origin x="960" y="60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EF0DB-371A-48ED-9107-118BCFC741BA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83D7A-9E42-4548-990C-7D2596BB5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18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Tác</a:t>
            </a:r>
            <a:r>
              <a:rPr lang="en-US" baseline="0" smtClean="0"/>
              <a:t> giả SGK đã l</a:t>
            </a:r>
            <a:r>
              <a:rPr lang="en-US" smtClean="0"/>
              <a:t>ồng</a:t>
            </a:r>
            <a:r>
              <a:rPr lang="en-US" baseline="0" smtClean="0"/>
              <a:t> ghép thống kê vào hình học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93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96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67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</a:t>
            </a:r>
            <a:r>
              <a:rPr lang="en-US" baseline="0" smtClean="0"/>
              <a:t> yêu cầu HS nói tên các hình rồi GV nối chứ đừng bắt HS dựa vào chữ để tl vì HS chưa biết đọc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01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Ngôi</a:t>
            </a:r>
            <a:r>
              <a:rPr lang="en-US" baseline="0" smtClean="0"/>
              <a:t> sao may mắn, HS được tặng quà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2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Chỉ</a:t>
            </a:r>
            <a:r>
              <a:rPr lang="en-US" baseline="0" smtClean="0"/>
              <a:t> vào bộ phận lồng quạt để HS thấy nó có dạng hình tròn. Tuy nhiên GV có thể linh động thay đổi nội dung cho phù hợp.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65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96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83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34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83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41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32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78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0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20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01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1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91E5F-9BD5-49A2-BB11-37556073DA3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27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3.jpg"/><Relationship Id="rId7" Type="http://schemas.openxmlformats.org/officeDocument/2006/relationships/image" Target="../media/image5.png"/><Relationship Id="rId12" Type="http://schemas.openxmlformats.org/officeDocument/2006/relationships/image" Target="../media/image6.png"/><Relationship Id="rId17" Type="http://schemas.openxmlformats.org/officeDocument/2006/relationships/slide" Target="slide9.xml"/><Relationship Id="rId2" Type="http://schemas.openxmlformats.org/officeDocument/2006/relationships/notesSlide" Target="../notesSlides/notesSlide3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slide" Target="slide5.xml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slide" Target="slide7.xml"/><Relationship Id="rId4" Type="http://schemas.openxmlformats.org/officeDocument/2006/relationships/slide" Target="slide4.xml"/><Relationship Id="rId9" Type="http://schemas.openxmlformats.org/officeDocument/2006/relationships/slide" Target="slide6.xml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microsoft.com/office/2007/relationships/media" Target="../media/media2.mp3"/><Relationship Id="rId7" Type="http://schemas.openxmlformats.org/officeDocument/2006/relationships/image" Target="../media/image11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3.png"/><Relationship Id="rId4" Type="http://schemas.openxmlformats.org/officeDocument/2006/relationships/audio" Target="../media/media2.mp3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jpg"/><Relationship Id="rId7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7.png"/><Relationship Id="rId4" Type="http://schemas.openxmlformats.org/officeDocument/2006/relationships/slide" Target="slide3.xml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mp3"/><Relationship Id="rId7" Type="http://schemas.openxmlformats.org/officeDocument/2006/relationships/slide" Target="slide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jp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3.png"/><Relationship Id="rId4" Type="http://schemas.openxmlformats.org/officeDocument/2006/relationships/audio" Target="../media/media2.mp3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147090"/>
            <a:ext cx="7051802" cy="24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950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71719" y="63246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Sách Toán_trang 48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95FEC4-5E8F-2B41-A234-3EB767D7F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319" y="1295400"/>
            <a:ext cx="7207238" cy="361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66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37914" y="228600"/>
            <a:ext cx="11229405" cy="1077218"/>
            <a:chOff x="559883" y="309265"/>
            <a:chExt cx="10706646" cy="1077218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697466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32393" y="309265"/>
              <a:ext cx="993413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Có bao nhiêu hình tròn? Bao nhiêu hình vuông? </a:t>
              </a:r>
            </a:p>
            <a:p>
              <a:pPr algn="just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Bao nhiêu hình tam giác? Bao nhiêu hình chữ nhật?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119" y="1524000"/>
            <a:ext cx="6887537" cy="4906060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736662" y="1905000"/>
            <a:ext cx="822960" cy="82296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69776" y="3124200"/>
            <a:ext cx="731520" cy="7315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>
            <a:off x="678336" y="4343400"/>
            <a:ext cx="914400" cy="73152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58573" y="5502910"/>
            <a:ext cx="579137" cy="10070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926673" y="2015840"/>
            <a:ext cx="640080" cy="640080"/>
          </a:xfrm>
          <a:prstGeom prst="roundRect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926673" y="3197633"/>
            <a:ext cx="640080" cy="640080"/>
          </a:xfrm>
          <a:prstGeom prst="roundRect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926673" y="4379426"/>
            <a:ext cx="640080" cy="640080"/>
          </a:xfrm>
          <a:prstGeom prst="roundRect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926673" y="5679062"/>
            <a:ext cx="640080" cy="640080"/>
          </a:xfrm>
          <a:prstGeom prst="roundRect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926673" y="2015840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926673" y="3197633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926673" y="4379426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926673" y="5679062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94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289639"/>
            <a:ext cx="11658600" cy="1077218"/>
            <a:chOff x="597668" y="443152"/>
            <a:chExt cx="11658600" cy="1077218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443152"/>
              <a:ext cx="1092044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Các que tính được xếp thành hình dưới đây. Trong hình đó có bao nhiêu hình vuông? Bao nhiêu hình tam giác?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302742" y="3124200"/>
            <a:ext cx="731520" cy="7315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>
            <a:off x="2211302" y="4343400"/>
            <a:ext cx="914400" cy="731520"/>
          </a:xfrm>
          <a:prstGeom prst="triangl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459639" y="3197633"/>
            <a:ext cx="640080" cy="640080"/>
          </a:xfrm>
          <a:prstGeom prst="roundRect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459639" y="4379426"/>
            <a:ext cx="640080" cy="640080"/>
          </a:xfrm>
          <a:prstGeom prst="roundRect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459639" y="3197633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459639" y="4379426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919" y="1600200"/>
            <a:ext cx="3834279" cy="490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07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234219"/>
            <a:ext cx="11658600" cy="1200329"/>
            <a:chOff x="597668" y="415442"/>
            <a:chExt cx="11658600" cy="1200329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415442"/>
              <a:ext cx="109204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Có bao nhiêu hình vuông, hình tròn, hình tam giác, hình chữ nhật trong mỗi hình sau?</a:t>
              </a:r>
              <a:endPara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29629" y="1753999"/>
            <a:ext cx="964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311394" y="1753999"/>
            <a:ext cx="964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290719" y="1753999"/>
            <a:ext cx="964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c)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9" y="1607861"/>
            <a:ext cx="2381583" cy="192431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420" y="1434548"/>
            <a:ext cx="1800476" cy="222916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319" y="1426861"/>
            <a:ext cx="2619741" cy="2105319"/>
          </a:xfrm>
          <a:prstGeom prst="rect">
            <a:avLst/>
          </a:prstGeom>
        </p:spPr>
      </p:pic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814158"/>
              </p:ext>
            </p:extLst>
          </p:nvPr>
        </p:nvGraphicFramePr>
        <p:xfrm>
          <a:off x="685959" y="4038600"/>
          <a:ext cx="10881360" cy="2773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Câu</a:t>
                      </a:r>
                      <a:endParaRPr lang="en-US" sz="24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Hình</a:t>
                      </a:r>
                      <a:r>
                        <a:rPr lang="en-US" sz="2400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tròn</a:t>
                      </a:r>
                      <a:endParaRPr lang="en-US" sz="24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Hình</a:t>
                      </a:r>
                      <a:r>
                        <a:rPr lang="en-US" sz="2400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chữ nhật</a:t>
                      </a:r>
                      <a:endParaRPr lang="en-US" sz="24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Hìn</a:t>
                      </a:r>
                      <a:r>
                        <a:rPr lang="en-US" sz="2400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 tam giác</a:t>
                      </a:r>
                      <a:endParaRPr lang="en-US" sz="24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Hình</a:t>
                      </a:r>
                      <a:r>
                        <a:rPr lang="en-US" sz="2400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vuông</a:t>
                      </a:r>
                      <a:endParaRPr lang="en-US" sz="24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a)</a:t>
                      </a:r>
                      <a:endParaRPr lang="en-US" sz="24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2400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400" b="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2400" b="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b)</a:t>
                      </a:r>
                      <a:endParaRPr lang="en-US" sz="24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2400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400" b="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c)</a:t>
                      </a:r>
                      <a:endParaRPr lang="en-US" sz="24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2400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2669739" y="4812086"/>
            <a:ext cx="494903" cy="3815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133968" y="4812086"/>
            <a:ext cx="494903" cy="3815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598197" y="4772024"/>
            <a:ext cx="4949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062426" y="4812086"/>
            <a:ext cx="4949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672081" y="5444903"/>
            <a:ext cx="4949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600539" y="5404841"/>
            <a:ext cx="4949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064768" y="5444903"/>
            <a:ext cx="4949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85255" y="6045574"/>
            <a:ext cx="4949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149484" y="6045574"/>
            <a:ext cx="4949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613713" y="6005512"/>
            <a:ext cx="4949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077942" y="6045574"/>
            <a:ext cx="4949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19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296246"/>
            <a:ext cx="11658600" cy="708999"/>
            <a:chOff x="597668" y="449759"/>
            <a:chExt cx="11658600" cy="708999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12427"/>
              <a:ext cx="109204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Những hình nào không phải là hình vuông?</a:t>
              </a:r>
              <a:endPara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1204119" y="1524000"/>
            <a:ext cx="10058400" cy="480060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118519" y="2286000"/>
            <a:ext cx="1280160" cy="128016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242719" y="2314575"/>
            <a:ext cx="1371600" cy="1371600"/>
          </a:xfrm>
          <a:prstGeom prst="ellipse">
            <a:avLst/>
          </a:prstGeom>
          <a:solidFill>
            <a:srgbClr val="FCF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/>
          <p:cNvSpPr/>
          <p:nvPr/>
        </p:nvSpPr>
        <p:spPr>
          <a:xfrm rot="2024450">
            <a:off x="8609807" y="1933393"/>
            <a:ext cx="1147763" cy="1565910"/>
          </a:xfrm>
          <a:custGeom>
            <a:avLst/>
            <a:gdLst>
              <a:gd name="connsiteX0" fmla="*/ 0 w 1295400"/>
              <a:gd name="connsiteY0" fmla="*/ 1080135 h 1080135"/>
              <a:gd name="connsiteX1" fmla="*/ 647700 w 1295400"/>
              <a:gd name="connsiteY1" fmla="*/ 0 h 1080135"/>
              <a:gd name="connsiteX2" fmla="*/ 1295400 w 1295400"/>
              <a:gd name="connsiteY2" fmla="*/ 1080135 h 1080135"/>
              <a:gd name="connsiteX3" fmla="*/ 0 w 1295400"/>
              <a:gd name="connsiteY3" fmla="*/ 1080135 h 1080135"/>
              <a:gd name="connsiteX0" fmla="*/ 0 w 1295400"/>
              <a:gd name="connsiteY0" fmla="*/ 1580198 h 1580198"/>
              <a:gd name="connsiteX1" fmla="*/ 1162050 w 1295400"/>
              <a:gd name="connsiteY1" fmla="*/ 0 h 1580198"/>
              <a:gd name="connsiteX2" fmla="*/ 1295400 w 1295400"/>
              <a:gd name="connsiteY2" fmla="*/ 1580198 h 1580198"/>
              <a:gd name="connsiteX3" fmla="*/ 0 w 1295400"/>
              <a:gd name="connsiteY3" fmla="*/ 1580198 h 1580198"/>
              <a:gd name="connsiteX0" fmla="*/ 0 w 1162050"/>
              <a:gd name="connsiteY0" fmla="*/ 1580198 h 1580198"/>
              <a:gd name="connsiteX1" fmla="*/ 1162050 w 1162050"/>
              <a:gd name="connsiteY1" fmla="*/ 0 h 1580198"/>
              <a:gd name="connsiteX2" fmla="*/ 1066800 w 1162050"/>
              <a:gd name="connsiteY2" fmla="*/ 1565910 h 1580198"/>
              <a:gd name="connsiteX3" fmla="*/ 0 w 1162050"/>
              <a:gd name="connsiteY3" fmla="*/ 1580198 h 1580198"/>
              <a:gd name="connsiteX0" fmla="*/ 0 w 1147763"/>
              <a:gd name="connsiteY0" fmla="*/ 1508761 h 1565910"/>
              <a:gd name="connsiteX1" fmla="*/ 1147763 w 1147763"/>
              <a:gd name="connsiteY1" fmla="*/ 0 h 1565910"/>
              <a:gd name="connsiteX2" fmla="*/ 1052513 w 1147763"/>
              <a:gd name="connsiteY2" fmla="*/ 1565910 h 1565910"/>
              <a:gd name="connsiteX3" fmla="*/ 0 w 1147763"/>
              <a:gd name="connsiteY3" fmla="*/ 1508761 h 1565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7763" h="1565910">
                <a:moveTo>
                  <a:pt x="0" y="1508761"/>
                </a:moveTo>
                <a:lnTo>
                  <a:pt x="1147763" y="0"/>
                </a:lnTo>
                <a:lnTo>
                  <a:pt x="1052513" y="1565910"/>
                </a:lnTo>
                <a:lnTo>
                  <a:pt x="0" y="1508761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175919" y="4648200"/>
            <a:ext cx="914400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690519" y="4648200"/>
            <a:ext cx="2034460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690519" y="2620098"/>
            <a:ext cx="637717" cy="60228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538201" y="2624936"/>
            <a:ext cx="637718" cy="60228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9776928" y="2880209"/>
            <a:ext cx="637717" cy="60228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437395" y="4804256"/>
            <a:ext cx="637718" cy="60228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8824119" y="4804256"/>
            <a:ext cx="637717" cy="60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5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2134223" y="-572814"/>
            <a:ext cx="7840407" cy="72784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519" y="1408385"/>
            <a:ext cx="6178536" cy="1143000"/>
          </a:xfrm>
        </p:spPr>
        <p:txBody>
          <a:bodyPr>
            <a:normAutofit/>
          </a:bodyPr>
          <a:lstStyle/>
          <a:p>
            <a:r>
              <a:rPr lang="en-US" sz="6000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Củng cố - Dặn dò</a:t>
            </a:r>
            <a:endParaRPr lang="en-US" sz="6000">
              <a:solidFill>
                <a:srgbClr val="00206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58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80519" y="152400"/>
            <a:ext cx="63246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chemeClr val="bg1"/>
                </a:solidFill>
                <a:latin typeface="UTM Showcard" pitchFamily="18" charset="0"/>
                <a:cs typeface="Arial" pitchFamily="34" charset="0"/>
              </a:rPr>
              <a:t>DU HÀNH VŨ TRỤ</a:t>
            </a:r>
            <a:endParaRPr lang="en-US" sz="5400" b="1">
              <a:solidFill>
                <a:schemeClr val="bg1"/>
              </a:solidFill>
              <a:latin typeface="UTM Showcard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50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796" y="619125"/>
            <a:ext cx="2743200" cy="2179864"/>
          </a:xfrm>
          <a:prstGeom prst="rect">
            <a:avLst/>
          </a:prstGeom>
        </p:spPr>
      </p:pic>
      <p:pic>
        <p:nvPicPr>
          <p:cNvPr id="3" name="Picture 2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68" t="5331" r="8192" b="58428"/>
          <a:stretch/>
        </p:blipFill>
        <p:spPr>
          <a:xfrm>
            <a:off x="7909719" y="3465740"/>
            <a:ext cx="2457450" cy="2457450"/>
          </a:xfrm>
          <a:prstGeom prst="rect">
            <a:avLst/>
          </a:prstGeom>
        </p:spPr>
      </p:pic>
      <p:pic>
        <p:nvPicPr>
          <p:cNvPr id="4" name="Picture 3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06" t="45231" r="6954" b="11103"/>
          <a:stretch/>
        </p:blipFill>
        <p:spPr>
          <a:xfrm>
            <a:off x="4859244" y="4408715"/>
            <a:ext cx="1951504" cy="2351314"/>
          </a:xfrm>
          <a:prstGeom prst="rect">
            <a:avLst/>
          </a:prstGeom>
        </p:spPr>
      </p:pic>
      <p:pic>
        <p:nvPicPr>
          <p:cNvPr id="5" name="Picture 4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7" t="39924" r="54963" b="11508"/>
          <a:stretch/>
        </p:blipFill>
        <p:spPr>
          <a:xfrm>
            <a:off x="1813719" y="3101069"/>
            <a:ext cx="1951504" cy="2615292"/>
          </a:xfrm>
          <a:prstGeom prst="rect">
            <a:avLst/>
          </a:prstGeom>
        </p:spPr>
      </p:pic>
      <p:pic>
        <p:nvPicPr>
          <p:cNvPr id="6" name="Picture 5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1" t="34311" r="33897" b="38635"/>
          <a:stretch/>
        </p:blipFill>
        <p:spPr>
          <a:xfrm>
            <a:off x="9704388" y="1636939"/>
            <a:ext cx="1905000" cy="17417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2" t="4025" r="60817" b="56561"/>
          <a:stretch/>
        </p:blipFill>
        <p:spPr>
          <a:xfrm>
            <a:off x="289719" y="3792359"/>
            <a:ext cx="1945614" cy="17920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71" t="2855" r="8528" b="54569"/>
          <a:stretch/>
        </p:blipFill>
        <p:spPr>
          <a:xfrm>
            <a:off x="3174739" y="4922219"/>
            <a:ext cx="1814919" cy="19357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08" t="2497" r="21710" b="66375"/>
          <a:stretch/>
        </p:blipFill>
        <p:spPr>
          <a:xfrm>
            <a:off x="2789471" y="1350018"/>
            <a:ext cx="1292728" cy="1751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8" t="56583" b="12289"/>
          <a:stretch/>
        </p:blipFill>
        <p:spPr>
          <a:xfrm>
            <a:off x="8541238" y="1494065"/>
            <a:ext cx="1292728" cy="17510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457" t="1204" r="39461" b="67668"/>
          <a:stretch/>
        </p:blipFill>
        <p:spPr>
          <a:xfrm>
            <a:off x="7412981" y="5047664"/>
            <a:ext cx="1292728" cy="1751051"/>
          </a:xfrm>
          <a:prstGeom prst="rect">
            <a:avLst/>
          </a:prstGeom>
        </p:spPr>
      </p:pic>
      <p:pic>
        <p:nvPicPr>
          <p:cNvPr id="4098" name="Picture 2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5719" y="5047664"/>
            <a:ext cx="1563999" cy="186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36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19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874838" y="2590800"/>
            <a:ext cx="8153399" cy="34290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237" y="381000"/>
            <a:ext cx="1946811" cy="15470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74838" y="1063079"/>
            <a:ext cx="8153399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Đâu là hình tam giác?</a:t>
            </a:r>
            <a:endParaRPr lang="en-US" sz="44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490119" y="4767697"/>
            <a:ext cx="1031814" cy="71870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Arial" pitchFamily="34" charset="0"/>
                <a:cs typeface="Arial" pitchFamily="34" charset="0"/>
              </a:rPr>
              <a:t>A</a:t>
            </a:r>
            <a:endParaRPr lang="en-US" sz="4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514244" y="4767697"/>
            <a:ext cx="1031814" cy="71870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1047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Arial" pitchFamily="34" charset="0"/>
                <a:cs typeface="Arial" pitchFamily="34" charset="0"/>
              </a:rPr>
              <a:t>B</a:t>
            </a:r>
            <a:endParaRPr lang="en-US" sz="44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862719" y="1447800"/>
            <a:ext cx="609600" cy="609600"/>
          </a:xfrm>
          <a:prstGeom prst="rect">
            <a:avLst/>
          </a:prstGeom>
        </p:spPr>
      </p:pic>
      <p:pic>
        <p:nvPicPr>
          <p:cNvPr id="10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862719" y="2781300"/>
            <a:ext cx="609600" cy="609600"/>
          </a:xfrm>
          <a:prstGeom prst="rect">
            <a:avLst/>
          </a:prstGeom>
        </p:spPr>
      </p:pic>
      <p:sp>
        <p:nvSpPr>
          <p:cNvPr id="11" name="Isosceles Triangle 10"/>
          <p:cNvSpPr/>
          <p:nvPr/>
        </p:nvSpPr>
        <p:spPr>
          <a:xfrm>
            <a:off x="7174926" y="3083820"/>
            <a:ext cx="1678781" cy="95417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49282" y="3083820"/>
            <a:ext cx="1913487" cy="10070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06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41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674019" y="2409498"/>
            <a:ext cx="1981200" cy="3626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27918" y="457200"/>
            <a:ext cx="10058401" cy="5943600"/>
            <a:chOff x="975518" y="-1219200"/>
            <a:chExt cx="10058401" cy="5943600"/>
          </a:xfrm>
        </p:grpSpPr>
        <p:sp>
          <p:nvSpPr>
            <p:cNvPr id="9" name="Rectangle 8"/>
            <p:cNvSpPr/>
            <p:nvPr/>
          </p:nvSpPr>
          <p:spPr>
            <a:xfrm>
              <a:off x="5261769" y="2137064"/>
              <a:ext cx="5334000" cy="83127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smtClean="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Hình tròn</a:t>
              </a:r>
              <a:endParaRPr lang="en-US" sz="32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975518" y="-1219200"/>
              <a:ext cx="10058401" cy="5943600"/>
            </a:xfrm>
            <a:prstGeom prst="round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9187077" y="2232661"/>
              <a:ext cx="640080" cy="640080"/>
            </a:xfrm>
            <a:prstGeom prst="ellipse">
              <a:avLst/>
            </a:prstGeom>
            <a:solidFill>
              <a:srgbClr val="00A4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242719" y="742604"/>
              <a:ext cx="5334000" cy="83127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smtClean="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Hình chữ nhật</a:t>
              </a:r>
              <a:endParaRPr lang="en-US" sz="32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261769" y="3512127"/>
              <a:ext cx="5334000" cy="83127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smtClean="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Hình vuông</a:t>
              </a:r>
              <a:endParaRPr lang="en-US" sz="32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337718" y="-914400"/>
              <a:ext cx="5334000" cy="83127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smtClean="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NỐI</a:t>
              </a:r>
              <a:endParaRPr lang="en-US" sz="4800" b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9178724" y="3615127"/>
              <a:ext cx="640080" cy="640080"/>
            </a:xfrm>
            <a:prstGeom prst="rect">
              <a:avLst/>
            </a:prstGeom>
            <a:solidFill>
              <a:srgbClr val="00A4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786963" y="838200"/>
              <a:ext cx="1372070" cy="640080"/>
            </a:xfrm>
            <a:prstGeom prst="rect">
              <a:avLst/>
            </a:prstGeom>
            <a:solidFill>
              <a:srgbClr val="00A4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3086418" y="2834640"/>
            <a:ext cx="2308701" cy="27695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162618" y="2834641"/>
            <a:ext cx="2232501" cy="12538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026" idx="3"/>
            <a:endCxn id="9" idx="1"/>
          </p:cNvCxnSpPr>
          <p:nvPr/>
        </p:nvCxnSpPr>
        <p:spPr>
          <a:xfrm flipV="1">
            <a:off x="3197127" y="4229101"/>
            <a:ext cx="2217042" cy="11791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1" t="34311" r="33897" b="38635"/>
          <a:stretch/>
        </p:blipFill>
        <p:spPr>
          <a:xfrm>
            <a:off x="9979557" y="239370"/>
            <a:ext cx="1738438" cy="1589430"/>
          </a:xfrm>
          <a:prstGeom prst="rect">
            <a:avLst/>
          </a:prstGeom>
        </p:spPr>
      </p:pic>
      <p:pic>
        <p:nvPicPr>
          <p:cNvPr id="1026" name="Picture 2" descr="Mira Toys - Khay gỗ Tròn - Đồ dùng Montessori- Khay gỗ đựng thức ăn/chụp ảnh  | Shopee Việt Na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96" t="23200" r="22800" b="22763"/>
          <a:stretch/>
        </p:blipFill>
        <p:spPr bwMode="auto">
          <a:xfrm>
            <a:off x="1981571" y="4796728"/>
            <a:ext cx="1215556" cy="122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ảng học sinh dùng bút và phấn Hồng Hà (3289) - Bảng Viết Tác giả Hồng Hà |  GiaSach.com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41" t="23427" r="13267" b="19760"/>
          <a:stretch/>
        </p:blipFill>
        <p:spPr bwMode="auto">
          <a:xfrm>
            <a:off x="1981571" y="3675303"/>
            <a:ext cx="1366095" cy="107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ảng viết nam châm 2 mặt trắng xanh - Bảng từ ColorMe cho bé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318" y="2527300"/>
            <a:ext cx="986918" cy="98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64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1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080418" y="1714500"/>
            <a:ext cx="8153399" cy="34290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469040" y="2011070"/>
            <a:ext cx="1913487" cy="10070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127918" y="457200"/>
            <a:ext cx="10058401" cy="594360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4" descr="Cầm bút chì – wikiH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Cầm bút chì – wikiHo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06" t="45231" r="6954" b="11103"/>
          <a:stretch/>
        </p:blipFill>
        <p:spPr>
          <a:xfrm>
            <a:off x="10126245" y="0"/>
            <a:ext cx="1951504" cy="235131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52364" y="685800"/>
            <a:ext cx="7809509" cy="831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 mấy hình chữ nhật?</a:t>
            </a:r>
            <a:endParaRPr lang="en-US" sz="4800" b="1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835291" y="5377297"/>
            <a:ext cx="1031814" cy="71870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425784" y="5377297"/>
            <a:ext cx="1031814" cy="71870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1047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13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862719" y="1447800"/>
            <a:ext cx="609600" cy="609600"/>
          </a:xfrm>
          <a:prstGeom prst="rect">
            <a:avLst/>
          </a:prstGeom>
        </p:spPr>
      </p:pic>
      <p:pic>
        <p:nvPicPr>
          <p:cNvPr id="14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862719" y="3733800"/>
            <a:ext cx="609600" cy="609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747919" y="2514600"/>
            <a:ext cx="864822" cy="2133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rot="19961647">
            <a:off x="5429823" y="2011070"/>
            <a:ext cx="1454588" cy="10070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rot="19961647">
            <a:off x="3600734" y="3603602"/>
            <a:ext cx="1005840" cy="1007060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rot="19961647">
            <a:off x="6595531" y="3513235"/>
            <a:ext cx="1559207" cy="1129736"/>
          </a:xfrm>
          <a:custGeom>
            <a:avLst/>
            <a:gdLst>
              <a:gd name="connsiteX0" fmla="*/ 0 w 1005840"/>
              <a:gd name="connsiteY0" fmla="*/ 0 h 1007060"/>
              <a:gd name="connsiteX1" fmla="*/ 1005840 w 1005840"/>
              <a:gd name="connsiteY1" fmla="*/ 0 h 1007060"/>
              <a:gd name="connsiteX2" fmla="*/ 1005840 w 1005840"/>
              <a:gd name="connsiteY2" fmla="*/ 1007060 h 1007060"/>
              <a:gd name="connsiteX3" fmla="*/ 0 w 1005840"/>
              <a:gd name="connsiteY3" fmla="*/ 1007060 h 1007060"/>
              <a:gd name="connsiteX4" fmla="*/ 0 w 1005840"/>
              <a:gd name="connsiteY4" fmla="*/ 0 h 1007060"/>
              <a:gd name="connsiteX0" fmla="*/ 0 w 1559207"/>
              <a:gd name="connsiteY0" fmla="*/ 122676 h 1129736"/>
              <a:gd name="connsiteX1" fmla="*/ 1559207 w 1559207"/>
              <a:gd name="connsiteY1" fmla="*/ 0 h 1129736"/>
              <a:gd name="connsiteX2" fmla="*/ 1005840 w 1559207"/>
              <a:gd name="connsiteY2" fmla="*/ 1129736 h 1129736"/>
              <a:gd name="connsiteX3" fmla="*/ 0 w 1559207"/>
              <a:gd name="connsiteY3" fmla="*/ 1129736 h 1129736"/>
              <a:gd name="connsiteX4" fmla="*/ 0 w 1559207"/>
              <a:gd name="connsiteY4" fmla="*/ 122676 h 1129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9207" h="1129736">
                <a:moveTo>
                  <a:pt x="0" y="122676"/>
                </a:moveTo>
                <a:lnTo>
                  <a:pt x="1559207" y="0"/>
                </a:lnTo>
                <a:lnTo>
                  <a:pt x="1005840" y="1129736"/>
                </a:lnTo>
                <a:lnTo>
                  <a:pt x="0" y="1129736"/>
                </a:lnTo>
                <a:lnTo>
                  <a:pt x="0" y="12267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3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7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41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5849" y="87831"/>
            <a:ext cx="11978640" cy="653796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7" t="39924" r="54963" b="11508"/>
          <a:stretch/>
        </p:blipFill>
        <p:spPr>
          <a:xfrm>
            <a:off x="10224824" y="0"/>
            <a:ext cx="1951504" cy="26152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1014412"/>
            <a:ext cx="493395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32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5849" y="228599"/>
            <a:ext cx="11978640" cy="6410329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28301" y="320852"/>
            <a:ext cx="7809509" cy="12038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Đúng chọn Đ, sai chọn S</a:t>
            </a:r>
          </a:p>
        </p:txBody>
      </p:sp>
      <p:sp>
        <p:nvSpPr>
          <p:cNvPr id="6" name="Rectangle 5"/>
          <p:cNvSpPr/>
          <p:nvPr/>
        </p:nvSpPr>
        <p:spPr>
          <a:xfrm>
            <a:off x="1813719" y="1839987"/>
            <a:ext cx="9829800" cy="83127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1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Quyển sách Toán của em có dạng hình tròn.</a:t>
            </a:r>
            <a:endParaRPr lang="en-US" sz="31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21176" y="1839987"/>
            <a:ext cx="840143" cy="831273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44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21176" y="1839987"/>
            <a:ext cx="840143" cy="831273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endParaRPr lang="en-US" sz="44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9896" y="3002383"/>
            <a:ext cx="9829800" cy="83127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1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Bảng con của em có dạng hình chữ nhật.</a:t>
            </a:r>
            <a:endParaRPr lang="en-US" sz="31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07353" y="3002383"/>
            <a:ext cx="840143" cy="831273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44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07353" y="3002383"/>
            <a:ext cx="840143" cy="831273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endParaRPr lang="en-US" sz="44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99896" y="4183124"/>
            <a:ext cx="9829800" cy="83127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1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 bút chì của em có dạng hình vuông.</a:t>
            </a:r>
            <a:endParaRPr lang="en-US" sz="31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07353" y="4183124"/>
            <a:ext cx="840143" cy="831273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44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07353" y="4183124"/>
            <a:ext cx="840143" cy="831273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99896" y="5357656"/>
            <a:ext cx="9829800" cy="83127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1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Chiếc quạt treo tường có dạng hình tròn.</a:t>
            </a:r>
            <a:endParaRPr lang="en-US" sz="31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07353" y="5357656"/>
            <a:ext cx="840143" cy="831273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44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07353" y="5357656"/>
            <a:ext cx="840143" cy="831273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</a:p>
        </p:txBody>
      </p:sp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68" t="5331" r="8192" b="58428"/>
          <a:stretch/>
        </p:blipFill>
        <p:spPr>
          <a:xfrm>
            <a:off x="9715583" y="100969"/>
            <a:ext cx="245745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7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7" grpId="1" animBg="1"/>
      <p:bldP spid="10" grpId="0" animBg="1"/>
      <p:bldP spid="11" grpId="0" animBg="1"/>
      <p:bldP spid="12" grpId="0" animBg="1"/>
      <p:bldP spid="12" grpId="1" animBg="1"/>
      <p:bldP spid="13" grpId="0" animBg="1"/>
      <p:bldP spid="14" grpId="0" animBg="1"/>
      <p:bldP spid="15" grpId="0" animBg="1"/>
      <p:bldP spid="15" grpId="1" animBg="1"/>
      <p:bldP spid="16" grpId="0" animBg="1"/>
      <p:bldP spid="17" grpId="0" animBg="1"/>
      <p:bldP spid="18" grpId="0" animBg="1"/>
      <p:bldP spid="18" grpId="1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08819" y="1045026"/>
            <a:ext cx="10744200" cy="2995591"/>
            <a:chOff x="708819" y="914400"/>
            <a:chExt cx="10744200" cy="2995591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10730255" y="91440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0729119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10792510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8410" y="208558"/>
            <a:ext cx="2362200" cy="1503218"/>
            <a:chOff x="1143000" y="742950"/>
            <a:chExt cx="3962400" cy="2521527"/>
          </a:xfrm>
        </p:grpSpPr>
        <p:sp>
          <p:nvSpPr>
            <p:cNvPr id="19" name="Cloud 18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loud 19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124200" y="97968"/>
            <a:ext cx="7985919" cy="12618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</a:t>
            </a:r>
            <a:r>
              <a:rPr lang="en-US" sz="36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ÀM QUEN VỚI MỘT SỐ</a:t>
            </a:r>
          </a:p>
          <a:p>
            <a:r>
              <a:rPr lang="en-US" sz="36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HÌNH PHẲNG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itle 6"/>
          <p:cNvSpPr txBox="1">
            <a:spLocks/>
          </p:cNvSpPr>
          <p:nvPr/>
        </p:nvSpPr>
        <p:spPr>
          <a:xfrm rot="20980918">
            <a:off x="931130" y="1391593"/>
            <a:ext cx="1726223" cy="511053"/>
          </a:xfrm>
          <a:prstGeom prst="rect">
            <a:avLst/>
          </a:prstGeom>
        </p:spPr>
        <p:txBody>
          <a:bodyPr spcFirstLastPara="1" vert="horz" lIns="91440" tIns="45720" rIns="91440" bIns="45720" numCol="1" rtlCol="0" anchor="ctr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2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8980" y="2180772"/>
            <a:ext cx="109438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VUÔNG, HÌNH TRÒN,</a:t>
            </a:r>
          </a:p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TAM GIÁC, HÌNH CHỮ NHẬT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28219" y="1533079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latin typeface="Arial" pitchFamily="34" charset="0"/>
                <a:cs typeface="Arial" pitchFamily="34" charset="0"/>
              </a:rPr>
              <a:t>Bài 7</a:t>
            </a:r>
            <a:endParaRPr lang="en-US" sz="40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60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342</Words>
  <Application>Microsoft Office PowerPoint</Application>
  <PresentationFormat>Custom</PresentationFormat>
  <Paragraphs>104</Paragraphs>
  <Slides>15</Slides>
  <Notes>11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Arial-Rounded</vt:lpstr>
      <vt:lpstr>Calibri</vt:lpstr>
      <vt:lpstr>UTM Showcard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- 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2</dc:title>
  <dc:creator>PC</dc:creator>
  <cp:lastModifiedBy>Administrator</cp:lastModifiedBy>
  <cp:revision>91</cp:revision>
  <dcterms:created xsi:type="dcterms:W3CDTF">2021-08-11T02:27:04Z</dcterms:created>
  <dcterms:modified xsi:type="dcterms:W3CDTF">2024-10-28T09:02:50Z</dcterms:modified>
</cp:coreProperties>
</file>