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70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72" r:id="rId13"/>
    <p:sldId id="271" r:id="rId14"/>
    <p:sldId id="266" r:id="rId15"/>
    <p:sldId id="273" r:id="rId16"/>
    <p:sldId id="274" r:id="rId17"/>
    <p:sldId id="267" r:id="rId18"/>
    <p:sldId id="268" r:id="rId19"/>
  </p:sldIdLst>
  <p:sldSz cx="18288000" cy="10287000"/>
  <p:notesSz cx="6858000" cy="9144000"/>
  <p:embeddedFontLst>
    <p:embeddedFont>
      <p:font typeface="Calibri" panose="020F0502020204030204" pitchFamily="34" charset="0"/>
      <p:regular r:id="rId20"/>
      <p:bold r:id="rId21"/>
      <p:italic r:id="rId22"/>
      <p:boldItalic r:id="rId23"/>
    </p:embeddedFont>
    <p:embeddedFont>
      <p:font typeface="Saira Black" panose="020B0604020202020204" charset="0"/>
      <p:regular r:id="rId24"/>
    </p:embeddedFont>
    <p:embeddedFont>
      <p:font typeface="Ravie" panose="04040805050809020602" pitchFamily="82" charset="0"/>
      <p:regular r:id="rId25"/>
    </p:embeddedFont>
    <p:embeddedFont>
      <p:font typeface="Saira ExtraCondensed Bold Bold" panose="020B0604020202020204" charset="0"/>
      <p:regular r:id="rId26"/>
    </p:embeddedFont>
    <p:embeddedFont>
      <p:font typeface="Sansita Extra Bold Bold" panose="020B0604020202020204" charset="0"/>
      <p:regular r:id="rId27"/>
    </p:embeddedFont>
    <p:embeddedFont>
      <p:font typeface="DejaVu Serif Bold" panose="020B0604020202020204" charset="0"/>
      <p:regular r:id="rId2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176" autoAdjust="0"/>
    <p:restoredTop sz="94622" autoAdjust="0"/>
  </p:normalViewPr>
  <p:slideViewPr>
    <p:cSldViewPr>
      <p:cViewPr varScale="1">
        <p:scale>
          <a:sx n="47" d="100"/>
          <a:sy n="47" d="100"/>
        </p:scale>
        <p:origin x="672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7.png"/><Relationship Id="rId12" Type="http://schemas.microsoft.com/office/2007/relationships/hdphoto" Target="../media/hdphoto6.wdp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11" Type="http://schemas.openxmlformats.org/officeDocument/2006/relationships/image" Target="../media/image29.png"/><Relationship Id="rId5" Type="http://schemas.openxmlformats.org/officeDocument/2006/relationships/image" Target="../media/image26.png"/><Relationship Id="rId10" Type="http://schemas.microsoft.com/office/2007/relationships/hdphoto" Target="../media/hdphoto5.wdp"/><Relationship Id="rId4" Type="http://schemas.microsoft.com/office/2007/relationships/hdphoto" Target="../media/hdphoto2.wdp"/><Relationship Id="rId9" Type="http://schemas.openxmlformats.org/officeDocument/2006/relationships/image" Target="../media/image28.png"/><Relationship Id="rId14" Type="http://schemas.microsoft.com/office/2007/relationships/hdphoto" Target="../media/hdphoto7.wdp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Relationship Id="rId6" Type="http://schemas.microsoft.com/office/2007/relationships/hdphoto" Target="../media/hdphoto9.wdp"/><Relationship Id="rId5" Type="http://schemas.openxmlformats.org/officeDocument/2006/relationships/image" Target="../media/image33.png"/><Relationship Id="rId4" Type="http://schemas.microsoft.com/office/2007/relationships/hdphoto" Target="../media/hdphoto8.wdp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3" Type="http://schemas.openxmlformats.org/officeDocument/2006/relationships/image" Target="../media/image34.png"/><Relationship Id="rId7" Type="http://schemas.openxmlformats.org/officeDocument/2006/relationships/image" Target="../media/image36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Relationship Id="rId6" Type="http://schemas.microsoft.com/office/2007/relationships/hdphoto" Target="../media/hdphoto11.wdp"/><Relationship Id="rId5" Type="http://schemas.openxmlformats.org/officeDocument/2006/relationships/image" Target="../media/image35.png"/><Relationship Id="rId10" Type="http://schemas.microsoft.com/office/2007/relationships/hdphoto" Target="../media/hdphoto13.wdp"/><Relationship Id="rId4" Type="http://schemas.microsoft.com/office/2007/relationships/hdphoto" Target="../media/hdphoto10.wdp"/><Relationship Id="rId9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Relationship Id="rId4" Type="http://schemas.microsoft.com/office/2007/relationships/hdphoto" Target="../media/hdphoto14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microsoft.com/office/2007/relationships/hdphoto" Target="../media/hdphoto15.wdp"/><Relationship Id="rId7" Type="http://schemas.microsoft.com/office/2007/relationships/hdphoto" Target="../media/hdphoto17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11" Type="http://schemas.microsoft.com/office/2007/relationships/hdphoto" Target="../media/hdphoto19.wdp"/><Relationship Id="rId5" Type="http://schemas.microsoft.com/office/2007/relationships/hdphoto" Target="../media/hdphoto16.wdp"/><Relationship Id="rId10" Type="http://schemas.openxmlformats.org/officeDocument/2006/relationships/image" Target="../media/image43.png"/><Relationship Id="rId4" Type="http://schemas.openxmlformats.org/officeDocument/2006/relationships/image" Target="../media/image40.png"/><Relationship Id="rId9" Type="http://schemas.microsoft.com/office/2007/relationships/hdphoto" Target="../media/hdphoto18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microsoft.com/office/2007/relationships/hdphoto" Target="../media/hdphoto20.wdp"/><Relationship Id="rId7" Type="http://schemas.microsoft.com/office/2007/relationships/hdphoto" Target="../media/hdphoto22.wdp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microsoft.com/office/2007/relationships/hdphoto" Target="../media/hdphoto21.wdp"/><Relationship Id="rId4" Type="http://schemas.openxmlformats.org/officeDocument/2006/relationships/image" Target="../media/image45.png"/><Relationship Id="rId9" Type="http://schemas.microsoft.com/office/2007/relationships/hdphoto" Target="../media/hdphoto23.wdp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5772969" y="1863634"/>
            <a:ext cx="7104831" cy="7437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756"/>
              </a:lnSpc>
            </a:pPr>
            <a:r>
              <a:rPr lang="en-US" sz="4111" dirty="0">
                <a:solidFill>
                  <a:srgbClr val="EDA747"/>
                </a:solidFill>
                <a:latin typeface="Saira ExtraCondensed Bold Bold"/>
              </a:rPr>
              <a:t>PHÒNG GIÁO DỤC ĐÀO TẠO QUẬN LONG BIÊN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2873954" y="4129917"/>
            <a:ext cx="12540093" cy="16925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12"/>
              </a:lnSpc>
            </a:pPr>
            <a:r>
              <a:rPr lang="en-US" sz="4937" b="1" dirty="0">
                <a:solidFill>
                  <a:srgbClr val="F1DF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ungee Bold"/>
              </a:rPr>
              <a:t>CHÀO MỪNG CÁC EM HỌC SINH </a:t>
            </a:r>
          </a:p>
          <a:p>
            <a:pPr algn="ctr">
              <a:lnSpc>
                <a:spcPts val="6912"/>
              </a:lnSpc>
            </a:pPr>
            <a:r>
              <a:rPr lang="en-US" sz="4937" b="1" dirty="0">
                <a:solidFill>
                  <a:srgbClr val="F1DF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ungee Bold"/>
              </a:rPr>
              <a:t>ĐÃ ĐẾN VỚI TIẾT HỌC MĨ THUẬT LỚP 5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438400" y="571500"/>
            <a:ext cx="13563600" cy="13465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500"/>
              </a:lnSpc>
            </a:pPr>
            <a:r>
              <a:rPr lang="en-US" sz="7500" dirty="0" smtClean="0">
                <a:solidFill>
                  <a:srgbClr val="4F3423"/>
                </a:solidFill>
                <a:latin typeface="Ravie" panose="04040805050809020602" pitchFamily="82" charset="0"/>
              </a:rPr>
              <a:t>NHÃ NHẠC CUNG ĐÌNH</a:t>
            </a:r>
            <a:endParaRPr lang="en-US" sz="7500" dirty="0">
              <a:solidFill>
                <a:srgbClr val="4F3423"/>
              </a:solidFill>
              <a:latin typeface="Ravie" panose="04040805050809020602" pitchFamily="82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1" y="1990835"/>
            <a:ext cx="4876800" cy="32819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85960" y="1990836"/>
            <a:ext cx="5329879" cy="33217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5780833"/>
            <a:ext cx="4876801" cy="34774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63825" y="5780833"/>
            <a:ext cx="5352014" cy="34368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9561" y="5773213"/>
            <a:ext cx="5840024" cy="34444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9561" y="1990835"/>
            <a:ext cx="5840024" cy="32819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4775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1498451" y="1235497"/>
            <a:ext cx="15291098" cy="61940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841"/>
              </a:lnSpc>
            </a:pPr>
            <a:r>
              <a:rPr lang="en-US" sz="7200" b="1" dirty="0">
                <a:solidFill>
                  <a:srgbClr val="66585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2</a:t>
            </a:r>
          </a:p>
          <a:p>
            <a:pPr algn="ctr">
              <a:lnSpc>
                <a:spcPts val="11461"/>
              </a:lnSpc>
            </a:pPr>
            <a:r>
              <a:rPr lang="en-US" sz="5500" b="1" dirty="0">
                <a:solidFill>
                  <a:srgbClr val="66585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 TẠO </a:t>
            </a:r>
            <a:r>
              <a:rPr lang="en-US" sz="5500" b="1" dirty="0" smtClean="0">
                <a:solidFill>
                  <a:srgbClr val="66585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 </a:t>
            </a:r>
            <a:r>
              <a:rPr lang="en-US" sz="5500" b="1" dirty="0">
                <a:solidFill>
                  <a:srgbClr val="66585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THỨC- KĨ </a:t>
            </a:r>
            <a:r>
              <a:rPr lang="en-US" sz="5500" b="1" dirty="0" smtClean="0">
                <a:solidFill>
                  <a:srgbClr val="66585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</a:p>
          <a:p>
            <a:pPr algn="ctr">
              <a:lnSpc>
                <a:spcPts val="11461"/>
              </a:lnSpc>
            </a:pPr>
            <a:r>
              <a:rPr lang="en-US" sz="7700" b="1" dirty="0" smtClean="0">
                <a:solidFill>
                  <a:srgbClr val="66585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NHẮC LẠI CÁC CÁCH </a:t>
            </a:r>
          </a:p>
          <a:p>
            <a:pPr algn="ctr">
              <a:lnSpc>
                <a:spcPts val="11461"/>
              </a:lnSpc>
            </a:pPr>
            <a:r>
              <a:rPr lang="en-US" sz="7700" b="1" dirty="0" smtClean="0">
                <a:solidFill>
                  <a:srgbClr val="66585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 HÌNH SÂN KHẤU</a:t>
            </a:r>
            <a:endParaRPr lang="en-US" sz="7700" b="1" dirty="0">
              <a:solidFill>
                <a:srgbClr val="66585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4608" y="-1"/>
            <a:ext cx="18412608" cy="1024531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7136816" y="763131"/>
            <a:ext cx="401436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VẼ SÂN KHẤU</a:t>
            </a:r>
            <a:endParaRPr lang="en-US" sz="54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417" r="10417"/>
          <a:stretch/>
        </p:blipFill>
        <p:spPr>
          <a:xfrm>
            <a:off x="2464998" y="2189233"/>
            <a:ext cx="6298002" cy="35815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579" r="10526"/>
          <a:stretch/>
        </p:blipFill>
        <p:spPr>
          <a:xfrm>
            <a:off x="9484766" y="2189233"/>
            <a:ext cx="6298002" cy="36400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4267200" y="6249531"/>
            <a:ext cx="1017384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Lựa</a:t>
            </a:r>
            <a:r>
              <a:rPr lang="en-US" sz="3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dung </a:t>
            </a:r>
            <a:r>
              <a:rPr lang="en-US" sz="3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sân</a:t>
            </a:r>
            <a:r>
              <a:rPr lang="en-US" sz="3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khấu</a:t>
            </a:r>
            <a:r>
              <a:rPr lang="en-US" sz="3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3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3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r>
              <a:rPr lang="en-US" sz="3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Khán</a:t>
            </a:r>
            <a:r>
              <a:rPr lang="en-US" sz="3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3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sz="3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rèm</a:t>
            </a:r>
            <a:r>
              <a:rPr lang="en-US" sz="3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sân</a:t>
            </a:r>
            <a:r>
              <a:rPr lang="en-US" sz="3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khấu</a:t>
            </a:r>
            <a:r>
              <a:rPr lang="en-US" sz="3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,…)</a:t>
            </a:r>
          </a:p>
          <a:p>
            <a:r>
              <a:rPr lang="en-US" sz="3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3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r>
              <a:rPr lang="en-US" sz="3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3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1118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4608" y="-1"/>
            <a:ext cx="18412608" cy="1024531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752193" y="495300"/>
            <a:ext cx="878362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TẠO HÌNH</a:t>
            </a:r>
            <a:r>
              <a:rPr lang="en-US" sz="5400" b="0" cap="none" spc="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SÂN KHẤU RỐI QUE </a:t>
            </a:r>
            <a:endParaRPr lang="en-US" sz="54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61742"/>
          <a:stretch/>
        </p:blipFill>
        <p:spPr>
          <a:xfrm>
            <a:off x="2415309" y="1943100"/>
            <a:ext cx="4528389" cy="2590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1742" b="57197"/>
          <a:stretch/>
        </p:blipFill>
        <p:spPr>
          <a:xfrm>
            <a:off x="7361844" y="1913931"/>
            <a:ext cx="4137890" cy="25760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58712"/>
          <a:stretch/>
        </p:blipFill>
        <p:spPr>
          <a:xfrm>
            <a:off x="11948360" y="1913931"/>
            <a:ext cx="4000077" cy="25577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52651"/>
          <a:stretch/>
        </p:blipFill>
        <p:spPr>
          <a:xfrm>
            <a:off x="2415309" y="5030430"/>
            <a:ext cx="4528389" cy="31318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TextBox 6"/>
          <p:cNvSpPr txBox="1"/>
          <p:nvPr/>
        </p:nvSpPr>
        <p:spPr>
          <a:xfrm>
            <a:off x="7292109" y="4914900"/>
            <a:ext cx="8405091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Lựa</a:t>
            </a:r>
            <a:r>
              <a:rPr lang="en-US" sz="3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dung </a:t>
            </a:r>
            <a:r>
              <a:rPr lang="en-US" sz="3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sân</a:t>
            </a:r>
            <a:r>
              <a:rPr lang="en-US" sz="3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khấu</a:t>
            </a:r>
            <a:r>
              <a:rPr lang="en-US" sz="3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3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ác</a:t>
            </a:r>
            <a:r>
              <a:rPr lang="en-US" sz="3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3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khung</a:t>
            </a:r>
            <a:r>
              <a:rPr lang="en-US" sz="3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3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sân</a:t>
            </a:r>
            <a:r>
              <a:rPr lang="en-US" sz="3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khấu</a:t>
            </a:r>
            <a:r>
              <a:rPr lang="en-US" sz="3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sz="3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,…).</a:t>
            </a:r>
          </a:p>
          <a:p>
            <a:r>
              <a:rPr lang="en-US" sz="3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3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3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3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r>
              <a:rPr lang="en-US" sz="3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sân</a:t>
            </a:r>
            <a:r>
              <a:rPr lang="en-US" sz="3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khấu</a:t>
            </a:r>
            <a:r>
              <a:rPr lang="en-US" sz="3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0058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4608" y="-1"/>
            <a:ext cx="18412608" cy="1024531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606" t="-1683" r="10606" b="1683"/>
          <a:stretch/>
        </p:blipFill>
        <p:spPr>
          <a:xfrm>
            <a:off x="1066800" y="1943099"/>
            <a:ext cx="11502531" cy="69366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Rectangle 3"/>
          <p:cNvSpPr/>
          <p:nvPr/>
        </p:nvSpPr>
        <p:spPr>
          <a:xfrm>
            <a:off x="5510253" y="495300"/>
            <a:ext cx="726750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TẠO MÔ HÌNH</a:t>
            </a:r>
            <a:r>
              <a:rPr lang="en-US" sz="5400" b="0" cap="none" spc="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SÂN KHẤU</a:t>
            </a:r>
            <a:endParaRPr lang="en-US" sz="54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986036" y="2019300"/>
            <a:ext cx="4387564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Lựa</a:t>
            </a:r>
            <a:r>
              <a:rPr lang="en-US" sz="3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dung </a:t>
            </a:r>
            <a:r>
              <a:rPr lang="en-US" sz="3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sân</a:t>
            </a:r>
            <a:r>
              <a:rPr lang="en-US" sz="3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khấu</a:t>
            </a:r>
            <a:r>
              <a:rPr lang="en-US" sz="3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chương</a:t>
            </a:r>
            <a:r>
              <a:rPr lang="en-US" sz="3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3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,… </a:t>
            </a:r>
            <a:r>
              <a:rPr lang="en-US" sz="3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3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bìa</a:t>
            </a:r>
            <a:r>
              <a:rPr lang="en-US" sz="3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3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nặn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3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bối</a:t>
            </a:r>
            <a:r>
              <a:rPr lang="en-US" sz="3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3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3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3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3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3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3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,...</a:t>
            </a:r>
            <a:endParaRPr lang="en-US" sz="3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566491" y="876300"/>
            <a:ext cx="7312643" cy="93871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500" b="1" dirty="0" smtClean="0">
                <a:ln/>
                <a:solidFill>
                  <a:srgbClr val="FFC000"/>
                </a:solidFill>
              </a:rPr>
              <a:t>SẢN PHẨM</a:t>
            </a:r>
            <a:r>
              <a:rPr lang="en-US" sz="5500" b="1" cap="none" spc="0" dirty="0" smtClean="0">
                <a:ln/>
                <a:solidFill>
                  <a:srgbClr val="FFC000"/>
                </a:solidFill>
                <a:effectLst/>
              </a:rPr>
              <a:t> THAM KHẢO</a:t>
            </a:r>
            <a:endParaRPr lang="en-US" sz="5500" b="1" cap="none" spc="0" dirty="0">
              <a:ln/>
              <a:solidFill>
                <a:srgbClr val="FFC000"/>
              </a:solidFill>
              <a:effectLst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781354" y="419100"/>
            <a:ext cx="6882910" cy="4770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5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2500" b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2171700"/>
            <a:ext cx="5350715" cy="34323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44400" y="2189480"/>
            <a:ext cx="4876800" cy="33682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9285" y="6057900"/>
            <a:ext cx="5376115" cy="381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88" r="4545" b="6859"/>
          <a:stretch/>
        </p:blipFill>
        <p:spPr>
          <a:xfrm>
            <a:off x="9611647" y="6029960"/>
            <a:ext cx="5247353" cy="38379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433"/>
          <a:stretch/>
        </p:blipFill>
        <p:spPr>
          <a:xfrm>
            <a:off x="6811389" y="2192020"/>
            <a:ext cx="5228211" cy="34120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218043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566491" y="876300"/>
            <a:ext cx="7312643" cy="93871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500" b="1" dirty="0" smtClean="0">
                <a:ln/>
                <a:solidFill>
                  <a:srgbClr val="FFC000"/>
                </a:solidFill>
              </a:rPr>
              <a:t>SẢN PHẨM</a:t>
            </a:r>
            <a:r>
              <a:rPr lang="en-US" sz="5500" b="1" cap="none" spc="0" dirty="0" smtClean="0">
                <a:ln/>
                <a:solidFill>
                  <a:srgbClr val="FFC000"/>
                </a:solidFill>
                <a:effectLst/>
              </a:rPr>
              <a:t> THAM KHẢO</a:t>
            </a:r>
            <a:endParaRPr lang="en-US" sz="5500" b="1" cap="none" spc="0" dirty="0">
              <a:ln/>
              <a:solidFill>
                <a:srgbClr val="FFC000"/>
              </a:solidFill>
              <a:effectLst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781354" y="419100"/>
            <a:ext cx="6882910" cy="4770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5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2500" b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0771" y="1866900"/>
            <a:ext cx="3886200" cy="3886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63154" y="1857054"/>
            <a:ext cx="3896046" cy="38960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200" r="10800"/>
          <a:stretch/>
        </p:blipFill>
        <p:spPr>
          <a:xfrm>
            <a:off x="6272481" y="1857054"/>
            <a:ext cx="5538519" cy="38977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9240" y="6057900"/>
            <a:ext cx="9525000" cy="39433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640585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4775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5196856" y="2013109"/>
            <a:ext cx="8305767" cy="22159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7200" b="1" dirty="0">
                <a:solidFill>
                  <a:srgbClr val="66585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3</a:t>
            </a:r>
          </a:p>
          <a:p>
            <a:pPr algn="ctr"/>
            <a:r>
              <a:rPr lang="en-US" sz="7200" b="1" dirty="0">
                <a:solidFill>
                  <a:srgbClr val="66585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 HÀNH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524000" y="4533900"/>
            <a:ext cx="15392400" cy="28084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dirty="0" smtClean="0">
                <a:solidFill>
                  <a:srgbClr val="B33128"/>
                </a:solidFill>
                <a:latin typeface="DejaVu Serif Bold"/>
              </a:rPr>
              <a:t>CÁC CON</a:t>
            </a:r>
            <a:r>
              <a:rPr lang="en-US" sz="5199" dirty="0" smtClean="0">
                <a:solidFill>
                  <a:srgbClr val="B33128"/>
                </a:solidFill>
                <a:latin typeface="DejaVu Serif Bold"/>
              </a:rPr>
              <a:t> </a:t>
            </a:r>
            <a:r>
              <a:rPr lang="en-US" sz="5199" dirty="0">
                <a:solidFill>
                  <a:srgbClr val="B33128"/>
                </a:solidFill>
                <a:latin typeface="DejaVu Serif Bold"/>
              </a:rPr>
              <a:t>HÃY TẠO HÌNH </a:t>
            </a:r>
            <a:endParaRPr lang="en-US" sz="5199" dirty="0" smtClean="0">
              <a:solidFill>
                <a:srgbClr val="B33128"/>
              </a:solidFill>
              <a:latin typeface="DejaVu Serif Bold"/>
            </a:endParaRPr>
          </a:p>
          <a:p>
            <a:pPr algn="ctr">
              <a:lnSpc>
                <a:spcPts val="7279"/>
              </a:lnSpc>
            </a:pPr>
            <a:r>
              <a:rPr lang="en-US" sz="5199" dirty="0" smtClean="0">
                <a:solidFill>
                  <a:srgbClr val="B33128"/>
                </a:solidFill>
                <a:latin typeface="DejaVu Serif Bold"/>
              </a:rPr>
              <a:t>MỘT </a:t>
            </a:r>
            <a:r>
              <a:rPr lang="en-US" sz="5199" dirty="0">
                <a:solidFill>
                  <a:srgbClr val="B33128"/>
                </a:solidFill>
                <a:latin typeface="DejaVu Serif Bold"/>
              </a:rPr>
              <a:t>LOẠI HÌNH </a:t>
            </a:r>
            <a:r>
              <a:rPr lang="en-US" sz="5199" dirty="0" smtClean="0">
                <a:solidFill>
                  <a:srgbClr val="B33128"/>
                </a:solidFill>
                <a:latin typeface="DejaVu Serif Bold"/>
              </a:rPr>
              <a:t>SÂN </a:t>
            </a:r>
            <a:r>
              <a:rPr lang="en-US" sz="5199" dirty="0">
                <a:solidFill>
                  <a:srgbClr val="B33128"/>
                </a:solidFill>
                <a:latin typeface="DejaVu Serif Bold"/>
              </a:rPr>
              <a:t>KHẤU </a:t>
            </a:r>
            <a:r>
              <a:rPr lang="en-US" sz="5199" dirty="0" smtClean="0">
                <a:solidFill>
                  <a:srgbClr val="B33128"/>
                </a:solidFill>
                <a:latin typeface="DejaVu Serif Bold"/>
              </a:rPr>
              <a:t>CỔ TRUYỀN THEO </a:t>
            </a:r>
            <a:r>
              <a:rPr lang="en-US" sz="5199" dirty="0">
                <a:solidFill>
                  <a:srgbClr val="B33128"/>
                </a:solidFill>
                <a:latin typeface="DejaVu Serif Bold"/>
              </a:rPr>
              <a:t>Ý THÍCH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495800" y="2705100"/>
            <a:ext cx="9264813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6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66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CHÚC CÁC CON </a:t>
            </a:r>
            <a:endParaRPr lang="en-US" sz="66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0066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>
              <a:defRPr/>
            </a:pPr>
            <a:r>
              <a:rPr lang="en-US" sz="6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66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HOÀN THÀNH </a:t>
            </a:r>
            <a:r>
              <a:rPr lang="en-US" sz="6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66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BÀI TỐT!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3657600" y="4762500"/>
            <a:ext cx="11049000" cy="2800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sz="44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4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44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44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44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44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44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cẩn</a:t>
            </a:r>
            <a:r>
              <a:rPr lang="en-US" sz="44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thận</a:t>
            </a:r>
            <a:r>
              <a:rPr lang="en-US" sz="44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4400" dirty="0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sz="4400" dirty="0" err="1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4400" dirty="0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44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4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4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44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44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44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44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4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endParaRPr lang="en-US" sz="4400" dirty="0">
              <a:solidFill>
                <a:srgbClr val="0B0B3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sz="4400" dirty="0" err="1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400" dirty="0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en-US" sz="4400" dirty="0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4400" dirty="0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dirty="0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4400" dirty="0" err="1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4400" dirty="0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4400" dirty="0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dirty="0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400" dirty="0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sz="4400" dirty="0" err="1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Hẹn</a:t>
            </a:r>
            <a:r>
              <a:rPr lang="en-US" sz="4400" dirty="0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4400" dirty="0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4400" dirty="0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dirty="0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400" dirty="0" err="1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400" dirty="0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dirty="0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400" dirty="0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400" dirty="0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400" dirty="0">
              <a:solidFill>
                <a:srgbClr val="0B0B3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354865" y="2324100"/>
            <a:ext cx="7446735" cy="4770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500" b="1" spc="50" dirty="0" smtClean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2500" b="1" cap="none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7677" b="7677"/>
          <a:stretch>
            <a:fillRect/>
          </a:stretch>
        </p:blipFill>
        <p:spPr>
          <a:xfrm>
            <a:off x="2032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l="673" t="2308" r="673"/>
          <a:stretch>
            <a:fillRect/>
          </a:stretch>
        </p:blipFill>
        <p:spPr>
          <a:xfrm>
            <a:off x="20320" y="2405137"/>
            <a:ext cx="18347690" cy="7859003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228600" y="2768659"/>
            <a:ext cx="17602200" cy="7459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580"/>
              </a:lnSpc>
            </a:pPr>
            <a:r>
              <a:rPr lang="en-US" sz="3600" dirty="0" smtClean="0">
                <a:solidFill>
                  <a:schemeClr val="bg1"/>
                </a:solidFill>
                <a:latin typeface="DejaVu Serif Bold"/>
              </a:rPr>
              <a:t>TIẾT </a:t>
            </a:r>
            <a:r>
              <a:rPr lang="en-US" sz="3600" dirty="0">
                <a:solidFill>
                  <a:schemeClr val="bg1"/>
                </a:solidFill>
                <a:latin typeface="DejaVu Serif Bold"/>
              </a:rPr>
              <a:t>4: SÂN KHẤU CỔ TRUYỀN VIỆT NAM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3657600" y="1080376"/>
            <a:ext cx="11430000" cy="7620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6580"/>
              </a:lnSpc>
            </a:pP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 ĐỀ 8: TRANG TRÍ SÂN KHẤU VÀ SÁNG TÁC CÂU CHUYỆN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0"/>
            <a:ext cx="14935199" cy="10287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5600435" y="3883104"/>
            <a:ext cx="7335406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CHUẨN BỊ ĐỒ DÙNG</a:t>
            </a:r>
            <a:endParaRPr lang="en-US" sz="66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764832" y="3273504"/>
            <a:ext cx="6882910" cy="4770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500" b="1" spc="50" dirty="0" smtClean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2500" b="1" cap="none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724400" y="5031075"/>
            <a:ext cx="9525000" cy="21698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45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45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sz="45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5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45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5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Mĩ</a:t>
            </a:r>
            <a:r>
              <a:rPr lang="en-US" sz="45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5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thuật</a:t>
            </a:r>
            <a:r>
              <a:rPr lang="en-US" sz="45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defRPr/>
            </a:pPr>
            <a:r>
              <a:rPr lang="en-US" sz="45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45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45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5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giấy</a:t>
            </a:r>
            <a:r>
              <a:rPr lang="en-US" sz="45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5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45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5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bìa</a:t>
            </a:r>
            <a:r>
              <a:rPr lang="en-US" sz="45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5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45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5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45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5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nặn</a:t>
            </a:r>
            <a:r>
              <a:rPr lang="en-US" sz="45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,…</a:t>
            </a:r>
          </a:p>
          <a:p>
            <a:pPr>
              <a:defRPr/>
            </a:pPr>
            <a:r>
              <a:rPr lang="en-US" sz="45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45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45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út</a:t>
            </a:r>
            <a:r>
              <a:rPr lang="en-US" sz="45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5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chì</a:t>
            </a:r>
            <a:r>
              <a:rPr lang="en-US" sz="45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5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tẩy</a:t>
            </a:r>
            <a:r>
              <a:rPr lang="en-US" sz="45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5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kéo</a:t>
            </a:r>
            <a:r>
              <a:rPr lang="en-US" sz="45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5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keo</a:t>
            </a:r>
            <a:r>
              <a:rPr lang="en-US" sz="45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5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dán</a:t>
            </a:r>
            <a:r>
              <a:rPr lang="en-US" sz="45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,…</a:t>
            </a:r>
            <a:endParaRPr lang="en-US" sz="45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9398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911" t="4610" r="15644" b="2640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4390678" y="1680004"/>
            <a:ext cx="10392122" cy="15645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180"/>
              </a:lnSpc>
            </a:pPr>
            <a:r>
              <a:rPr lang="en-US" sz="8700" dirty="0">
                <a:solidFill>
                  <a:srgbClr val="B33128"/>
                </a:solidFill>
                <a:latin typeface="Saira Black"/>
              </a:rPr>
              <a:t>YÊU CẦU CẦN ĐẠT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2360022" y="3314700"/>
            <a:ext cx="14632578" cy="51552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720"/>
              </a:lnSpc>
            </a:pPr>
            <a:r>
              <a:rPr lang="en-US" sz="4800" dirty="0">
                <a:solidFill>
                  <a:srgbClr val="B33128"/>
                </a:solidFill>
                <a:latin typeface="DejaVu Serif Bold"/>
              </a:rPr>
              <a:t>- Học sinh nhận biết được đặc điểm một số sân khấu cổ truyền Việt </a:t>
            </a:r>
            <a:r>
              <a:rPr lang="en-US" sz="4800" dirty="0" smtClean="0">
                <a:solidFill>
                  <a:srgbClr val="B33128"/>
                </a:solidFill>
                <a:latin typeface="DejaVu Serif Bold"/>
              </a:rPr>
              <a:t>Nam.</a:t>
            </a:r>
            <a:endParaRPr lang="en-US" sz="4800" dirty="0">
              <a:solidFill>
                <a:srgbClr val="B33128"/>
              </a:solidFill>
              <a:latin typeface="DejaVu Serif Bold"/>
            </a:endParaRPr>
          </a:p>
          <a:p>
            <a:pPr>
              <a:lnSpc>
                <a:spcPts val="6720"/>
              </a:lnSpc>
            </a:pPr>
            <a:r>
              <a:rPr lang="en-US" sz="4800" dirty="0">
                <a:solidFill>
                  <a:srgbClr val="B33128"/>
                </a:solidFill>
                <a:latin typeface="DejaVu Serif Bold"/>
              </a:rPr>
              <a:t>- Sáng tạo được sản phẩm sân </a:t>
            </a:r>
            <a:r>
              <a:rPr lang="en-US" sz="4800" dirty="0" err="1">
                <a:solidFill>
                  <a:srgbClr val="B33128"/>
                </a:solidFill>
                <a:latin typeface="DejaVu Serif Bold"/>
              </a:rPr>
              <a:t>khấu</a:t>
            </a:r>
            <a:r>
              <a:rPr lang="en-US" sz="4800" dirty="0">
                <a:solidFill>
                  <a:srgbClr val="B33128"/>
                </a:solidFill>
                <a:latin typeface="DejaVu Serif Bold"/>
              </a:rPr>
              <a:t> </a:t>
            </a:r>
            <a:r>
              <a:rPr lang="en-US" sz="4800" dirty="0" err="1" smtClean="0">
                <a:solidFill>
                  <a:srgbClr val="B33128"/>
                </a:solidFill>
                <a:latin typeface="DejaVu Serif Bold"/>
              </a:rPr>
              <a:t>cổ</a:t>
            </a:r>
            <a:r>
              <a:rPr lang="en-US" sz="4800" dirty="0" smtClean="0">
                <a:solidFill>
                  <a:srgbClr val="B33128"/>
                </a:solidFill>
                <a:latin typeface="DejaVu Serif Bold"/>
              </a:rPr>
              <a:t> </a:t>
            </a:r>
            <a:r>
              <a:rPr lang="en-US" sz="4800" dirty="0" err="1" smtClean="0">
                <a:solidFill>
                  <a:srgbClr val="B33128"/>
                </a:solidFill>
                <a:latin typeface="DejaVu Serif Bold"/>
              </a:rPr>
              <a:t>truyền</a:t>
            </a:r>
            <a:r>
              <a:rPr lang="en-US" sz="4800" dirty="0" smtClean="0">
                <a:solidFill>
                  <a:srgbClr val="B33128"/>
                </a:solidFill>
                <a:latin typeface="DejaVu Serif Bold"/>
              </a:rPr>
              <a:t> </a:t>
            </a:r>
            <a:r>
              <a:rPr lang="en-US" sz="4800" dirty="0" err="1" smtClean="0">
                <a:solidFill>
                  <a:srgbClr val="B33128"/>
                </a:solidFill>
                <a:latin typeface="DejaVu Serif Bold"/>
              </a:rPr>
              <a:t>theo</a:t>
            </a:r>
            <a:r>
              <a:rPr lang="en-US" sz="4800" dirty="0" smtClean="0">
                <a:solidFill>
                  <a:srgbClr val="B33128"/>
                </a:solidFill>
                <a:latin typeface="DejaVu Serif Bold"/>
              </a:rPr>
              <a:t> </a:t>
            </a:r>
            <a:r>
              <a:rPr lang="en-US" sz="4800" dirty="0">
                <a:solidFill>
                  <a:srgbClr val="B33128"/>
                </a:solidFill>
                <a:latin typeface="DejaVu Serif Bold"/>
              </a:rPr>
              <a:t>ý </a:t>
            </a:r>
            <a:r>
              <a:rPr lang="en-US" sz="4800" dirty="0" smtClean="0">
                <a:solidFill>
                  <a:srgbClr val="B33128"/>
                </a:solidFill>
                <a:latin typeface="DejaVu Serif Bold"/>
              </a:rPr>
              <a:t>thích.</a:t>
            </a:r>
            <a:endParaRPr lang="en-US" sz="4800" dirty="0">
              <a:solidFill>
                <a:srgbClr val="B33128"/>
              </a:solidFill>
              <a:latin typeface="DejaVu Serif Bold"/>
            </a:endParaRPr>
          </a:p>
          <a:p>
            <a:pPr>
              <a:lnSpc>
                <a:spcPts val="6720"/>
              </a:lnSpc>
            </a:pPr>
            <a:r>
              <a:rPr lang="en-US" sz="4800" dirty="0">
                <a:solidFill>
                  <a:srgbClr val="B33128"/>
                </a:solidFill>
                <a:latin typeface="DejaVu Serif Bold"/>
              </a:rPr>
              <a:t>- Giới thiệu, chia sẻ cảm nhận về sản phẩm của mình với người </a:t>
            </a:r>
            <a:r>
              <a:rPr lang="en-US" sz="4800" dirty="0" smtClean="0">
                <a:solidFill>
                  <a:srgbClr val="B33128"/>
                </a:solidFill>
                <a:latin typeface="DejaVu Serif Bold"/>
              </a:rPr>
              <a:t>thân.</a:t>
            </a:r>
            <a:endParaRPr lang="en-US" sz="4800" dirty="0">
              <a:solidFill>
                <a:srgbClr val="B33128"/>
              </a:solidFill>
              <a:latin typeface="DejaVu Serif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4775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4183428" y="2589829"/>
            <a:ext cx="9921143" cy="46110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461"/>
              </a:lnSpc>
            </a:pPr>
            <a:r>
              <a:rPr lang="en-US" sz="13186" b="1" dirty="0">
                <a:solidFill>
                  <a:srgbClr val="66585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1</a:t>
            </a:r>
          </a:p>
          <a:p>
            <a:pPr algn="ctr">
              <a:lnSpc>
                <a:spcPts val="18461"/>
              </a:lnSpc>
            </a:pPr>
            <a:r>
              <a:rPr lang="en-US" sz="13186" dirty="0">
                <a:solidFill>
                  <a:srgbClr val="665853"/>
                </a:solidFill>
                <a:latin typeface="Sansita Extra Bold Bold"/>
              </a:rPr>
              <a:t>KHÁM PHÁ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4872" b="487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981200" y="1809136"/>
            <a:ext cx="6209509" cy="379156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8717134" y="1801515"/>
            <a:ext cx="5714652" cy="379918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4594024" y="6057901"/>
            <a:ext cx="5845376" cy="35052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rcRect l="2792" t="10513" r="3279"/>
          <a:stretch>
            <a:fillRect/>
          </a:stretch>
        </p:blipFill>
        <p:spPr>
          <a:xfrm>
            <a:off x="10972800" y="6099986"/>
            <a:ext cx="5562600" cy="347594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7" name="TextBox 7"/>
          <p:cNvSpPr txBox="1"/>
          <p:nvPr/>
        </p:nvSpPr>
        <p:spPr>
          <a:xfrm>
            <a:off x="4038600" y="376440"/>
            <a:ext cx="10287000" cy="13465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500"/>
              </a:lnSpc>
            </a:pPr>
            <a:r>
              <a:rPr lang="en-US" sz="7500" dirty="0">
                <a:solidFill>
                  <a:srgbClr val="4F3423"/>
                </a:solidFill>
                <a:latin typeface="Ravie" panose="04040805050809020602" pitchFamily="82" charset="0"/>
              </a:rPr>
              <a:t>SÂN KHẤU CHÈO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9885" b="988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218384" y="1330290"/>
            <a:ext cx="6466646" cy="42437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9144000" y="1330290"/>
            <a:ext cx="6370289" cy="42437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 l="3255"/>
          <a:stretch>
            <a:fillRect/>
          </a:stretch>
        </p:blipFill>
        <p:spPr>
          <a:xfrm>
            <a:off x="2218384" y="5726489"/>
            <a:ext cx="6466646" cy="44517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rcRect l="12331" t="6160" r="15546"/>
          <a:stretch>
            <a:fillRect/>
          </a:stretch>
        </p:blipFill>
        <p:spPr>
          <a:xfrm>
            <a:off x="9144000" y="5726489"/>
            <a:ext cx="6370289" cy="44517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" name="TextBox 7"/>
          <p:cNvSpPr txBox="1"/>
          <p:nvPr/>
        </p:nvSpPr>
        <p:spPr>
          <a:xfrm>
            <a:off x="4038600" y="160960"/>
            <a:ext cx="10287000" cy="12487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500"/>
              </a:lnSpc>
            </a:pPr>
            <a:r>
              <a:rPr lang="en-US" sz="7500" dirty="0" smtClean="0">
                <a:solidFill>
                  <a:srgbClr val="4F3423"/>
                </a:solidFill>
                <a:latin typeface="Ravie" panose="04040805050809020602" pitchFamily="82" charset="0"/>
              </a:rPr>
              <a:t>MÚA RỐI NƯỚC</a:t>
            </a:r>
            <a:endParaRPr lang="en-US" sz="7500" dirty="0">
              <a:solidFill>
                <a:srgbClr val="4F3423"/>
              </a:solidFill>
              <a:latin typeface="Ravie" panose="04040805050809020602" pitchFamily="8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l="493" r="493"/>
          <a:stretch>
            <a:fillRect/>
          </a:stretch>
        </p:blipFill>
        <p:spPr>
          <a:xfrm>
            <a:off x="328962" y="2659003"/>
            <a:ext cx="8866613" cy="596141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 t="2551" b="2551"/>
          <a:stretch>
            <a:fillRect/>
          </a:stretch>
        </p:blipFill>
        <p:spPr>
          <a:xfrm>
            <a:off x="9531090" y="2659003"/>
            <a:ext cx="8375910" cy="596141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TextBox 5"/>
          <p:cNvSpPr txBox="1"/>
          <p:nvPr/>
        </p:nvSpPr>
        <p:spPr>
          <a:xfrm>
            <a:off x="4038600" y="770560"/>
            <a:ext cx="10287000" cy="12487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500"/>
              </a:lnSpc>
            </a:pPr>
            <a:r>
              <a:rPr lang="en-US" sz="7500" dirty="0" smtClean="0">
                <a:solidFill>
                  <a:srgbClr val="4F3423"/>
                </a:solidFill>
                <a:latin typeface="Ravie" panose="04040805050809020602" pitchFamily="82" charset="0"/>
              </a:rPr>
              <a:t>SÂN KHẤU TUỒNG</a:t>
            </a:r>
            <a:endParaRPr lang="en-US" sz="7500" dirty="0">
              <a:solidFill>
                <a:srgbClr val="4F3423"/>
              </a:solidFill>
              <a:latin typeface="Ravie" panose="04040805050809020602" pitchFamily="8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2229" b="22229"/>
          <a:stretch>
            <a:fillRect/>
          </a:stretch>
        </p:blipFill>
        <p:spPr>
          <a:xfrm>
            <a:off x="0" y="-4053505"/>
            <a:ext cx="18288000" cy="1422049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288828" y="1371468"/>
            <a:ext cx="8946168" cy="407945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 t="1335" b="8310"/>
          <a:stretch>
            <a:fillRect/>
          </a:stretch>
        </p:blipFill>
        <p:spPr>
          <a:xfrm>
            <a:off x="9089716" y="5649351"/>
            <a:ext cx="7165503" cy="431189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 t="4079" b="4150"/>
          <a:stretch>
            <a:fillRect/>
          </a:stretch>
        </p:blipFill>
        <p:spPr>
          <a:xfrm>
            <a:off x="1357729" y="5649351"/>
            <a:ext cx="7404183" cy="431189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7" name="TextBox 6"/>
          <p:cNvSpPr txBox="1"/>
          <p:nvPr/>
        </p:nvSpPr>
        <p:spPr>
          <a:xfrm>
            <a:off x="2667000" y="190500"/>
            <a:ext cx="13182600" cy="12487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500"/>
              </a:lnSpc>
            </a:pPr>
            <a:r>
              <a:rPr lang="en-US" sz="7500" dirty="0" smtClean="0">
                <a:solidFill>
                  <a:schemeClr val="accent6">
                    <a:lumMod val="75000"/>
                  </a:schemeClr>
                </a:solidFill>
                <a:latin typeface="Ravie" panose="04040805050809020602" pitchFamily="82" charset="0"/>
              </a:rPr>
              <a:t>SÂN KHẤU CẢI LƯƠNG</a:t>
            </a:r>
            <a:endParaRPr lang="en-US" sz="7500" dirty="0">
              <a:solidFill>
                <a:schemeClr val="accent6">
                  <a:lumMod val="75000"/>
                </a:schemeClr>
              </a:solidFill>
              <a:latin typeface="Ravie" panose="04040805050809020602" pitchFamily="8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130</TotalTime>
  <Words>457</Words>
  <Application>Microsoft Office PowerPoint</Application>
  <PresentationFormat>Custom</PresentationFormat>
  <Paragraphs>54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8" baseType="lpstr">
      <vt:lpstr>Calibri</vt:lpstr>
      <vt:lpstr>Bungee Bold</vt:lpstr>
      <vt:lpstr>Times New Roman</vt:lpstr>
      <vt:lpstr>Saira Black</vt:lpstr>
      <vt:lpstr>Arial</vt:lpstr>
      <vt:lpstr>Ravie</vt:lpstr>
      <vt:lpstr>Saira ExtraCondensed Bold Bold</vt:lpstr>
      <vt:lpstr>Sansita Extra Bold Bold</vt:lpstr>
      <vt:lpstr>DejaVu Serif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PHÒNG GIÁO DỤC ĐÀO TẠO QUẬN LONG BIÊN</dc:title>
  <dc:creator>MyPC</dc:creator>
  <cp:lastModifiedBy>AutoBVT</cp:lastModifiedBy>
  <cp:revision>31</cp:revision>
  <dcterms:created xsi:type="dcterms:W3CDTF">2006-08-16T00:00:00Z</dcterms:created>
  <dcterms:modified xsi:type="dcterms:W3CDTF">2022-02-06T02:47:22Z</dcterms:modified>
  <dc:identifier>DAE1uoKRde8</dc:identifier>
</cp:coreProperties>
</file>