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91" d="100"/>
          <a:sy n="91" d="100"/>
        </p:scale>
        <p:origin x="13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1002981"/>
            </a:xfrm>
            <a:prstGeom prst="rect">
              <a:avLst/>
            </a:prstGeom>
          </p:spPr>
          <p:txBody>
            <a:bodyPr wrap="square">
              <a:spAutoFit/>
            </a:bodyPr>
            <a:lstStyle/>
            <a:p>
              <a:pPr algn="ctr" defTabSz="342900">
                <a:lnSpc>
                  <a:spcPct val="150000"/>
                </a:lnSpc>
              </a:pPr>
              <a:r>
                <a:rPr lang="en-US" sz="4400" b="1" dirty="0">
                  <a:latin typeface="SVN-Adam Gorry" panose="02040603050506020204" pitchFamily="18" charset="0"/>
                  <a:cs typeface="Times New Roman" panose="02020603050405020304" pitchFamily="18" charset="0"/>
                </a:rPr>
                <a:t>CHỦ ĐỀ 1. MÁY TÍNH VÀ EM</a:t>
              </a:r>
              <a:endParaRPr lang="vi-VN" sz="4400" b="1" dirty="0">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26813" y="1647540"/>
              <a:ext cx="874580" cy="837473"/>
            </a:xfrm>
            <a:prstGeom prst="rect">
              <a:avLst/>
            </a:prstGeom>
          </p:spPr>
          <p:txBody>
            <a:bodyPr wrap="square">
              <a:spAutoFit/>
            </a:bodyPr>
            <a:lstStyle/>
            <a:p>
              <a:pPr algn="ctr" defTabSz="342900">
                <a:lnSpc>
                  <a:spcPct val="150000"/>
                </a:lnSpc>
              </a:pPr>
              <a:r>
                <a:rPr lang="en-US" sz="3600" b="1" dirty="0">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dirty="0">
                  <a:latin typeface="UVF Salome" panose="02000503040000020003" pitchFamily="50" charset="0"/>
                  <a:cs typeface="Times New Roman" panose="02020603050405020304" pitchFamily="18" charset="0"/>
                </a:rPr>
                <a:t>1</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3072893" y="1649896"/>
              <a:ext cx="5518785" cy="1569660"/>
            </a:xfrm>
            <a:prstGeom prst="rect">
              <a:avLst/>
            </a:prstGeom>
          </p:spPr>
          <p:txBody>
            <a:bodyPr wrap="square">
              <a:spAutoFit/>
            </a:bodyPr>
            <a:lstStyle/>
            <a:p>
              <a:pPr algn="ctr" defTabSz="342900"/>
              <a:r>
                <a:rPr lang="en-US" altLang="vi-VN" sz="4800" b="1" dirty="0" err="1">
                  <a:solidFill>
                    <a:srgbClr val="F93265"/>
                  </a:solidFill>
                  <a:latin typeface="UTM Avo" panose="02040603050506020204" pitchFamily="18" charset="0"/>
                  <a:cs typeface="Times New Roman" panose="02020603050405020304" pitchFamily="18" charset="0"/>
                </a:rPr>
                <a:t>Phần</a:t>
              </a:r>
              <a:r>
                <a:rPr lang="en-US" altLang="vi-VN" sz="4800" b="1" dirty="0">
                  <a:solidFill>
                    <a:srgbClr val="F93265"/>
                  </a:solidFill>
                  <a:latin typeface="UTM Avo" panose="02040603050506020204" pitchFamily="18" charset="0"/>
                  <a:cs typeface="Times New Roman" panose="02020603050405020304" pitchFamily="18" charset="0"/>
                </a:rPr>
                <a:t> </a:t>
              </a:r>
              <a:r>
                <a:rPr lang="en-US" altLang="vi-VN" sz="4800" b="1" dirty="0" err="1">
                  <a:solidFill>
                    <a:srgbClr val="F93265"/>
                  </a:solidFill>
                  <a:latin typeface="UTM Avo" panose="02040603050506020204" pitchFamily="18" charset="0"/>
                  <a:cs typeface="Times New Roman" panose="02020603050405020304" pitchFamily="18" charset="0"/>
                </a:rPr>
                <a:t>cứng</a:t>
              </a:r>
              <a:r>
                <a:rPr lang="en-US" altLang="vi-VN" sz="4800" b="1" dirty="0">
                  <a:solidFill>
                    <a:srgbClr val="F93265"/>
                  </a:solidFill>
                  <a:latin typeface="UTM Avo" panose="02040603050506020204" pitchFamily="18" charset="0"/>
                  <a:cs typeface="Times New Roman" panose="02020603050405020304" pitchFamily="18" charset="0"/>
                </a:rPr>
                <a:t> </a:t>
              </a:r>
              <a:r>
                <a:rPr lang="en-US" altLang="vi-VN" sz="4800" b="1" dirty="0" err="1">
                  <a:solidFill>
                    <a:srgbClr val="F93265"/>
                  </a:solidFill>
                  <a:latin typeface="UTM Avo" panose="02040603050506020204" pitchFamily="18" charset="0"/>
                  <a:cs typeface="Times New Roman" panose="02020603050405020304" pitchFamily="18" charset="0"/>
                </a:rPr>
                <a:t>và</a:t>
              </a:r>
              <a:r>
                <a:rPr lang="en-US" altLang="vi-VN" sz="4800" b="1" dirty="0">
                  <a:solidFill>
                    <a:srgbClr val="F93265"/>
                  </a:solidFill>
                  <a:latin typeface="UTM Avo" panose="02040603050506020204" pitchFamily="18" charset="0"/>
                  <a:cs typeface="Times New Roman" panose="02020603050405020304" pitchFamily="18" charset="0"/>
                </a:rPr>
                <a:t> </a:t>
              </a:r>
            </a:p>
            <a:p>
              <a:pPr algn="ctr" defTabSz="342900"/>
              <a:r>
                <a:rPr lang="en-US" altLang="vi-VN" sz="4800" b="1" dirty="0" err="1">
                  <a:solidFill>
                    <a:srgbClr val="F93265"/>
                  </a:solidFill>
                  <a:latin typeface="UTM Avo" panose="02040603050506020204" pitchFamily="18" charset="0"/>
                  <a:cs typeface="Times New Roman" panose="02020603050405020304" pitchFamily="18" charset="0"/>
                </a:rPr>
                <a:t>phần</a:t>
              </a:r>
              <a:r>
                <a:rPr lang="en-US" altLang="vi-VN" sz="4800" b="1" dirty="0">
                  <a:solidFill>
                    <a:srgbClr val="F93265"/>
                  </a:solidFill>
                  <a:latin typeface="UTM Avo" panose="02040603050506020204" pitchFamily="18" charset="0"/>
                  <a:cs typeface="Times New Roman" panose="02020603050405020304" pitchFamily="18" charset="0"/>
                </a:rPr>
                <a:t> </a:t>
              </a:r>
              <a:r>
                <a:rPr lang="en-US" altLang="vi-VN" sz="4800" b="1" dirty="0" err="1">
                  <a:solidFill>
                    <a:srgbClr val="F93265"/>
                  </a:solidFill>
                  <a:latin typeface="UTM Avo" panose="02040603050506020204" pitchFamily="18" charset="0"/>
                  <a:cs typeface="Times New Roman" panose="02020603050405020304" pitchFamily="18" charset="0"/>
                </a:rPr>
                <a:t>mềm</a:t>
              </a:r>
              <a:r>
                <a:rPr lang="en-US" altLang="vi-VN" sz="4800" b="1" dirty="0">
                  <a:solidFill>
                    <a:srgbClr val="F93265"/>
                  </a:solidFill>
                  <a:latin typeface="UTM Avo" panose="02040603050506020204" pitchFamily="18" charset="0"/>
                  <a:cs typeface="Times New Roman" panose="02020603050405020304" pitchFamily="18" charset="0"/>
                </a:rPr>
                <a:t> </a:t>
              </a:r>
              <a:r>
                <a:rPr lang="en-US" altLang="vi-VN" sz="4800" b="1" dirty="0" err="1">
                  <a:solidFill>
                    <a:srgbClr val="F93265"/>
                  </a:solidFill>
                  <a:latin typeface="UTM Avo" panose="02040603050506020204" pitchFamily="18" charset="0"/>
                  <a:cs typeface="Times New Roman" panose="02020603050405020304" pitchFamily="18" charset="0"/>
                </a:rPr>
                <a:t>máy</a:t>
              </a:r>
              <a:r>
                <a:rPr lang="en-US" altLang="vi-VN" sz="4800" b="1" dirty="0">
                  <a:solidFill>
                    <a:srgbClr val="F93265"/>
                  </a:solidFill>
                  <a:latin typeface="UTM Avo" panose="02040603050506020204" pitchFamily="18" charset="0"/>
                  <a:cs typeface="Times New Roman" panose="02020603050405020304" pitchFamily="18" charset="0"/>
                </a:rPr>
                <a:t> </a:t>
              </a:r>
              <a:r>
                <a:rPr lang="en-US" altLang="vi-VN" sz="4800" b="1" dirty="0" err="1">
                  <a:solidFill>
                    <a:srgbClr val="F93265"/>
                  </a:solidFill>
                  <a:latin typeface="UTM Avo" panose="02040603050506020204" pitchFamily="18" charset="0"/>
                  <a:cs typeface="Times New Roman" panose="02020603050405020304" pitchFamily="18" charset="0"/>
                </a:rPr>
                <a:t>tính</a:t>
              </a:r>
              <a:endParaRPr lang="en-US" altLang="vi-VN" sz="4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162097" y="1101049"/>
            <a:ext cx="7782909" cy="4048141"/>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366723" y="1101049"/>
            <a:ext cx="7234499" cy="3890489"/>
          </a:xfrm>
          <a:prstGeom prst="rect">
            <a:avLst/>
          </a:prstGeom>
        </p:spPr>
        <p:txBody>
          <a:bodyPr wrap="square">
            <a:spAutoFit/>
          </a:bodyPr>
          <a:lstStyle/>
          <a:p>
            <a:pPr algn="ctr" defTabSz="342900">
              <a:lnSpc>
                <a:spcPct val="150000"/>
              </a:lnSpc>
            </a:pPr>
            <a:r>
              <a:rPr lang="en-US" altLang="vi-VN" sz="2800" b="1" dirty="0">
                <a:latin typeface="Arial" panose="020B0604020202020204" pitchFamily="34" charset="0"/>
                <a:cs typeface="Arial" panose="020B0604020202020204" pitchFamily="34" charset="0"/>
              </a:rPr>
              <a:t>Minh </a:t>
            </a:r>
            <a:r>
              <a:rPr lang="en-US" altLang="vi-VN" sz="2800" b="1" dirty="0" err="1">
                <a:latin typeface="Arial" panose="020B0604020202020204" pitchFamily="34" charset="0"/>
                <a:cs typeface="Arial" panose="020B0604020202020204" pitchFamily="34" charset="0"/>
              </a:rPr>
              <a:t>mượn</a:t>
            </a:r>
            <a:r>
              <a:rPr lang="en-US" altLang="vi-VN" sz="2800" b="1" dirty="0">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điện</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thoại</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của</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mẹ</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để</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dịch</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một</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bài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hát</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tiếng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anh</a:t>
            </a:r>
            <a:r>
              <a:rPr lang="en-US" altLang="vi-VN" sz="2800" b="1" dirty="0">
                <a:latin typeface="Arial" panose="020B0604020202020204" pitchFamily="34" charset="0"/>
                <a:cs typeface="Arial" panose="020B0604020202020204" pitchFamily="34" charset="0"/>
              </a:rPr>
              <a:t> sang </a:t>
            </a:r>
            <a:r>
              <a:rPr lang="en-US" altLang="vi-VN" sz="2800" b="1" dirty="0" err="1">
                <a:latin typeface="Arial" panose="020B0604020202020204" pitchFamily="34" charset="0"/>
                <a:cs typeface="Arial" panose="020B0604020202020204" pitchFamily="34" charset="0"/>
              </a:rPr>
              <a:t>tiếng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việt</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Nhưng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trên</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điện</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thoại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của</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mẹ</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không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có</a:t>
            </a:r>
            <a:r>
              <a:rPr lang="en-US" altLang="vi-VN" sz="2800" b="1" dirty="0">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từ</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điển</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như</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trên</a:t>
            </a:r>
            <a:r>
              <a:rPr lang="en-US" altLang="vi-VN" sz="2800" b="1" dirty="0">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điện</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thoại</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của</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bố</a:t>
            </a:r>
            <a:r>
              <a:rPr lang="en-US" altLang="vi-VN" sz="2800" b="1" dirty="0" err="1">
                <a:latin typeface="Arial" panose="020B0604020202020204" pitchFamily="34" charset="0"/>
                <a:cs typeface="Arial" panose="020B0604020202020204" pitchFamily="34" charset="0"/>
              </a:rPr>
              <a:t>.Tại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sao</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hai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chiếc</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điện</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thoại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trông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giống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nhau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mà</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khi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sử</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dụng</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lại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khác</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nhau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nhỉ</a:t>
            </a:r>
            <a:r>
              <a:rPr lang="en-US" altLang="vi-VN" sz="2800" b="1" dirty="0">
                <a:latin typeface="Arial" panose="020B0604020202020204" pitchFamily="34" charset="0"/>
                <a:cs typeface="Arial" panose="020B0604020202020204" pitchFamily="34" charset="0"/>
              </a:rPr>
              <a:t> ?</a:t>
            </a:r>
            <a:endParaRPr lang="vi-VN" sz="2800" b="1" dirty="0">
              <a:latin typeface="Arial" panose="020B0604020202020204" pitchFamily="34" charset="0"/>
              <a:cs typeface="Arial" panose="020B0604020202020204" pitchFamily="34" charset="0"/>
            </a:endParaRPr>
          </a:p>
        </p:txBody>
      </p:sp>
      <p:grpSp>
        <p:nvGrpSpPr>
          <p:cNvPr id="15" name="Group 14"/>
          <p:cNvGrpSpPr/>
          <p:nvPr/>
        </p:nvGrpSpPr>
        <p:grpSpPr>
          <a:xfrm>
            <a:off x="6191997" y="4991538"/>
            <a:ext cx="5032822" cy="1554916"/>
            <a:chOff x="1851490" y="5068979"/>
            <a:chExt cx="7212563" cy="2145323"/>
          </a:xfrm>
        </p:grpSpPr>
        <p:sp>
          <p:nvSpPr>
            <p:cNvPr id="16" name="Speech Bubble: Oval 15"/>
            <p:cNvSpPr/>
            <p:nvPr/>
          </p:nvSpPr>
          <p:spPr>
            <a:xfrm>
              <a:off x="1851490" y="5068979"/>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1490" y="5068979"/>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404443"/>
            <a:ext cx="4677697" cy="954107"/>
          </a:xfrm>
          <a:prstGeom prst="rect">
            <a:avLst/>
          </a:prstGeom>
        </p:spPr>
        <p:txBody>
          <a:bodyPr wrap="square">
            <a:spAutoFit/>
          </a:bodyPr>
          <a:lstStyle/>
          <a:p>
            <a:pPr algn="ctr" defTabSz="342900"/>
            <a:r>
              <a:rPr lang="en-US" altLang="vi-VN" sz="2800" b="1" dirty="0" err="1">
                <a:latin typeface="UTM Avo" panose="02040603050506020204" pitchFamily="18" charset="0"/>
                <a:cs typeface="Times New Roman" panose="02020603050405020304" pitchFamily="18" charset="0"/>
              </a:rPr>
              <a:t>Vậy</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sau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đây</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chúng</a:t>
            </a:r>
            <a:r>
              <a:rPr lang="en-US" altLang="vi-VN" sz="2800" b="1" dirty="0">
                <a:latin typeface="UTM Avo" panose="02040603050506020204" pitchFamily="18" charset="0"/>
                <a:cs typeface="Times New Roman" panose="02020603050405020304" pitchFamily="18" charset="0"/>
              </a:rPr>
              <a:t> ta </a:t>
            </a:r>
            <a:r>
              <a:rPr lang="en-US" altLang="vi-VN" sz="2800" b="1" dirty="0" err="1">
                <a:latin typeface="UTM Avo" panose="02040603050506020204" pitchFamily="18" charset="0"/>
                <a:cs typeface="Times New Roman" panose="02020603050405020304" pitchFamily="18" charset="0"/>
              </a:rPr>
              <a:t>cùng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đi</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tìm</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hiểu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nhé</a:t>
            </a:r>
            <a:r>
              <a:rPr lang="en-US" altLang="vi-VN" sz="2800" b="1" dirty="0">
                <a:latin typeface="UTM Avo" panose="02040603050506020204" pitchFamily="18" charset="0"/>
                <a:cs typeface="Times New Roman" panose="02020603050405020304" pitchFamily="18" charset="0"/>
              </a:rPr>
              <a:t> </a:t>
            </a:r>
            <a:r>
              <a:rPr lang="en-US" altLang="vi-VN" sz="2000" dirty="0">
                <a:latin typeface="UTM Avo" panose="02040603050506020204" pitchFamily="18" charset="0"/>
                <a:cs typeface="Times New Roman" panose="02020603050405020304" pitchFamily="18" charset="0"/>
              </a:rPr>
              <a:t>.</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341" y="49715"/>
            <a:ext cx="8211146" cy="938719"/>
          </a:xfrm>
          <a:prstGeom prst="rect">
            <a:avLst/>
          </a:prstGeom>
        </p:spPr>
        <p:txBody>
          <a:bodyPr wrap="square">
            <a:spAutoFit/>
          </a:bodyPr>
          <a:lstStyle/>
          <a:p>
            <a:pPr defTabSz="342900">
              <a:lnSpc>
                <a:spcPct val="150000"/>
              </a:lnSpc>
            </a:pPr>
            <a:r>
              <a:rPr lang="en-US" sz="4000" b="1" dirty="0">
                <a:solidFill>
                  <a:srgbClr val="FF0000"/>
                </a:solidFill>
                <a:latin typeface="SVN-SAF" panose="02040603050506020204" pitchFamily="18" charset="0"/>
                <a:cs typeface="Times New Roman" panose="02020603050405020304" pitchFamily="18" charset="0"/>
              </a:rPr>
              <a:t>1. </a:t>
            </a:r>
            <a:r>
              <a:rPr lang="en-US" sz="4000" b="1" dirty="0" err="1">
                <a:solidFill>
                  <a:srgbClr val="FF0000"/>
                </a:solidFill>
                <a:latin typeface="SVN-SAF" panose="02040603050506020204" pitchFamily="18" charset="0"/>
                <a:cs typeface="Times New Roman" panose="02020603050405020304" pitchFamily="18" charset="0"/>
              </a:rPr>
              <a:t>Phần</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cứng</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và</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phần</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mềm</a:t>
            </a:r>
            <a:endParaRPr lang="vi-VN" sz="4000" b="1" dirty="0">
              <a:solidFill>
                <a:srgbClr val="FF0000"/>
              </a:solidFill>
              <a:cs typeface="Times New Roman" panose="02020603050405020304" pitchFamily="18" charset="0"/>
            </a:endParaRPr>
          </a:p>
        </p:txBody>
      </p:sp>
      <p:grpSp>
        <p:nvGrpSpPr>
          <p:cNvPr id="3" name="Group 2"/>
          <p:cNvGrpSpPr/>
          <p:nvPr/>
        </p:nvGrpSpPr>
        <p:grpSpPr>
          <a:xfrm>
            <a:off x="684530" y="875205"/>
            <a:ext cx="10962640" cy="1941568"/>
            <a:chOff x="522612" y="813568"/>
            <a:chExt cx="10962947" cy="3036697"/>
          </a:xfrm>
        </p:grpSpPr>
        <p:sp>
          <p:nvSpPr>
            <p:cNvPr id="13" name="Rectangle 12"/>
            <p:cNvSpPr/>
            <p:nvPr/>
          </p:nvSpPr>
          <p:spPr>
            <a:xfrm>
              <a:off x="3305494" y="973351"/>
              <a:ext cx="7173355" cy="832320"/>
            </a:xfrm>
            <a:prstGeom prst="rect">
              <a:avLst/>
            </a:prstGeom>
          </p:spPr>
          <p:txBody>
            <a:bodyPr wrap="square">
              <a:spAutoFit/>
            </a:bodyPr>
            <a:lstStyle/>
            <a:p>
              <a:pPr defTabSz="342900">
                <a:lnSpc>
                  <a:spcPct val="150000"/>
                </a:lnSpc>
              </a:pPr>
              <a:r>
                <a:rPr lang="en-US" altLang="vi-VN" sz="2800" b="1" dirty="0" err="1">
                  <a:latin typeface="SVN-Androgyne" panose="02040603050506020204" pitchFamily="18" charset="0"/>
                  <a:cs typeface="Times New Roman" panose="02020603050405020304" pitchFamily="18" charset="0"/>
                </a:rPr>
                <a:t>Phần</a:t>
              </a:r>
              <a:r>
                <a:rPr lang="en-US" altLang="vi-VN" sz="2800" b="1" dirty="0">
                  <a:latin typeface="SVN-Androgyne" panose="02040603050506020204" pitchFamily="18" charset="0"/>
                  <a:cs typeface="Times New Roman" panose="02020603050405020304" pitchFamily="18" charset="0"/>
                </a:rPr>
                <a:t> </a:t>
              </a:r>
              <a:r>
                <a:rPr lang="en-US" altLang="vi-VN" sz="2800" b="1" dirty="0" err="1">
                  <a:latin typeface="SVN-Androgyne" panose="02040603050506020204" pitchFamily="18" charset="0"/>
                  <a:cs typeface="Times New Roman" panose="02020603050405020304" pitchFamily="18" charset="0"/>
                </a:rPr>
                <a:t>cứng</a:t>
              </a:r>
              <a:r>
                <a:rPr lang="en-US" altLang="vi-VN" sz="2800" b="1" dirty="0">
                  <a:latin typeface="SVN-Androgyne" panose="02040603050506020204" pitchFamily="18" charset="0"/>
                  <a:cs typeface="Times New Roman" panose="02020603050405020304" pitchFamily="18" charset="0"/>
                </a:rPr>
                <a:t> hay </a:t>
              </a:r>
              <a:r>
                <a:rPr lang="en-US" altLang="vi-VN" sz="2800" b="1" dirty="0" err="1">
                  <a:latin typeface="SVN-Androgyne" panose="02040603050506020204" pitchFamily="18" charset="0"/>
                  <a:cs typeface="Times New Roman" panose="02020603050405020304" pitchFamily="18" charset="0"/>
                </a:rPr>
                <a:t>phần</a:t>
              </a:r>
              <a:r>
                <a:rPr lang="en-US" altLang="vi-VN" sz="2800" b="1" dirty="0">
                  <a:latin typeface="SVN-Androgyne" panose="02040603050506020204" pitchFamily="18" charset="0"/>
                  <a:cs typeface="Times New Roman" panose="02020603050405020304" pitchFamily="18" charset="0"/>
                </a:rPr>
                <a:t> </a:t>
              </a:r>
              <a:r>
                <a:rPr lang="en-US" altLang="vi-VN" sz="2800" b="1" dirty="0" err="1">
                  <a:latin typeface="SVN-Androgyne" panose="02040603050506020204" pitchFamily="18" charset="0"/>
                  <a:cs typeface="Times New Roman" panose="02020603050405020304" pitchFamily="18" charset="0"/>
                </a:rPr>
                <a:t>mềm</a:t>
              </a:r>
              <a:r>
                <a:rPr lang="en-US" altLang="vi-VN" sz="2800" b="1" dirty="0">
                  <a:latin typeface="SVN-Androgyne" panose="02040603050506020204" pitchFamily="18" charset="0"/>
                  <a:cs typeface="Times New Roman" panose="02020603050405020304" pitchFamily="18" charset="0"/>
                </a:rPr>
                <a:t>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170" y="2046742"/>
              <a:ext cx="10578957" cy="1334507"/>
            </a:xfrm>
            <a:prstGeom prst="rect">
              <a:avLst/>
            </a:prstGeom>
          </p:spPr>
          <p:txBody>
            <a:bodyPr wrap="square">
              <a:spAutoFit/>
            </a:bodyPr>
            <a:lstStyle/>
            <a:p>
              <a:pPr defTabSz="342900"/>
              <a:r>
                <a:rPr lang="en-US" altLang="vi-VN" sz="3200" dirty="0">
                  <a:latin typeface="UTM Avo" panose="02040603050506020204" pitchFamily="18" charset="0"/>
                  <a:cs typeface="Times New Roman" panose="02020603050405020304" pitchFamily="18" charset="0"/>
                </a:rPr>
                <a:t>Em </a:t>
              </a:r>
              <a:r>
                <a:rPr lang="en-US" altLang="vi-VN" sz="3200" dirty="0" err="1">
                  <a:latin typeface="UTM Avo" panose="02040603050506020204" pitchFamily="18" charset="0"/>
                  <a:cs typeface="Times New Roman" panose="02020603050405020304" pitchFamily="18" charset="0"/>
                </a:rPr>
                <a:t>hãy</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quan</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sát</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những</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hình</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ảnh</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sau</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đây</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và</a:t>
              </a:r>
              <a:r>
                <a:rPr lang="en-US" altLang="vi-VN" sz="3200" dirty="0">
                  <a:latin typeface="UTM Avo" panose="02040603050506020204" pitchFamily="18" charset="0"/>
                  <a:cs typeface="Times New Roman" panose="02020603050405020304" pitchFamily="18" charset="0"/>
                </a:rPr>
                <a:t> chia </a:t>
              </a:r>
              <a:r>
                <a:rPr lang="en-US" altLang="vi-VN" sz="3200" dirty="0" err="1">
                  <a:latin typeface="UTM Avo" panose="02040603050506020204" pitchFamily="18" charset="0"/>
                  <a:cs typeface="Times New Roman" panose="02020603050405020304" pitchFamily="18" charset="0"/>
                </a:rPr>
                <a:t>chúng</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thành</a:t>
              </a:r>
              <a:r>
                <a:rPr lang="en-US" altLang="vi-VN" sz="3200" dirty="0">
                  <a:latin typeface="UTM Avo" panose="02040603050506020204" pitchFamily="18" charset="0"/>
                  <a:cs typeface="Times New Roman" panose="02020603050405020304" pitchFamily="18" charset="0"/>
                </a:rPr>
                <a:t> 2 </a:t>
              </a:r>
              <a:r>
                <a:rPr lang="en-US" altLang="vi-VN" sz="3200" dirty="0" err="1">
                  <a:latin typeface="UTM Avo" panose="02040603050506020204" pitchFamily="18" charset="0"/>
                  <a:cs typeface="Times New Roman" panose="02020603050405020304" pitchFamily="18" charset="0"/>
                </a:rPr>
                <a:t>nhóm.Và</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giải</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thích</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vì</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sao</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em</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lại</a:t>
              </a:r>
              <a:r>
                <a:rPr lang="en-US" altLang="vi-VN" sz="3200" dirty="0">
                  <a:latin typeface="UTM Avo" panose="02040603050506020204" pitchFamily="18" charset="0"/>
                  <a:cs typeface="Times New Roman" panose="02020603050405020304" pitchFamily="18" charset="0"/>
                </a:rPr>
                <a:t> chia </a:t>
              </a:r>
              <a:r>
                <a:rPr lang="en-US" altLang="vi-VN" sz="3200" dirty="0" err="1">
                  <a:latin typeface="UTM Avo" panose="02040603050506020204" pitchFamily="18" charset="0"/>
                  <a:cs typeface="Times New Roman" panose="02020603050405020304" pitchFamily="18" charset="0"/>
                </a:rPr>
                <a:t>nhóm</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như</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vậy</a:t>
              </a:r>
              <a:r>
                <a:rPr lang="en-US" altLang="vi-VN" sz="3200" dirty="0">
                  <a:latin typeface="UTM Avo" panose="02040603050506020204" pitchFamily="18" charset="0"/>
                  <a:cs typeface="Times New Roman" panose="02020603050405020304" pitchFamily="18" charset="0"/>
                </a:rPr>
                <a:t>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dirty="0">
                      <a:solidFill>
                        <a:schemeClr val="bg1"/>
                      </a:solidFill>
                      <a:latin typeface="UTM Bienvenue" panose="02040603050506020204" pitchFamily="18" charset="0"/>
                      <a:cs typeface="Times New Roman" panose="02020603050405020304" pitchFamily="18" charset="0"/>
                    </a:rPr>
                    <a:t>HOẠT ĐỘNG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17AB0F06-9D06-4157-3334-9D8C9DC9DF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453" y="2970801"/>
            <a:ext cx="6621760" cy="3837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cứng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là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những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bộ</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phận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của</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máy</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tính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em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có</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thể</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nhận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ra</a:t>
            </a:r>
            <a:r>
              <a:rPr lang="en-US" sz="2800" b="1" dirty="0">
                <a:latin typeface="UTM Avo" panose="02040603050506020204" pitchFamily="18" charset="0"/>
                <a:cs typeface="Times New Roman" panose="02020603050405020304" pitchFamily="18" charset="0"/>
              </a:rPr>
              <a:t> qua </a:t>
            </a:r>
            <a:r>
              <a:rPr lang="en-US" sz="2800" b="1" dirty="0" err="1">
                <a:latin typeface="UTM Avo" panose="02040603050506020204" pitchFamily="18" charset="0"/>
                <a:cs typeface="Times New Roman" panose="02020603050405020304" pitchFamily="18" charset="0"/>
              </a:rPr>
              <a:t>hình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dạng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của</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chúng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Ví</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dụ</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về</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cứng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như</a:t>
            </a:r>
            <a:r>
              <a:rPr lang="en-US" sz="2800" b="1" dirty="0">
                <a:latin typeface="UTM Avo" panose="02040603050506020204" pitchFamily="18" charset="0"/>
                <a:cs typeface="Times New Roman" panose="02020603050405020304" pitchFamily="18" charset="0"/>
              </a:rPr>
              <a:t> : </a:t>
            </a:r>
            <a:r>
              <a:rPr lang="en-US" sz="2800" b="1" dirty="0" err="1">
                <a:latin typeface="UTM Avo" panose="02040603050506020204" pitchFamily="18" charset="0"/>
                <a:cs typeface="Times New Roman" panose="02020603050405020304" pitchFamily="18" charset="0"/>
              </a:rPr>
              <a:t>Chuột</a:t>
            </a:r>
            <a:r>
              <a:rPr lang="en-US" sz="2800" b="1" dirty="0">
                <a:latin typeface="UTM Avo" panose="02040603050506020204" pitchFamily="18" charset="0"/>
                <a:cs typeface="Times New Roman" panose="02020603050405020304" pitchFamily="18" charset="0"/>
              </a:rPr>
              <a:t> , </a:t>
            </a:r>
            <a:r>
              <a:rPr lang="en-US" sz="2800" b="1" dirty="0" err="1">
                <a:latin typeface="UTM Avo" panose="02040603050506020204" pitchFamily="18" charset="0"/>
                <a:cs typeface="Times New Roman" panose="02020603050405020304" pitchFamily="18" charset="0"/>
              </a:rPr>
              <a:t>bàn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phím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màn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hình</a:t>
            </a:r>
            <a:r>
              <a:rPr lang="en-US" sz="2800" b="1" dirty="0">
                <a:latin typeface="UTM Avo" panose="02040603050506020204" pitchFamily="18" charset="0"/>
                <a:cs typeface="Times New Roman" panose="02020603050405020304" pitchFamily="18" charset="0"/>
              </a:rPr>
              <a:t>, ổ </a:t>
            </a:r>
            <a:r>
              <a:rPr lang="en-US" sz="2800" b="1" dirty="0" err="1">
                <a:latin typeface="UTM Avo" panose="02040603050506020204" pitchFamily="18" charset="0"/>
                <a:cs typeface="Times New Roman" panose="02020603050405020304" pitchFamily="18" charset="0"/>
              </a:rPr>
              <a:t>đĩa</a:t>
            </a:r>
            <a:r>
              <a:rPr lang="en-US" sz="2800" b="1" dirty="0">
                <a:latin typeface="UTM Avo" panose="02040603050506020204" pitchFamily="18" charset="0"/>
                <a:cs typeface="Times New Roman" panose="02020603050405020304" pitchFamily="18" charset="0"/>
              </a:rPr>
              <a:t>, loa, </a:t>
            </a:r>
            <a:r>
              <a:rPr lang="en-US" sz="2800" b="1" dirty="0" err="1">
                <a:latin typeface="UTM Avo" panose="02040603050506020204" pitchFamily="18" charset="0"/>
                <a:cs typeface="Times New Roman" panose="02020603050405020304" pitchFamily="18" charset="0"/>
              </a:rPr>
              <a:t>máy</a:t>
            </a:r>
            <a:r>
              <a:rPr lang="en-US" sz="2800" b="1" dirty="0">
                <a:latin typeface="UTM Avo" panose="02040603050506020204" pitchFamily="18" charset="0"/>
                <a:cs typeface="Times New Roman" panose="02020603050405020304" pitchFamily="18" charset="0"/>
              </a:rPr>
              <a:t> in,.... ) </a:t>
            </a:r>
            <a:r>
              <a:rPr lang="en-US" sz="2800" b="1" dirty="0" err="1">
                <a:latin typeface="UTM Avo" panose="02040603050506020204" pitchFamily="18" charset="0"/>
                <a:cs typeface="Times New Roman" panose="02020603050405020304" pitchFamily="18" charset="0"/>
              </a:rPr>
              <a:t>Còn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mềm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là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những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thứ</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không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có</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hình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dạng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mà</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em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chỉ</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thấy</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kết</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quả</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hoạt</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động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của</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chúng</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thông</a:t>
            </a:r>
            <a:r>
              <a:rPr lang="en-US" sz="2800" b="1" dirty="0">
                <a:latin typeface="UTM Avo" panose="02040603050506020204" pitchFamily="18" charset="0"/>
                <a:cs typeface="Times New Roman" panose="02020603050405020304" pitchFamily="18" charset="0"/>
              </a:rPr>
              <a:t> qua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cứng</a:t>
            </a:r>
            <a:r>
              <a:rPr lang="en-US" sz="2800" b="1" dirty="0">
                <a:latin typeface="UTM Avo" panose="02040603050506020204" pitchFamily="18" charset="0"/>
                <a:cs typeface="Times New Roman" panose="02020603050405020304" pitchFamily="18" charset="0"/>
              </a:rPr>
              <a:t>.(</a:t>
            </a:r>
            <a:r>
              <a:rPr lang="en-US" sz="2800" b="1" dirty="0" err="1">
                <a:latin typeface="UTM Avo" panose="02040603050506020204" pitchFamily="18" charset="0"/>
                <a:cs typeface="Times New Roman" panose="02020603050405020304" pitchFamily="18" charset="0"/>
              </a:rPr>
              <a:t>Ví</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dụ</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về</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mềm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như</a:t>
            </a:r>
            <a:r>
              <a:rPr lang="en-US" sz="2800" b="1" dirty="0">
                <a:latin typeface="UTM Avo" panose="02040603050506020204" pitchFamily="18" charset="0"/>
                <a:cs typeface="Times New Roman" panose="02020603050405020304" pitchFamily="18" charset="0"/>
              </a:rPr>
              <a:t> : </a:t>
            </a:r>
            <a:r>
              <a:rPr lang="en-US" sz="2800" b="1" dirty="0" err="1">
                <a:latin typeface="UTM Avo" panose="02040603050506020204" pitchFamily="18" charset="0"/>
                <a:cs typeface="Times New Roman" panose="02020603050405020304" pitchFamily="18" charset="0"/>
              </a:rPr>
              <a:t>Trò</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chơi</a:t>
            </a:r>
            <a:r>
              <a:rPr lang="en-US" sz="2800" b="1" dirty="0">
                <a:latin typeface="UTM Avo" panose="02040603050506020204" pitchFamily="18" charset="0"/>
                <a:cs typeface="Times New Roman" panose="02020603050405020304" pitchFamily="18" charset="0"/>
              </a:rPr>
              <a:t> hay </a:t>
            </a:r>
            <a:r>
              <a:rPr lang="en-US" sz="2800" b="1" dirty="0" err="1">
                <a:latin typeface="UTM Avo" panose="02040603050506020204" pitchFamily="18" charset="0"/>
                <a:cs typeface="Times New Roman" panose="02020603050405020304" pitchFamily="18" charset="0"/>
              </a:rPr>
              <a:t>phần</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mềm</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trình</a:t>
            </a:r>
            <a:r>
              <a:rPr lang="en-US" sz="2800" b="1" dirty="0">
                <a:latin typeface="UTM Avo" panose="02040603050506020204" pitchFamily="18" charset="0"/>
                <a:cs typeface="Times New Roman" panose="02020603050405020304" pitchFamily="18" charset="0"/>
              </a:rPr>
              <a:t> </a:t>
            </a:r>
            <a:r>
              <a:rPr lang="en-US" sz="2800" b="1" dirty="0" err="1">
                <a:latin typeface="UTM Avo" panose="02040603050506020204" pitchFamily="18" charset="0"/>
                <a:cs typeface="Times New Roman" panose="02020603050405020304" pitchFamily="18" charset="0"/>
              </a:rPr>
              <a:t>chiếu</a:t>
            </a:r>
            <a:r>
              <a:rPr lang="en-US" sz="2800" b="1" dirty="0">
                <a:latin typeface="UTM Avo" panose="02040603050506020204" pitchFamily="18" charset="0"/>
                <a:cs typeface="Times New Roman" panose="02020603050405020304" pitchFamily="18" charset="0"/>
              </a:rPr>
              <a:t>,...)</a:t>
            </a:r>
            <a:endParaRPr lang="vi-VN" sz="2800" b="1" dirty="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12128"/>
            <a:chOff x="1329714" y="458216"/>
            <a:chExt cx="9895012" cy="1960388"/>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06863" y="642504"/>
              <a:ext cx="8832174" cy="1776100"/>
            </a:xfrm>
            <a:prstGeom prst="rect">
              <a:avLst/>
            </a:prstGeom>
          </p:spPr>
          <p:txBody>
            <a:bodyPr wrap="square">
              <a:spAutoFit/>
            </a:bodyPr>
            <a:lstStyle/>
            <a:p>
              <a:pPr algn="ctr" defTabSz="342900">
                <a:lnSpc>
                  <a:spcPct val="150000"/>
                </a:lnSpc>
              </a:pPr>
              <a:r>
                <a:rPr lang="en-US" altLang="vi-VN" sz="4000" b="1" dirty="0" err="1">
                  <a:solidFill>
                    <a:srgbClr val="F03C69"/>
                  </a:solidFill>
                  <a:latin typeface="UTM Avo" panose="02040603050506020204"/>
                  <a:cs typeface="Times New Roman" panose="02020603050405020304" pitchFamily="18" charset="0"/>
                </a:rPr>
                <a:t>Máy</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tính</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gồm</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phần</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cứng</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và</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phần</a:t>
              </a:r>
              <a:r>
                <a:rPr lang="en-US" altLang="vi-VN" sz="4000" b="1" dirty="0">
                  <a:solidFill>
                    <a:srgbClr val="F03C69"/>
                  </a:solidFill>
                  <a:latin typeface="UTM Avo" panose="02040603050506020204"/>
                  <a:cs typeface="Times New Roman" panose="02020603050405020304" pitchFamily="18" charset="0"/>
                </a:rPr>
                <a:t> </a:t>
              </a:r>
              <a:r>
                <a:rPr lang="en-US" altLang="vi-VN" sz="4000" b="1" dirty="0" err="1">
                  <a:solidFill>
                    <a:srgbClr val="F03C69"/>
                  </a:solidFill>
                  <a:latin typeface="UTM Avo" panose="02040603050506020204"/>
                  <a:cs typeface="Times New Roman" panose="02020603050405020304" pitchFamily="18" charset="0"/>
                </a:rPr>
                <a:t>mềm</a:t>
              </a:r>
              <a:r>
                <a:rPr lang="vi-VN" sz="4000" b="1" dirty="0">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689173" y="2900351"/>
            <a:ext cx="10875909" cy="2246769"/>
          </a:xfrm>
          <a:prstGeom prst="rect">
            <a:avLst/>
          </a:prstGeom>
          <a:noFill/>
        </p:spPr>
        <p:txBody>
          <a:bodyPr wrap="square" rtlCol="0">
            <a:spAutoFit/>
          </a:bodyPr>
          <a:lstStyle/>
          <a:p>
            <a:pPr algn="just"/>
            <a:r>
              <a:rPr lang="en-US" sz="2800" b="1" dirty="0" err="1">
                <a:latin typeface="UTM Avo" panose="02040603050506020204"/>
              </a:rPr>
              <a:t>Màn</a:t>
            </a:r>
            <a:r>
              <a:rPr lang="en-US" sz="2800" b="1" dirty="0">
                <a:latin typeface="UTM Avo" panose="02040603050506020204"/>
              </a:rPr>
              <a:t> </a:t>
            </a:r>
            <a:r>
              <a:rPr lang="en-US" sz="2800" b="1" dirty="0" err="1">
                <a:latin typeface="UTM Avo" panose="02040603050506020204"/>
              </a:rPr>
              <a:t>hình</a:t>
            </a:r>
            <a:r>
              <a:rPr lang="en-US" sz="2800" b="1" dirty="0">
                <a:latin typeface="UTM Avo" panose="02040603050506020204"/>
              </a:rPr>
              <a:t> , </a:t>
            </a:r>
            <a:r>
              <a:rPr lang="en-US" sz="2800" b="1" dirty="0" err="1">
                <a:latin typeface="UTM Avo" panose="02040603050506020204"/>
              </a:rPr>
              <a:t>ống</a:t>
            </a:r>
            <a:r>
              <a:rPr lang="en-US" sz="2800" b="1" dirty="0">
                <a:latin typeface="UTM Avo" panose="02040603050506020204"/>
              </a:rPr>
              <a:t> </a:t>
            </a:r>
            <a:r>
              <a:rPr lang="en-US" sz="2800" b="1" dirty="0" err="1">
                <a:latin typeface="UTM Avo" panose="02040603050506020204"/>
              </a:rPr>
              <a:t>kính</a:t>
            </a:r>
            <a:r>
              <a:rPr lang="en-US" sz="2800" b="1" dirty="0">
                <a:latin typeface="UTM Avo" panose="02040603050506020204"/>
              </a:rPr>
              <a:t>, loa, ... </a:t>
            </a:r>
            <a:r>
              <a:rPr lang="en-US" sz="2800" b="1" dirty="0" err="1">
                <a:latin typeface="UTM Avo" panose="02040603050506020204"/>
              </a:rPr>
              <a:t>của</a:t>
            </a:r>
            <a:r>
              <a:rPr lang="en-US" sz="2800" b="1" dirty="0">
                <a:latin typeface="UTM Avo" panose="02040603050506020204"/>
              </a:rPr>
              <a:t> </a:t>
            </a:r>
            <a:r>
              <a:rPr lang="en-US" sz="2800" b="1" dirty="0" err="1">
                <a:latin typeface="UTM Avo" panose="02040603050506020204"/>
              </a:rPr>
              <a:t>chiếc</a:t>
            </a:r>
            <a:r>
              <a:rPr lang="en-US" sz="2800" b="1" dirty="0">
                <a:latin typeface="UTM Avo" panose="02040603050506020204"/>
              </a:rPr>
              <a:t> </a:t>
            </a:r>
            <a:r>
              <a:rPr lang="en-US" sz="2800" b="1" dirty="0" err="1">
                <a:latin typeface="UTM Avo" panose="02040603050506020204"/>
              </a:rPr>
              <a:t>điện</a:t>
            </a:r>
            <a:r>
              <a:rPr lang="en-US" sz="2800" b="1" dirty="0">
                <a:latin typeface="UTM Avo" panose="02040603050506020204"/>
              </a:rPr>
              <a:t> </a:t>
            </a:r>
            <a:r>
              <a:rPr lang="en-US" sz="2800" b="1" dirty="0" err="1">
                <a:latin typeface="UTM Avo" panose="02040603050506020204"/>
              </a:rPr>
              <a:t>thoại</a:t>
            </a:r>
            <a:r>
              <a:rPr lang="en-US" sz="2800" b="1" dirty="0">
                <a:latin typeface="UTM Avo" panose="02040603050506020204"/>
              </a:rPr>
              <a:t> </a:t>
            </a:r>
            <a:r>
              <a:rPr lang="en-US" sz="2800" b="1" dirty="0" err="1">
                <a:latin typeface="UTM Avo" panose="02040603050506020204"/>
              </a:rPr>
              <a:t>thông</a:t>
            </a:r>
            <a:r>
              <a:rPr lang="en-US" sz="2800" b="1" dirty="0">
                <a:latin typeface="UTM Avo" panose="02040603050506020204"/>
              </a:rPr>
              <a:t> </a:t>
            </a:r>
            <a:r>
              <a:rPr lang="en-US" sz="2800" b="1" dirty="0" err="1">
                <a:latin typeface="UTM Avo" panose="02040603050506020204"/>
              </a:rPr>
              <a:t>minh</a:t>
            </a:r>
            <a:r>
              <a:rPr lang="en-US" sz="2800" b="1" dirty="0">
                <a:latin typeface="UTM Avo" panose="02040603050506020204"/>
              </a:rPr>
              <a:t> </a:t>
            </a:r>
            <a:r>
              <a:rPr lang="en-US" sz="2800" b="1" dirty="0" err="1">
                <a:latin typeface="UTM Avo" panose="02040603050506020204"/>
              </a:rPr>
              <a:t>là</a:t>
            </a:r>
            <a:r>
              <a:rPr lang="en-US" sz="2800" b="1" dirty="0">
                <a:latin typeface="UTM Avo" panose="02040603050506020204"/>
              </a:rPr>
              <a:t> </a:t>
            </a:r>
            <a:r>
              <a:rPr lang="en-US" sz="2800" b="1" dirty="0" err="1">
                <a:latin typeface="UTM Avo" panose="02040603050506020204"/>
              </a:rPr>
              <a:t>phần</a:t>
            </a:r>
            <a:r>
              <a:rPr lang="en-US" sz="2800" b="1" dirty="0">
                <a:latin typeface="UTM Avo" panose="02040603050506020204"/>
              </a:rPr>
              <a:t> </a:t>
            </a:r>
            <a:r>
              <a:rPr lang="en-US" sz="2800" b="1" dirty="0" err="1">
                <a:latin typeface="UTM Avo" panose="02040603050506020204"/>
              </a:rPr>
              <a:t>cứng</a:t>
            </a:r>
            <a:r>
              <a:rPr lang="en-US" sz="2800" b="1" dirty="0">
                <a:latin typeface="UTM Avo" panose="02040603050506020204"/>
              </a:rPr>
              <a:t>. </a:t>
            </a:r>
            <a:r>
              <a:rPr lang="en-US" sz="2800" b="1" dirty="0" err="1">
                <a:latin typeface="UTM Avo" panose="02040603050506020204"/>
              </a:rPr>
              <a:t>Còn</a:t>
            </a:r>
            <a:r>
              <a:rPr lang="en-US" sz="2800" b="1" dirty="0">
                <a:latin typeface="UTM Avo" panose="02040603050506020204"/>
              </a:rPr>
              <a:t> </a:t>
            </a:r>
            <a:r>
              <a:rPr lang="en-US" sz="2800" b="1" dirty="0" err="1">
                <a:latin typeface="UTM Avo" panose="02040603050506020204"/>
              </a:rPr>
              <a:t>từ</a:t>
            </a:r>
            <a:r>
              <a:rPr lang="en-US" sz="2800" b="1" dirty="0">
                <a:latin typeface="UTM Avo" panose="02040603050506020204"/>
              </a:rPr>
              <a:t> </a:t>
            </a:r>
            <a:r>
              <a:rPr lang="en-US" sz="2800" b="1" dirty="0" err="1">
                <a:latin typeface="UTM Avo" panose="02040603050506020204"/>
              </a:rPr>
              <a:t>điển</a:t>
            </a:r>
            <a:r>
              <a:rPr lang="en-US" sz="2800" b="1" dirty="0">
                <a:latin typeface="UTM Avo" panose="02040603050506020204"/>
              </a:rPr>
              <a:t>, </a:t>
            </a:r>
            <a:r>
              <a:rPr lang="en-US" sz="2800" b="1" dirty="0" err="1">
                <a:latin typeface="UTM Avo" panose="02040603050506020204"/>
              </a:rPr>
              <a:t>trò</a:t>
            </a:r>
            <a:r>
              <a:rPr lang="en-US" sz="2800" b="1" dirty="0">
                <a:latin typeface="UTM Avo" panose="02040603050506020204"/>
              </a:rPr>
              <a:t> </a:t>
            </a:r>
            <a:r>
              <a:rPr lang="en-US" sz="2800" b="1" dirty="0" err="1">
                <a:latin typeface="UTM Avo" panose="02040603050506020204"/>
              </a:rPr>
              <a:t>chơi</a:t>
            </a:r>
            <a:r>
              <a:rPr lang="en-US" sz="2800" b="1" dirty="0">
                <a:latin typeface="UTM Avo" panose="02040603050506020204"/>
              </a:rPr>
              <a:t>, </a:t>
            </a:r>
            <a:r>
              <a:rPr lang="en-US" sz="2800" b="1" dirty="0" err="1">
                <a:latin typeface="UTM Avo" panose="02040603050506020204"/>
              </a:rPr>
              <a:t>đồng</a:t>
            </a:r>
            <a:r>
              <a:rPr lang="en-US" sz="2800" b="1" dirty="0">
                <a:latin typeface="UTM Avo" panose="02040603050506020204"/>
              </a:rPr>
              <a:t> </a:t>
            </a:r>
            <a:r>
              <a:rPr lang="en-US" sz="2800" b="1" dirty="0" err="1">
                <a:latin typeface="UTM Avo" panose="02040603050506020204"/>
              </a:rPr>
              <a:t>hồ</a:t>
            </a:r>
            <a:r>
              <a:rPr lang="en-US" sz="2800" b="1" dirty="0">
                <a:latin typeface="UTM Avo" panose="02040603050506020204"/>
              </a:rPr>
              <a:t>,.... </a:t>
            </a:r>
            <a:r>
              <a:rPr lang="en-US" sz="2800" b="1" dirty="0" err="1">
                <a:latin typeface="UTM Avo" panose="02040603050506020204"/>
              </a:rPr>
              <a:t>hiển</a:t>
            </a:r>
            <a:r>
              <a:rPr lang="en-US" sz="2800" b="1" dirty="0">
                <a:latin typeface="UTM Avo" panose="02040603050506020204"/>
              </a:rPr>
              <a:t> </a:t>
            </a:r>
            <a:r>
              <a:rPr lang="en-US" sz="2800" b="1" dirty="0" err="1">
                <a:latin typeface="UTM Avo" panose="02040603050506020204"/>
              </a:rPr>
              <a:t>thị</a:t>
            </a:r>
            <a:r>
              <a:rPr lang="en-US" sz="2800" b="1" dirty="0">
                <a:latin typeface="UTM Avo" panose="02040603050506020204"/>
              </a:rPr>
              <a:t> </a:t>
            </a:r>
            <a:r>
              <a:rPr lang="en-US" sz="2800" b="1" dirty="0" err="1">
                <a:latin typeface="UTM Avo" panose="02040603050506020204"/>
              </a:rPr>
              <a:t>trên</a:t>
            </a:r>
            <a:r>
              <a:rPr lang="en-US" sz="2800" b="1" dirty="0">
                <a:latin typeface="UTM Avo" panose="02040603050506020204"/>
              </a:rPr>
              <a:t> </a:t>
            </a:r>
            <a:r>
              <a:rPr lang="en-US" sz="2800" b="1" dirty="0" err="1">
                <a:latin typeface="UTM Avo" panose="02040603050506020204"/>
              </a:rPr>
              <a:t>màn</a:t>
            </a:r>
            <a:r>
              <a:rPr lang="en-US" sz="2800" b="1" dirty="0">
                <a:latin typeface="UTM Avo" panose="02040603050506020204"/>
              </a:rPr>
              <a:t> </a:t>
            </a:r>
            <a:r>
              <a:rPr lang="en-US" sz="2800" b="1" dirty="0" err="1">
                <a:latin typeface="UTM Avo" panose="02040603050506020204"/>
              </a:rPr>
              <a:t>hình</a:t>
            </a:r>
            <a:r>
              <a:rPr lang="en-US" sz="2800" b="1" dirty="0">
                <a:latin typeface="UTM Avo" panose="02040603050506020204"/>
              </a:rPr>
              <a:t> </a:t>
            </a:r>
            <a:r>
              <a:rPr lang="en-US" sz="2800" b="1" dirty="0" err="1">
                <a:latin typeface="UTM Avo" panose="02040603050506020204"/>
              </a:rPr>
              <a:t>dưới</a:t>
            </a:r>
            <a:r>
              <a:rPr lang="en-US" sz="2800" b="1" dirty="0">
                <a:latin typeface="UTM Avo" panose="02040603050506020204"/>
              </a:rPr>
              <a:t> </a:t>
            </a:r>
            <a:r>
              <a:rPr lang="en-US" sz="2800" b="1" dirty="0" err="1">
                <a:latin typeface="UTM Avo" panose="02040603050506020204"/>
              </a:rPr>
              <a:t>dạng</a:t>
            </a:r>
            <a:r>
              <a:rPr lang="en-US" sz="2800" b="1" dirty="0">
                <a:latin typeface="UTM Avo" panose="02040603050506020204"/>
              </a:rPr>
              <a:t> </a:t>
            </a:r>
            <a:r>
              <a:rPr lang="en-US" sz="2800" b="1" dirty="0" err="1">
                <a:latin typeface="UTM Avo" panose="02040603050506020204"/>
              </a:rPr>
              <a:t>biểu</a:t>
            </a:r>
            <a:r>
              <a:rPr lang="en-US" sz="2800" b="1" dirty="0">
                <a:latin typeface="UTM Avo" panose="02040603050506020204"/>
              </a:rPr>
              <a:t> </a:t>
            </a:r>
            <a:r>
              <a:rPr lang="en-US" sz="2800" b="1" dirty="0" err="1">
                <a:latin typeface="UTM Avo" panose="02040603050506020204"/>
              </a:rPr>
              <a:t>tượng</a:t>
            </a:r>
            <a:r>
              <a:rPr lang="en-US" sz="2800" b="1" dirty="0">
                <a:latin typeface="UTM Avo" panose="02040603050506020204"/>
              </a:rPr>
              <a:t> </a:t>
            </a:r>
            <a:r>
              <a:rPr lang="en-US" sz="2800" b="1" dirty="0" err="1">
                <a:latin typeface="UTM Avo" panose="02040603050506020204"/>
              </a:rPr>
              <a:t>là</a:t>
            </a:r>
            <a:r>
              <a:rPr lang="en-US" sz="2800" b="1" dirty="0">
                <a:latin typeface="UTM Avo" panose="02040603050506020204"/>
              </a:rPr>
              <a:t> </a:t>
            </a:r>
            <a:r>
              <a:rPr lang="en-US" sz="2800" b="1" dirty="0" err="1">
                <a:latin typeface="UTM Avo" panose="02040603050506020204"/>
              </a:rPr>
              <a:t>phần</a:t>
            </a:r>
            <a:r>
              <a:rPr lang="en-US" sz="2800" b="1" dirty="0">
                <a:latin typeface="UTM Avo" panose="02040603050506020204"/>
              </a:rPr>
              <a:t> </a:t>
            </a:r>
            <a:r>
              <a:rPr lang="en-US" sz="2800" b="1" dirty="0" err="1">
                <a:latin typeface="UTM Avo" panose="02040603050506020204"/>
              </a:rPr>
              <a:t>mềm</a:t>
            </a:r>
            <a:r>
              <a:rPr lang="en-US" sz="2800" b="1" dirty="0">
                <a:latin typeface="UTM Avo" panose="02040603050506020204"/>
              </a:rPr>
              <a:t>., </a:t>
            </a:r>
            <a:r>
              <a:rPr lang="en-US" sz="2800" b="1" dirty="0" err="1">
                <a:latin typeface="UTM Avo" panose="02040603050506020204"/>
              </a:rPr>
              <a:t>có</a:t>
            </a:r>
            <a:r>
              <a:rPr lang="en-US" sz="2800" b="1" dirty="0">
                <a:latin typeface="UTM Avo" panose="02040603050506020204"/>
              </a:rPr>
              <a:t> </a:t>
            </a:r>
            <a:r>
              <a:rPr lang="en-US" sz="2800" b="1" dirty="0" err="1">
                <a:latin typeface="UTM Avo" panose="02040603050506020204"/>
              </a:rPr>
              <a:t>thể</a:t>
            </a:r>
            <a:r>
              <a:rPr lang="en-US" sz="2800" b="1" dirty="0">
                <a:latin typeface="UTM Avo" panose="02040603050506020204"/>
              </a:rPr>
              <a:t> </a:t>
            </a:r>
            <a:r>
              <a:rPr lang="en-US" sz="2800" b="1" dirty="0" err="1">
                <a:latin typeface="UTM Avo" panose="02040603050506020204"/>
              </a:rPr>
              <a:t>bổ</a:t>
            </a:r>
            <a:r>
              <a:rPr lang="en-US" sz="2800" b="1" dirty="0">
                <a:latin typeface="UTM Avo" panose="02040603050506020204"/>
              </a:rPr>
              <a:t> sung </a:t>
            </a:r>
            <a:r>
              <a:rPr lang="en-US" sz="2800" b="1" dirty="0" err="1">
                <a:latin typeface="UTM Avo" panose="02040603050506020204"/>
              </a:rPr>
              <a:t>hoặc</a:t>
            </a:r>
            <a:r>
              <a:rPr lang="en-US" sz="2800" b="1" dirty="0">
                <a:latin typeface="UTM Avo" panose="02040603050506020204"/>
              </a:rPr>
              <a:t> </a:t>
            </a:r>
            <a:r>
              <a:rPr lang="en-US" sz="2800" b="1" dirty="0" err="1">
                <a:latin typeface="UTM Avo" panose="02040603050506020204"/>
              </a:rPr>
              <a:t>xóa</a:t>
            </a:r>
            <a:r>
              <a:rPr lang="en-US" sz="2800" b="1" dirty="0">
                <a:latin typeface="UTM Avo" panose="02040603050506020204"/>
              </a:rPr>
              <a:t> </a:t>
            </a:r>
            <a:r>
              <a:rPr lang="en-US" sz="2800" b="1" dirty="0" err="1">
                <a:latin typeface="UTM Avo" panose="02040603050506020204"/>
              </a:rPr>
              <a:t>bớt</a:t>
            </a:r>
            <a:r>
              <a:rPr lang="en-US" sz="2800" b="1" dirty="0">
                <a:latin typeface="UTM Avo" panose="02040603050506020204"/>
              </a:rPr>
              <a:t> </a:t>
            </a:r>
            <a:r>
              <a:rPr lang="en-US" sz="2800" b="1" dirty="0" err="1">
                <a:latin typeface="UTM Avo" panose="02040603050506020204"/>
              </a:rPr>
              <a:t>phần</a:t>
            </a:r>
            <a:r>
              <a:rPr lang="en-US" sz="2800" b="1" dirty="0">
                <a:latin typeface="UTM Avo" panose="02040603050506020204"/>
              </a:rPr>
              <a:t> </a:t>
            </a:r>
            <a:r>
              <a:rPr lang="en-US" sz="2800" b="1" dirty="0" err="1">
                <a:latin typeface="UTM Avo" panose="02040603050506020204"/>
              </a:rPr>
              <a:t>mềm</a:t>
            </a:r>
            <a:r>
              <a:rPr lang="en-US" sz="2800" b="1" dirty="0">
                <a:latin typeface="UTM Avo" panose="02040603050506020204"/>
              </a:rPr>
              <a:t> </a:t>
            </a:r>
            <a:r>
              <a:rPr lang="en-US" sz="2800" b="1" dirty="0" err="1">
                <a:latin typeface="UTM Avo" panose="02040603050506020204"/>
              </a:rPr>
              <a:t>trên</a:t>
            </a:r>
            <a:r>
              <a:rPr lang="en-US" sz="2800" b="1" dirty="0">
                <a:latin typeface="UTM Avo" panose="02040603050506020204"/>
              </a:rPr>
              <a:t> </a:t>
            </a:r>
            <a:r>
              <a:rPr lang="en-US" sz="2800" b="1" dirty="0" err="1">
                <a:latin typeface="UTM Avo" panose="02040603050506020204"/>
              </a:rPr>
              <a:t>điện</a:t>
            </a:r>
            <a:r>
              <a:rPr lang="en-US" sz="2800" b="1" dirty="0">
                <a:latin typeface="UTM Avo" panose="02040603050506020204"/>
              </a:rPr>
              <a:t> </a:t>
            </a:r>
            <a:r>
              <a:rPr lang="en-US" sz="2800" b="1" dirty="0" err="1">
                <a:latin typeface="UTM Avo" panose="02040603050506020204"/>
              </a:rPr>
              <a:t>thoại</a:t>
            </a:r>
            <a:r>
              <a:rPr lang="en-US" sz="2800" b="1" dirty="0">
                <a:latin typeface="UTM Avo" panose="02040603050506020204"/>
              </a:rPr>
              <a:t> hay </a:t>
            </a:r>
            <a:r>
              <a:rPr lang="en-US" sz="2800" b="1" dirty="0" err="1">
                <a:latin typeface="UTM Avo" panose="02040603050506020204"/>
              </a:rPr>
              <a:t>máy</a:t>
            </a:r>
            <a:r>
              <a:rPr lang="en-US" sz="2800" b="1" dirty="0">
                <a:latin typeface="UTM Avo" panose="02040603050506020204"/>
              </a:rPr>
              <a:t> </a:t>
            </a:r>
            <a:r>
              <a:rPr lang="en-US" sz="2800" b="1" dirty="0" err="1">
                <a:latin typeface="UTM Avo" panose="02040603050506020204"/>
              </a:rPr>
              <a:t>tính</a:t>
            </a:r>
            <a:r>
              <a:rPr lang="en-US" sz="2800" b="1" dirty="0">
                <a:latin typeface="UTM Avo" panose="02040603050506020204"/>
              </a:rPr>
              <a:t>. </a:t>
            </a:r>
            <a:r>
              <a:rPr lang="en-US" sz="2800" b="1" dirty="0" err="1">
                <a:latin typeface="UTM Avo" panose="02040603050506020204"/>
              </a:rPr>
              <a:t>Chính</a:t>
            </a:r>
            <a:r>
              <a:rPr lang="en-US" sz="2800" b="1" dirty="0">
                <a:latin typeface="UTM Avo" panose="02040603050506020204"/>
              </a:rPr>
              <a:t> </a:t>
            </a:r>
            <a:r>
              <a:rPr lang="en-US" sz="2800" b="1" dirty="0" err="1">
                <a:latin typeface="UTM Avo" panose="02040603050506020204"/>
              </a:rPr>
              <a:t>vì</a:t>
            </a:r>
            <a:r>
              <a:rPr lang="en-US" sz="2800" b="1" dirty="0">
                <a:latin typeface="UTM Avo" panose="02040603050506020204"/>
              </a:rPr>
              <a:t> </a:t>
            </a:r>
            <a:r>
              <a:rPr lang="en-US" sz="2800" b="1" dirty="0" err="1">
                <a:latin typeface="UTM Avo" panose="02040603050506020204"/>
              </a:rPr>
              <a:t>vậy</a:t>
            </a:r>
            <a:r>
              <a:rPr lang="en-US" sz="2800" b="1" dirty="0">
                <a:latin typeface="UTM Avo" panose="02040603050506020204"/>
              </a:rPr>
              <a:t> </a:t>
            </a:r>
            <a:r>
              <a:rPr lang="en-US" sz="2800" b="1" dirty="0" err="1">
                <a:latin typeface="UTM Avo" panose="02040603050506020204"/>
              </a:rPr>
              <a:t>trên</a:t>
            </a:r>
            <a:r>
              <a:rPr lang="en-US" sz="2800" b="1" dirty="0">
                <a:latin typeface="UTM Avo" panose="02040603050506020204"/>
              </a:rPr>
              <a:t> </a:t>
            </a:r>
            <a:r>
              <a:rPr lang="en-US" sz="2800" b="1" dirty="0" err="1">
                <a:latin typeface="UTM Avo" panose="02040603050506020204"/>
              </a:rPr>
              <a:t>máy</a:t>
            </a:r>
            <a:r>
              <a:rPr lang="en-US" sz="2800" b="1" dirty="0">
                <a:latin typeface="UTM Avo" panose="02040603050506020204"/>
              </a:rPr>
              <a:t> </a:t>
            </a:r>
            <a:r>
              <a:rPr lang="en-US" sz="2800" b="1" dirty="0" err="1">
                <a:latin typeface="UTM Avo" panose="02040603050506020204"/>
              </a:rPr>
              <a:t>bố</a:t>
            </a:r>
            <a:r>
              <a:rPr lang="en-US" sz="2800" b="1" dirty="0">
                <a:latin typeface="UTM Avo" panose="02040603050506020204"/>
              </a:rPr>
              <a:t> Minh </a:t>
            </a:r>
            <a:r>
              <a:rPr lang="en-US" sz="2800" b="1" dirty="0" err="1">
                <a:latin typeface="UTM Avo" panose="02040603050506020204"/>
              </a:rPr>
              <a:t>có</a:t>
            </a:r>
            <a:r>
              <a:rPr lang="en-US" sz="2800" b="1" dirty="0">
                <a:latin typeface="UTM Avo" panose="02040603050506020204"/>
              </a:rPr>
              <a:t> </a:t>
            </a:r>
            <a:r>
              <a:rPr lang="en-US" sz="2800" b="1" dirty="0" err="1">
                <a:latin typeface="UTM Avo" panose="02040603050506020204"/>
              </a:rPr>
              <a:t>phần</a:t>
            </a:r>
            <a:r>
              <a:rPr lang="en-US" sz="2800" b="1" dirty="0">
                <a:latin typeface="UTM Avo" panose="02040603050506020204"/>
              </a:rPr>
              <a:t> </a:t>
            </a:r>
            <a:r>
              <a:rPr lang="en-US" sz="2800" b="1" dirty="0" err="1">
                <a:latin typeface="UTM Avo" panose="02040603050506020204"/>
              </a:rPr>
              <a:t>mềm</a:t>
            </a:r>
            <a:r>
              <a:rPr lang="en-US" sz="2800" b="1" dirty="0">
                <a:latin typeface="UTM Avo" panose="02040603050506020204"/>
              </a:rPr>
              <a:t> </a:t>
            </a:r>
            <a:r>
              <a:rPr lang="en-US" sz="2800" b="1" dirty="0" err="1">
                <a:latin typeface="UTM Avo" panose="02040603050506020204"/>
              </a:rPr>
              <a:t>từ</a:t>
            </a:r>
            <a:r>
              <a:rPr lang="en-US" sz="2800" b="1" dirty="0">
                <a:latin typeface="UTM Avo" panose="02040603050506020204"/>
              </a:rPr>
              <a:t> </a:t>
            </a:r>
            <a:r>
              <a:rPr lang="en-US" sz="2800" b="1" dirty="0" err="1">
                <a:latin typeface="UTM Avo" panose="02040603050506020204"/>
              </a:rPr>
              <a:t>điển</a:t>
            </a:r>
            <a:r>
              <a:rPr lang="en-US" sz="2800" b="1" dirty="0">
                <a:latin typeface="UTM Avo" panose="02040603050506020204"/>
              </a:rPr>
              <a:t> </a:t>
            </a:r>
            <a:r>
              <a:rPr lang="en-US" sz="2800" b="1" dirty="0" err="1">
                <a:latin typeface="UTM Avo" panose="02040603050506020204"/>
              </a:rPr>
              <a:t>còn</a:t>
            </a:r>
            <a:r>
              <a:rPr lang="en-US" sz="2800" b="1" dirty="0">
                <a:latin typeface="UTM Avo" panose="02040603050506020204"/>
              </a:rPr>
              <a:t> </a:t>
            </a:r>
            <a:r>
              <a:rPr lang="en-US" sz="2800" b="1" dirty="0" err="1">
                <a:latin typeface="UTM Avo" panose="02040603050506020204"/>
              </a:rPr>
              <a:t>trên</a:t>
            </a:r>
            <a:r>
              <a:rPr lang="en-US" sz="2800" b="1" dirty="0">
                <a:latin typeface="UTM Avo" panose="02040603050506020204"/>
              </a:rPr>
              <a:t> </a:t>
            </a:r>
            <a:r>
              <a:rPr lang="en-US" sz="2800" b="1" dirty="0" err="1">
                <a:latin typeface="UTM Avo" panose="02040603050506020204"/>
              </a:rPr>
              <a:t>máy</a:t>
            </a:r>
            <a:r>
              <a:rPr lang="en-US" sz="2800" b="1" dirty="0">
                <a:latin typeface="UTM Avo" panose="02040603050506020204"/>
              </a:rPr>
              <a:t> </a:t>
            </a:r>
            <a:r>
              <a:rPr lang="en-US" sz="2800" b="1" dirty="0" err="1">
                <a:latin typeface="UTM Avo" panose="02040603050506020204"/>
              </a:rPr>
              <a:t>mẹ</a:t>
            </a:r>
            <a:r>
              <a:rPr lang="en-US" sz="2800" b="1" dirty="0">
                <a:latin typeface="UTM Avo" panose="02040603050506020204"/>
              </a:rPr>
              <a:t> Minh </a:t>
            </a:r>
            <a:r>
              <a:rPr lang="en-US" sz="2800" b="1" dirty="0" err="1">
                <a:latin typeface="UTM Avo" panose="02040603050506020204"/>
              </a:rPr>
              <a:t>thì</a:t>
            </a:r>
            <a:r>
              <a:rPr lang="en-US" sz="2800" b="1" dirty="0">
                <a:latin typeface="UTM Avo" panose="02040603050506020204"/>
              </a:rPr>
              <a:t> </a:t>
            </a:r>
            <a:r>
              <a:rPr lang="en-US" sz="2800" b="1" dirty="0" err="1">
                <a:latin typeface="UTM Avo" panose="02040603050506020204"/>
              </a:rPr>
              <a:t>không</a:t>
            </a:r>
            <a:r>
              <a:rPr lang="en-US" sz="2800" b="1" dirty="0">
                <a:latin typeface="UTM Avo" panose="02040603050506020204"/>
              </a:rPr>
              <a:t> </a:t>
            </a:r>
            <a:r>
              <a:rPr lang="en-US" sz="2800" b="1" dirty="0" err="1">
                <a:latin typeface="UTM Avo" panose="02040603050506020204"/>
              </a:rPr>
              <a:t>có</a:t>
            </a:r>
            <a:r>
              <a:rPr lang="en-US" sz="2800" b="1" dirty="0">
                <a:latin typeface="UTM Avo" panose="02040603050506020204"/>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54694"/>
          </a:xfrm>
          <a:prstGeom prst="rect">
            <a:avLst/>
          </a:prstGeom>
        </p:spPr>
        <p:txBody>
          <a:bodyPr wrap="square">
            <a:spAutoFit/>
          </a:bodyPr>
          <a:lstStyle/>
          <a:p>
            <a:pPr defTabSz="342900">
              <a:lnSpc>
                <a:spcPct val="150000"/>
              </a:lnSpc>
            </a:pPr>
            <a:r>
              <a:rPr lang="en-US" sz="3200" dirty="0">
                <a:latin typeface="UTM Avo" panose="02040603050506020204" pitchFamily="18" charset="0"/>
                <a:cs typeface="Times New Roman" panose="02020603050405020304" pitchFamily="18" charset="0"/>
              </a:rPr>
              <a:t>1. </a:t>
            </a:r>
            <a:r>
              <a:rPr lang="en-US" sz="3200" dirty="0" err="1">
                <a:latin typeface="UTM Avo" panose="02040603050506020204" pitchFamily="18" charset="0"/>
                <a:cs typeface="Times New Roman" panose="02020603050405020304" pitchFamily="18" charset="0"/>
              </a:rPr>
              <a:t>Phát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biểu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nào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đây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b="1" dirty="0">
                <a:latin typeface="UTM Avo" panose="02040603050506020204" pitchFamily="18" charset="0"/>
                <a:cs typeface="Times New Roman" panose="02020603050405020304" pitchFamily="18" charset="0"/>
              </a:rPr>
              <a:t> </a:t>
            </a:r>
            <a:r>
              <a:rPr lang="en-US" sz="3200" b="1" dirty="0" err="1">
                <a:latin typeface="UTM Avo" panose="02040603050506020204" pitchFamily="18" charset="0"/>
                <a:cs typeface="Times New Roman" panose="02020603050405020304" pitchFamily="18" charset="0"/>
              </a:rPr>
              <a:t>sai</a:t>
            </a:r>
            <a:r>
              <a:rPr lang="en-US" sz="3200" dirty="0">
                <a:latin typeface="UTM Avo" panose="02040603050506020204" pitchFamily="18" charset="0"/>
                <a:cs typeface="Times New Roman" panose="02020603050405020304" pitchFamily="18" charset="0"/>
              </a:rPr>
              <a:t> ?</a:t>
            </a:r>
            <a:endParaRPr lang="vi-VN" sz="3200" dirty="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754694"/>
          </a:xfrm>
          <a:prstGeom prst="rect">
            <a:avLst/>
          </a:prstGeom>
        </p:spPr>
        <p:txBody>
          <a:bodyPr wrap="square">
            <a:spAutoFit/>
          </a:bodyPr>
          <a:lstStyle/>
          <a:p>
            <a:pPr defTabSz="342900">
              <a:lnSpc>
                <a:spcPct val="150000"/>
              </a:lnSpc>
            </a:pPr>
            <a:r>
              <a:rPr lang="en-US" sz="3200" b="1" dirty="0">
                <a:solidFill>
                  <a:srgbClr val="7FC354"/>
                </a:solidFill>
                <a:latin typeface="UTM Avo" panose="02040603050506020204" pitchFamily="18" charset="0"/>
                <a:cs typeface="Times New Roman" panose="02020603050405020304" pitchFamily="18" charset="0"/>
              </a:rPr>
              <a:t>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Trò</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máy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tính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phần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mềm</a:t>
            </a:r>
            <a:r>
              <a:rPr lang="en-US" sz="3200" dirty="0">
                <a:latin typeface="UTM Avo" panose="02040603050506020204" pitchFamily="18" charset="0"/>
                <a:cs typeface="Times New Roman" panose="02020603050405020304" pitchFamily="18" charset="0"/>
              </a:rPr>
              <a:t>.</a:t>
            </a:r>
            <a:endParaRPr lang="vi-VN" sz="3200" dirty="0">
              <a:latin typeface="UTM Avo" panose="02040603050506020204" pitchFamily="18" charset="0"/>
              <a:cs typeface="Times New Roman" panose="02020603050405020304" pitchFamily="18" charset="0"/>
            </a:endParaRPr>
          </a:p>
        </p:txBody>
      </p:sp>
      <p:sp>
        <p:nvSpPr>
          <p:cNvPr id="6" name="Rectangle 5"/>
          <p:cNvSpPr/>
          <p:nvPr/>
        </p:nvSpPr>
        <p:spPr>
          <a:xfrm>
            <a:off x="1333386" y="2142646"/>
            <a:ext cx="7310526" cy="754694"/>
          </a:xfrm>
          <a:prstGeom prst="rect">
            <a:avLst/>
          </a:prstGeom>
        </p:spPr>
        <p:txBody>
          <a:bodyPr wrap="square">
            <a:spAutoFit/>
          </a:bodyPr>
          <a:lstStyle/>
          <a:p>
            <a:pPr defTabSz="342900">
              <a:lnSpc>
                <a:spcPct val="150000"/>
              </a:lnSpc>
            </a:pPr>
            <a:r>
              <a:rPr lang="en-US" sz="3200" b="1" dirty="0">
                <a:solidFill>
                  <a:srgbClr val="7FC354"/>
                </a:solidFill>
                <a:latin typeface="UTM Avo" panose="02040603050506020204" pitchFamily="18" charset="0"/>
                <a:cs typeface="Times New Roman" panose="02020603050405020304" pitchFamily="18" charset="0"/>
              </a:rPr>
              <a:t>B</a:t>
            </a:r>
            <a:r>
              <a:rPr lang="en-US" sz="3200" b="1" dirty="0">
                <a:solidFill>
                  <a:schemeClr val="tx1"/>
                </a:solidFill>
                <a:latin typeface="UTM Avo" panose="02040603050506020204" pitchFamily="18" charset="0"/>
                <a:cs typeface="Times New Roman" panose="02020603050405020304" pitchFamily="18" charset="0"/>
              </a:rPr>
              <a:t>.</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Thân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máy</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của</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máy</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tính</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phần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cứng</a:t>
            </a:r>
            <a:r>
              <a:rPr lang="en-US" sz="3200" dirty="0">
                <a:solidFill>
                  <a:schemeClr val="tx1"/>
                </a:solidFill>
                <a:latin typeface="UTM Avo" panose="02040603050506020204" pitchFamily="18" charset="0"/>
                <a:cs typeface="Times New Roman" panose="02020603050405020304" pitchFamily="18" charset="0"/>
              </a:rPr>
              <a:t>.</a:t>
            </a:r>
            <a:r>
              <a:rPr lang="en-US" sz="3200" b="1" dirty="0">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386" y="4931078"/>
            <a:ext cx="10138137" cy="754694"/>
          </a:xfrm>
          <a:prstGeom prst="rect">
            <a:avLst/>
          </a:prstGeom>
        </p:spPr>
        <p:txBody>
          <a:bodyPr wrap="square">
            <a:spAutoFit/>
          </a:bodyPr>
          <a:lstStyle/>
          <a:p>
            <a:pPr defTabSz="342900">
              <a:lnSpc>
                <a:spcPct val="150000"/>
              </a:lnSpc>
            </a:pPr>
            <a:r>
              <a:rPr lang="en-US" sz="3200" b="1" dirty="0">
                <a:latin typeface="UTM Avo" panose="02040603050506020204" pitchFamily="18" charset="0"/>
                <a:cs typeface="Times New Roman" panose="02020603050405020304" pitchFamily="18" charset="0"/>
              </a:rPr>
              <a:t>2. </a:t>
            </a:r>
            <a:r>
              <a:rPr lang="en-US" sz="3200" dirty="0" err="1">
                <a:latin typeface="UTM Avo" panose="02040603050506020204" pitchFamily="18" charset="0"/>
                <a:cs typeface="Times New Roman" panose="02020603050405020304" pitchFamily="18" charset="0"/>
              </a:rPr>
              <a:t>Hãy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kể</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hai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phần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mềm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em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sử</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dụng</a:t>
            </a:r>
            <a:r>
              <a:rPr lang="en-US" sz="3200" dirty="0">
                <a:latin typeface="UTM Avo" panose="02040603050506020204" pitchFamily="18" charset="0"/>
                <a:cs typeface="Times New Roman" panose="02020603050405020304" pitchFamily="18" charset="0"/>
              </a:rPr>
              <a:t>.</a:t>
            </a:r>
          </a:p>
        </p:txBody>
      </p:sp>
      <p:sp>
        <p:nvSpPr>
          <p:cNvPr id="11" name="Rectangle 5"/>
          <p:cNvSpPr/>
          <p:nvPr/>
        </p:nvSpPr>
        <p:spPr>
          <a:xfrm>
            <a:off x="1333386" y="3007780"/>
            <a:ext cx="9646285" cy="754694"/>
          </a:xfrm>
          <a:prstGeom prst="rect">
            <a:avLst/>
          </a:prstGeom>
        </p:spPr>
        <p:txBody>
          <a:bodyPr wrap="square">
            <a:spAutoFit/>
          </a:bodyPr>
          <a:lstStyle/>
          <a:p>
            <a:pPr defTabSz="342900">
              <a:lnSpc>
                <a:spcPct val="150000"/>
              </a:lnSpc>
            </a:pPr>
            <a:r>
              <a:rPr lang="en-US" sz="3200" b="1" dirty="0">
                <a:solidFill>
                  <a:srgbClr val="7FC354"/>
                </a:solidFill>
                <a:latin typeface="UTM Avo" panose="02040603050506020204" pitchFamily="18" charset="0"/>
                <a:cs typeface="Times New Roman" panose="02020603050405020304" pitchFamily="18" charset="0"/>
              </a:rPr>
              <a:t>C. </a:t>
            </a:r>
            <a:r>
              <a:rPr lang="en-US" sz="3200" dirty="0" err="1">
                <a:solidFill>
                  <a:schemeClr val="tx1"/>
                </a:solidFill>
                <a:latin typeface="UTM Avo" panose="02040603050506020204" pitchFamily="18" charset="0"/>
                <a:cs typeface="Times New Roman" panose="02020603050405020304" pitchFamily="18" charset="0"/>
              </a:rPr>
              <a:t>Chương</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trình</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luyện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tập</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gõ</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bàn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phím</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phần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cứng</a:t>
            </a:r>
            <a:r>
              <a:rPr lang="en-US" sz="3200" dirty="0">
                <a:solidFill>
                  <a:schemeClr val="tx1"/>
                </a:solidFill>
                <a:latin typeface="UTM Avo" panose="02040603050506020204" pitchFamily="18" charset="0"/>
                <a:cs typeface="Times New Roman" panose="02020603050405020304" pitchFamily="18" charset="0"/>
              </a:rPr>
              <a:t>.</a:t>
            </a:r>
          </a:p>
        </p:txBody>
      </p:sp>
      <p:sp>
        <p:nvSpPr>
          <p:cNvPr id="15" name="Rectangle 5"/>
          <p:cNvSpPr/>
          <p:nvPr/>
        </p:nvSpPr>
        <p:spPr>
          <a:xfrm>
            <a:off x="1333386" y="3926524"/>
            <a:ext cx="9124293" cy="754694"/>
          </a:xfrm>
          <a:prstGeom prst="rect">
            <a:avLst/>
          </a:prstGeom>
        </p:spPr>
        <p:txBody>
          <a:bodyPr wrap="square">
            <a:spAutoFit/>
          </a:bodyPr>
          <a:lstStyle/>
          <a:p>
            <a:pPr defTabSz="342900">
              <a:lnSpc>
                <a:spcPct val="150000"/>
              </a:lnSpc>
            </a:pPr>
            <a:r>
              <a:rPr lang="en-US" sz="3200" b="1" dirty="0">
                <a:solidFill>
                  <a:srgbClr val="7FC354"/>
                </a:solidFill>
                <a:latin typeface="UTM Avo" panose="02040603050506020204" pitchFamily="18" charset="0"/>
                <a:cs typeface="Times New Roman" panose="02020603050405020304" pitchFamily="18" charset="0"/>
              </a:rPr>
              <a:t>D. </a:t>
            </a:r>
            <a:r>
              <a:rPr lang="en-US" sz="3200" dirty="0" err="1">
                <a:latin typeface="UTM Avo" panose="02040603050506020204" pitchFamily="18" charset="0"/>
                <a:cs typeface="Times New Roman" panose="02020603050405020304" pitchFamily="18" charset="0"/>
              </a:rPr>
              <a:t>Ứng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dụng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xem</a:t>
            </a:r>
            <a:r>
              <a:rPr lang="en-US" sz="3200" dirty="0">
                <a:latin typeface="UTM Avo" panose="02040603050506020204" pitchFamily="18" charset="0"/>
                <a:cs typeface="Times New Roman" panose="02020603050405020304" pitchFamily="18" charset="0"/>
              </a:rPr>
              <a:t> video </a:t>
            </a:r>
            <a:r>
              <a:rPr lang="en-US" sz="3200" dirty="0" err="1">
                <a:latin typeface="UTM Avo" panose="02040603050506020204" pitchFamily="18" charset="0"/>
                <a:cs typeface="Times New Roman" panose="02020603050405020304" pitchFamily="18" charset="0"/>
              </a:rPr>
              <a:t>trên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máy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tính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phần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mềm</a:t>
            </a:r>
            <a:r>
              <a:rPr lang="en-US" sz="3200" dirty="0">
                <a:latin typeface="UTM Avo" panose="02040603050506020204" pitchFamily="18" charset="0"/>
                <a:cs typeface="Times New Roman" panose="02020603050405020304" pitchFamily="18" charset="0"/>
              </a:rPr>
              <a:t>.</a:t>
            </a:r>
            <a:endParaRPr lang="vi-VN" sz="3200" dirty="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66416"/>
            <a:ext cx="10242506" cy="938719"/>
          </a:xfrm>
          <a:prstGeom prst="rect">
            <a:avLst/>
          </a:prstGeom>
        </p:spPr>
        <p:txBody>
          <a:bodyPr wrap="square">
            <a:spAutoFit/>
          </a:bodyPr>
          <a:lstStyle/>
          <a:p>
            <a:pPr defTabSz="342900">
              <a:lnSpc>
                <a:spcPct val="150000"/>
              </a:lnSpc>
            </a:pPr>
            <a:r>
              <a:rPr lang="en-US" sz="4000" b="1" dirty="0">
                <a:solidFill>
                  <a:srgbClr val="FF0000"/>
                </a:solidFill>
                <a:latin typeface="SVN-SAF" panose="02040603050506020204" pitchFamily="18" charset="0"/>
                <a:cs typeface="Times New Roman" panose="02020603050405020304" pitchFamily="18" charset="0"/>
              </a:rPr>
              <a:t>2. </a:t>
            </a:r>
            <a:r>
              <a:rPr lang="en-US" sz="4000" b="1" dirty="0" err="1">
                <a:solidFill>
                  <a:srgbClr val="FF0000"/>
                </a:solidFill>
                <a:latin typeface="SVN-SAF" panose="02040603050506020204" pitchFamily="18" charset="0"/>
                <a:cs typeface="Times New Roman" panose="02020603050405020304" pitchFamily="18" charset="0"/>
              </a:rPr>
              <a:t>Mối</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quan</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hệ</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giữa</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phần</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cứng</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và</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phần</a:t>
            </a:r>
            <a:r>
              <a:rPr lang="en-US" sz="4000" b="1" dirty="0">
                <a:solidFill>
                  <a:srgbClr val="FF0000"/>
                </a:solidFill>
                <a:latin typeface="SVN-SAF" panose="02040603050506020204" pitchFamily="18" charset="0"/>
                <a:cs typeface="Times New Roman" panose="02020603050405020304" pitchFamily="18" charset="0"/>
              </a:rPr>
              <a:t> </a:t>
            </a:r>
            <a:r>
              <a:rPr lang="en-US" sz="4000" b="1" dirty="0" err="1">
                <a:solidFill>
                  <a:srgbClr val="FF0000"/>
                </a:solidFill>
                <a:latin typeface="SVN-SAF" panose="02040603050506020204" pitchFamily="18" charset="0"/>
                <a:cs typeface="Times New Roman" panose="02020603050405020304" pitchFamily="18" charset="0"/>
              </a:rPr>
              <a:t>mềm</a:t>
            </a:r>
            <a:endParaRPr lang="vi-VN" sz="4000" b="1" dirty="0">
              <a:solidFill>
                <a:srgbClr val="FF0000"/>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707861" y="1093223"/>
              <a:ext cx="7777698" cy="387630"/>
            </a:xfrm>
            <a:prstGeom prst="rect">
              <a:avLst/>
            </a:prstGeom>
          </p:spPr>
          <p:txBody>
            <a:bodyPr wrap="square">
              <a:spAutoFit/>
            </a:bodyPr>
            <a:lstStyle/>
            <a:p>
              <a:pPr defTabSz="342900">
                <a:lnSpc>
                  <a:spcPct val="150000"/>
                </a:lnSpc>
              </a:pPr>
              <a:r>
                <a:rPr lang="en-US" sz="24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Ống</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kính</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điện</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thoại</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và</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phần</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mềm</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chụp</a:t>
              </a:r>
              <a:r>
                <a:rPr lang="en-US" sz="3200" b="1" dirty="0">
                  <a:latin typeface="SVN-Androgyne" panose="02040603050506020204" pitchFamily="18" charset="0"/>
                  <a:cs typeface="Times New Roman" panose="02020603050405020304" pitchFamily="18" charset="0"/>
                </a:rPr>
                <a:t> </a:t>
              </a:r>
              <a:r>
                <a:rPr lang="en-US" sz="3200" b="1" dirty="0" err="1">
                  <a:latin typeface="SVN-Androgyne" panose="02040603050506020204" pitchFamily="18" charset="0"/>
                  <a:cs typeface="Times New Roman" panose="02020603050405020304" pitchFamily="18" charset="0"/>
                </a:rPr>
                <a:t>ảnh</a:t>
              </a:r>
              <a:r>
                <a:rPr lang="en-US" sz="3200" b="1" dirty="0">
                  <a:latin typeface="SVN-Androgyne" panose="02040603050506020204" pitchFamily="18" charset="0"/>
                  <a:cs typeface="Times New Roman" panose="02020603050405020304" pitchFamily="18" charset="0"/>
                </a:rPr>
                <a:t> </a:t>
              </a:r>
              <a:endParaRPr lang="vi-VN" sz="3200" b="1" dirty="0">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53287"/>
            </a:xfrm>
            <a:prstGeom prst="rect">
              <a:avLst/>
            </a:prstGeom>
          </p:spPr>
          <p:txBody>
            <a:bodyPr wrap="square">
              <a:spAutoFit/>
            </a:bodyPr>
            <a:lstStyle/>
            <a:p>
              <a:pPr algn="just" defTabSz="342900"/>
              <a:r>
                <a:rPr lang="en-US" altLang="vi-VN" sz="3200" dirty="0">
                  <a:latin typeface="UTM Avo" panose="02040603050506020204" pitchFamily="18" charset="0"/>
                  <a:cs typeface="Times New Roman" panose="02020603050405020304" pitchFamily="18" charset="0"/>
                </a:rPr>
                <a:t>Em </a:t>
              </a:r>
              <a:r>
                <a:rPr lang="en-US" altLang="vi-VN" sz="3200" dirty="0" err="1">
                  <a:latin typeface="UTM Avo" panose="02040603050506020204" pitchFamily="18" charset="0"/>
                  <a:cs typeface="Times New Roman" panose="02020603050405020304" pitchFamily="18" charset="0"/>
                </a:rPr>
                <a:t>hãy</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quan</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sát</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Hình</a:t>
              </a:r>
              <a:r>
                <a:rPr lang="en-US" altLang="vi-VN" sz="3200" dirty="0">
                  <a:latin typeface="UTM Avo" panose="02040603050506020204" pitchFamily="18" charset="0"/>
                  <a:cs typeface="Times New Roman" panose="02020603050405020304" pitchFamily="18" charset="0"/>
                </a:rPr>
                <a:t> 1 </a:t>
              </a:r>
              <a:r>
                <a:rPr lang="en-US" altLang="vi-VN" sz="3200" dirty="0" err="1">
                  <a:latin typeface="UTM Avo" panose="02040603050506020204" pitchFamily="18" charset="0"/>
                  <a:cs typeface="Times New Roman" panose="02020603050405020304" pitchFamily="18" charset="0"/>
                </a:rPr>
                <a:t>và</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trả</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lời</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các</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câu</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hỏi</a:t>
              </a:r>
              <a:r>
                <a:rPr lang="en-US" altLang="vi-VN" sz="3200" dirty="0">
                  <a:latin typeface="UTM Avo" panose="02040603050506020204" pitchFamily="18" charset="0"/>
                  <a:cs typeface="Times New Roman" panose="02020603050405020304" pitchFamily="18" charset="0"/>
                </a:rPr>
                <a:t> </a:t>
              </a:r>
              <a:r>
                <a:rPr lang="en-US" altLang="vi-VN" sz="3200" dirty="0" err="1">
                  <a:latin typeface="UTM Avo" panose="02040603050506020204" pitchFamily="18" charset="0"/>
                  <a:cs typeface="Times New Roman" panose="02020603050405020304" pitchFamily="18" charset="0"/>
                </a:rPr>
                <a:t>sau</a:t>
              </a:r>
              <a:r>
                <a:rPr lang="en-US" altLang="vi-VN" sz="3200" dirty="0">
                  <a:latin typeface="UTM Avo" panose="02040603050506020204" pitchFamily="18" charset="0"/>
                  <a:cs typeface="Times New Roman" panose="02020603050405020304" pitchFamily="18" charset="0"/>
                </a:rPr>
                <a:t>: 	 </a:t>
              </a:r>
            </a:p>
          </p:txBody>
        </p:sp>
        <p:grpSp>
          <p:nvGrpSpPr>
            <p:cNvPr id="7" name="Group 6"/>
            <p:cNvGrpSpPr/>
            <p:nvPr/>
          </p:nvGrpSpPr>
          <p:grpSpPr>
            <a:xfrm>
              <a:off x="523159" y="951589"/>
              <a:ext cx="6125470" cy="2103503"/>
              <a:chOff x="523159" y="951589"/>
              <a:chExt cx="6125470" cy="2103503"/>
            </a:xfrm>
          </p:grpSpPr>
          <p:grpSp>
            <p:nvGrpSpPr>
              <p:cNvPr id="9" name="Group 8"/>
              <p:cNvGrpSpPr/>
              <p:nvPr/>
            </p:nvGrpSpPr>
            <p:grpSpPr>
              <a:xfrm>
                <a:off x="523159" y="1079523"/>
                <a:ext cx="2710662" cy="473045"/>
                <a:chOff x="5906922" y="1388662"/>
                <a:chExt cx="2710662" cy="473045"/>
              </a:xfrm>
            </p:grpSpPr>
            <p:sp>
              <p:nvSpPr>
                <p:cNvPr id="14" name="Rectangle: Top Corners Rounded 13"/>
                <p:cNvSpPr/>
                <p:nvPr/>
              </p:nvSpPr>
              <p:spPr>
                <a:xfrm>
                  <a:off x="6039412" y="1388662"/>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922" y="1396000"/>
                  <a:ext cx="2578172" cy="387630"/>
                </a:xfrm>
                <a:prstGeom prst="rect">
                  <a:avLst/>
                </a:prstGeom>
              </p:spPr>
              <p:txBody>
                <a:bodyPr wrap="square">
                  <a:spAutoFit/>
                </a:bodyPr>
                <a:lstStyle/>
                <a:p>
                  <a:pPr algn="ctr" defTabSz="342900">
                    <a:lnSpc>
                      <a:spcPct val="150000"/>
                    </a:lnSpc>
                  </a:pPr>
                  <a:r>
                    <a:rPr lang="en-US" sz="3200" b="1" dirty="0">
                      <a:solidFill>
                        <a:schemeClr val="bg1"/>
                      </a:solidFill>
                      <a:latin typeface="UTM Bienvenue" panose="02040603050506020204" pitchFamily="18" charset="0"/>
                      <a:cs typeface="Times New Roman" panose="02020603050405020304" pitchFamily="18" charset="0"/>
                    </a:rPr>
                    <a:t>HOẠT ĐỘNG </a:t>
                  </a:r>
                  <a:endParaRPr lang="vi-VN" sz="32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sp>
        <p:nvSpPr>
          <p:cNvPr id="23" name="Text Box 22"/>
          <p:cNvSpPr txBox="1"/>
          <p:nvPr/>
        </p:nvSpPr>
        <p:spPr>
          <a:xfrm>
            <a:off x="6701746" y="3497265"/>
            <a:ext cx="4155440" cy="954107"/>
          </a:xfrm>
          <a:prstGeom prst="rect">
            <a:avLst/>
          </a:prstGeom>
          <a:noFill/>
        </p:spPr>
        <p:txBody>
          <a:bodyPr wrap="square" rtlCol="0" anchor="t">
            <a:spAutoFit/>
          </a:bodyPr>
          <a:lstStyle/>
          <a:p>
            <a:r>
              <a:rPr lang="en-US" altLang="vi-VN" sz="2800" b="1" dirty="0" err="1">
                <a:latin typeface="UTM Avo" panose="02040603050506020204" pitchFamily="18" charset="0"/>
                <a:cs typeface="Times New Roman" panose="02020603050405020304" pitchFamily="18" charset="0"/>
                <a:sym typeface="+mn-ea"/>
              </a:rPr>
              <a:t>Hình</a:t>
            </a:r>
            <a:r>
              <a:rPr lang="en-US" altLang="vi-VN" sz="2800" b="1" dirty="0">
                <a:latin typeface="UTM Avo" panose="02040603050506020204" pitchFamily="18" charset="0"/>
                <a:cs typeface="Times New Roman" panose="02020603050405020304" pitchFamily="18" charset="0"/>
                <a:sym typeface="+mn-ea"/>
              </a:rPr>
              <a:t> 1: </a:t>
            </a:r>
            <a:r>
              <a:rPr lang="en-US" altLang="vi-VN" sz="2800" dirty="0" err="1">
                <a:latin typeface="UTM Avo" panose="02040603050506020204" pitchFamily="18" charset="0"/>
                <a:cs typeface="Times New Roman" panose="02020603050405020304" pitchFamily="18" charset="0"/>
                <a:sym typeface="+mn-ea"/>
              </a:rPr>
              <a:t>Chụp</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ảnh</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bằng</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điện</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thoại</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thông</a:t>
            </a:r>
            <a:r>
              <a:rPr lang="en-US" altLang="vi-VN" sz="2800" dirty="0">
                <a:latin typeface="UTM Avo" panose="02040603050506020204" pitchFamily="18" charset="0"/>
                <a:cs typeface="Times New Roman" panose="02020603050405020304" pitchFamily="18" charset="0"/>
                <a:sym typeface="+mn-ea"/>
              </a:rPr>
              <a:t> </a:t>
            </a:r>
            <a:r>
              <a:rPr lang="en-US" altLang="vi-VN" sz="2800" dirty="0" err="1">
                <a:latin typeface="UTM Avo" panose="02040603050506020204" pitchFamily="18" charset="0"/>
                <a:cs typeface="Times New Roman" panose="02020603050405020304" pitchFamily="18" charset="0"/>
                <a:sym typeface="+mn-ea"/>
              </a:rPr>
              <a:t>minh</a:t>
            </a:r>
            <a:endParaRPr lang="en-US" sz="2800" dirty="0"/>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dirty="0">
                <a:latin typeface="UTM Avo" panose="02040603050506020204"/>
              </a:rPr>
              <a:t>1</a:t>
            </a:r>
            <a:r>
              <a:rPr lang="en-US" sz="2400" dirty="0">
                <a:latin typeface="UTM Avo" panose="02040603050506020204"/>
              </a:rPr>
              <a:t>.Ghép </a:t>
            </a:r>
            <a:r>
              <a:rPr lang="en-US" sz="2400" dirty="0" err="1">
                <a:latin typeface="UTM Avo" panose="02040603050506020204"/>
              </a:rPr>
              <a:t>mục</a:t>
            </a:r>
            <a:r>
              <a:rPr lang="en-US" sz="2400" dirty="0">
                <a:latin typeface="UTM Avo" panose="02040603050506020204"/>
              </a:rPr>
              <a:t> ở </a:t>
            </a:r>
            <a:r>
              <a:rPr lang="en-US" sz="2400" dirty="0" err="1">
                <a:latin typeface="UTM Avo" panose="02040603050506020204"/>
              </a:rPr>
              <a:t>cột</a:t>
            </a:r>
            <a:r>
              <a:rPr lang="en-US" sz="2400" dirty="0">
                <a:latin typeface="UTM Avo" panose="02040603050506020204"/>
              </a:rPr>
              <a:t> A </a:t>
            </a:r>
            <a:r>
              <a:rPr lang="en-US" sz="2400" dirty="0" err="1">
                <a:latin typeface="UTM Avo" panose="02040603050506020204"/>
              </a:rPr>
              <a:t>vào</a:t>
            </a:r>
            <a:r>
              <a:rPr lang="en-US" sz="2400" dirty="0">
                <a:latin typeface="UTM Avo" panose="02040603050506020204"/>
              </a:rPr>
              <a:t> </a:t>
            </a:r>
            <a:r>
              <a:rPr lang="en-US" sz="2400" dirty="0" err="1">
                <a:latin typeface="UTM Avo" panose="02040603050506020204"/>
              </a:rPr>
              <a:t>cột</a:t>
            </a:r>
            <a:r>
              <a:rPr lang="en-US" sz="2400" dirty="0">
                <a:latin typeface="UTM Avo" panose="02040603050506020204"/>
              </a:rPr>
              <a:t> B </a:t>
            </a:r>
            <a:r>
              <a:rPr lang="en-US" sz="2400" dirty="0" err="1">
                <a:latin typeface="UTM Avo" panose="02040603050506020204"/>
              </a:rPr>
              <a:t>sao</a:t>
            </a:r>
            <a:r>
              <a:rPr lang="en-US" sz="2400" dirty="0">
                <a:latin typeface="UTM Avo" panose="02040603050506020204"/>
              </a:rPr>
              <a:t> </a:t>
            </a:r>
            <a:r>
              <a:rPr lang="en-US" sz="2400" dirty="0" err="1">
                <a:latin typeface="UTM Avo" panose="02040603050506020204"/>
              </a:rPr>
              <a:t>cho</a:t>
            </a:r>
            <a:r>
              <a:rPr lang="en-US" sz="2400" dirty="0">
                <a:latin typeface="UTM Avo" panose="02040603050506020204"/>
              </a:rPr>
              <a:t> </a:t>
            </a:r>
            <a:r>
              <a:rPr lang="en-US" sz="2400" dirty="0" err="1">
                <a:latin typeface="UTM Avo" panose="02040603050506020204"/>
              </a:rPr>
              <a:t>phù</a:t>
            </a:r>
            <a:r>
              <a:rPr lang="en-US" sz="2400" dirty="0">
                <a:latin typeface="UTM Avo" panose="02040603050506020204"/>
              </a:rPr>
              <a:t> </a:t>
            </a:r>
            <a:r>
              <a:rPr lang="en-US" sz="2400" dirty="0" err="1">
                <a:latin typeface="UTM Avo" panose="02040603050506020204"/>
              </a:rPr>
              <a:t>hợp</a:t>
            </a:r>
            <a:r>
              <a:rPr lang="en-US" sz="2400" dirty="0">
                <a:latin typeface="UTM Avo" panose="02040603050506020204"/>
              </a:rPr>
              <a:t>:</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dirty="0">
                <a:latin typeface="UTM Avo" panose="02040603050506020204"/>
              </a:rPr>
              <a:t>2.</a:t>
            </a:r>
            <a:r>
              <a:rPr lang="en-US" sz="2400" dirty="0">
                <a:latin typeface="UTM Avo" panose="02040603050506020204"/>
              </a:rPr>
              <a:t>Nếu </a:t>
            </a:r>
            <a:r>
              <a:rPr lang="en-US" sz="2400" dirty="0" err="1">
                <a:latin typeface="UTM Avo" panose="02040603050506020204"/>
              </a:rPr>
              <a:t>thiếu</a:t>
            </a:r>
            <a:r>
              <a:rPr lang="en-US" sz="2400" dirty="0">
                <a:latin typeface="UTM Avo" panose="02040603050506020204"/>
              </a:rPr>
              <a:t> </a:t>
            </a:r>
            <a:r>
              <a:rPr lang="en-US" sz="2400" dirty="0" err="1">
                <a:latin typeface="UTM Avo" panose="02040603050506020204"/>
              </a:rPr>
              <a:t>ống</a:t>
            </a:r>
            <a:r>
              <a:rPr lang="en-US" sz="2400" dirty="0">
                <a:latin typeface="UTM Avo" panose="02040603050506020204"/>
              </a:rPr>
              <a:t> </a:t>
            </a:r>
            <a:r>
              <a:rPr lang="en-US" sz="2400" dirty="0" err="1">
                <a:latin typeface="UTM Avo" panose="02040603050506020204"/>
              </a:rPr>
              <a:t>kính</a:t>
            </a:r>
            <a:r>
              <a:rPr lang="en-US" sz="2400" dirty="0">
                <a:latin typeface="UTM Avo" panose="02040603050506020204"/>
              </a:rPr>
              <a:t> </a:t>
            </a:r>
            <a:r>
              <a:rPr lang="en-US" sz="2400" dirty="0" err="1">
                <a:latin typeface="UTM Avo" panose="02040603050506020204"/>
              </a:rPr>
              <a:t>hoặc</a:t>
            </a:r>
            <a:r>
              <a:rPr lang="en-US" sz="2400" dirty="0">
                <a:latin typeface="UTM Avo" panose="02040603050506020204"/>
              </a:rPr>
              <a:t> </a:t>
            </a:r>
            <a:r>
              <a:rPr lang="en-US" sz="2400" dirty="0" err="1">
                <a:latin typeface="UTM Avo" panose="02040603050506020204"/>
              </a:rPr>
              <a:t>ứng</a:t>
            </a:r>
            <a:r>
              <a:rPr lang="en-US" sz="2400" dirty="0">
                <a:latin typeface="UTM Avo" panose="02040603050506020204"/>
              </a:rPr>
              <a:t> </a:t>
            </a:r>
            <a:r>
              <a:rPr lang="en-US" sz="2400" dirty="0" err="1">
                <a:latin typeface="UTM Avo" panose="02040603050506020204"/>
              </a:rPr>
              <a:t>dụng</a:t>
            </a:r>
            <a:r>
              <a:rPr lang="en-US" sz="2400" dirty="0">
                <a:latin typeface="UTM Avo" panose="02040603050506020204"/>
              </a:rPr>
              <a:t> </a:t>
            </a:r>
            <a:r>
              <a:rPr lang="en-US" sz="2400" dirty="0" err="1">
                <a:latin typeface="UTM Avo" panose="02040603050506020204"/>
              </a:rPr>
              <a:t>chụp</a:t>
            </a:r>
            <a:r>
              <a:rPr lang="en-US" sz="2400" dirty="0">
                <a:latin typeface="UTM Avo" panose="02040603050506020204"/>
              </a:rPr>
              <a:t> </a:t>
            </a:r>
            <a:r>
              <a:rPr lang="en-US" sz="2400" dirty="0" err="1">
                <a:latin typeface="UTM Avo" panose="02040603050506020204"/>
              </a:rPr>
              <a:t>thì</a:t>
            </a:r>
            <a:r>
              <a:rPr lang="en-US" sz="2400" dirty="0">
                <a:latin typeface="UTM Avo" panose="02040603050506020204"/>
              </a:rPr>
              <a:t> </a:t>
            </a:r>
            <a:r>
              <a:rPr lang="en-US" sz="2400" dirty="0" err="1">
                <a:latin typeface="UTM Avo" panose="02040603050506020204"/>
              </a:rPr>
              <a:t>máy</a:t>
            </a:r>
            <a:r>
              <a:rPr lang="en-US" sz="2400" dirty="0">
                <a:latin typeface="UTM Avo" panose="02040603050506020204"/>
              </a:rPr>
              <a:t> </a:t>
            </a:r>
            <a:r>
              <a:rPr lang="en-US" sz="2400" dirty="0" err="1">
                <a:latin typeface="UTM Avo" panose="02040603050506020204"/>
              </a:rPr>
              <a:t>còn</a:t>
            </a:r>
            <a:r>
              <a:rPr lang="en-US" sz="2400" dirty="0">
                <a:latin typeface="UTM Avo" panose="02040603050506020204"/>
              </a:rPr>
              <a:t> </a:t>
            </a:r>
            <a:r>
              <a:rPr lang="en-US" sz="2400" dirty="0" err="1">
                <a:latin typeface="UTM Avo" panose="02040603050506020204"/>
              </a:rPr>
              <a:t>chụp</a:t>
            </a:r>
            <a:r>
              <a:rPr lang="en-US" sz="2400" dirty="0">
                <a:latin typeface="UTM Avo" panose="02040603050506020204"/>
              </a:rPr>
              <a:t> </a:t>
            </a:r>
            <a:r>
              <a:rPr lang="en-US" sz="2400" dirty="0" err="1">
                <a:latin typeface="UTM Avo" panose="02040603050506020204"/>
              </a:rPr>
              <a:t>được</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Tại</a:t>
            </a:r>
            <a:r>
              <a:rPr lang="en-US" sz="2400" dirty="0">
                <a:latin typeface="UTM Avo" panose="02040603050506020204"/>
              </a:rPr>
              <a:t> </a:t>
            </a:r>
            <a:r>
              <a:rPr lang="en-US" sz="2400" dirty="0" err="1">
                <a:latin typeface="UTM Avo" panose="02040603050506020204"/>
              </a:rPr>
              <a:t>sao</a:t>
            </a:r>
            <a:r>
              <a:rPr lang="en-US" sz="2400" dirty="0">
                <a:latin typeface="UTM Avo" panose="02040603050506020204"/>
              </a:rPr>
              <a:t>?</a:t>
            </a:r>
          </a:p>
        </p:txBody>
      </p:sp>
      <p:pic>
        <p:nvPicPr>
          <p:cNvPr id="16" name="Picture 15">
            <a:extLst>
              <a:ext uri="{FF2B5EF4-FFF2-40B4-BE49-F238E27FC236}">
                <a16:creationId xmlns:a16="http://schemas.microsoft.com/office/drawing/2014/main" id="{5B6B0978-86AE-632A-A146-2089DCBBF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1726" y="1964307"/>
            <a:ext cx="3648725" cy="1416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in)">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amond(in)">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amond(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639" y="524275"/>
            <a:ext cx="9933663" cy="2610843"/>
          </a:xfrm>
          <a:prstGeom prst="rect">
            <a:avLst/>
          </a:prstGeom>
        </p:spPr>
        <p:txBody>
          <a:bodyPr wrap="square">
            <a:spAutoFit/>
          </a:bodyPr>
          <a:lstStyle/>
          <a:p>
            <a:pPr algn="just" defTabSz="342900">
              <a:lnSpc>
                <a:spcPct val="150000"/>
              </a:lnSpc>
            </a:pPr>
            <a:r>
              <a:rPr lang="en-US" altLang="vi-VN" sz="2400"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ỐỐng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kính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của</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điện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thoại</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là</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phần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cứng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Ứng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dụng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chụp</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ảnh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trên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điện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thoại</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là</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phần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mềm.Nếu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không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có</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ống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kính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điện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thoại</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sẽ</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không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nhận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ra</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hình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ảnh.Nếu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không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có</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ứng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dụng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chụp</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ảnh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ống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kính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sẽ</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không</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được</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điều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khiển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để</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thu</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nhận</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hình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ảnh</a:t>
            </a:r>
            <a:r>
              <a:rPr lang="en-US" altLang="vi-VN" sz="2800" b="1" dirty="0">
                <a:latin typeface="UTM Avo" panose="02040603050506020204" pitchFamily="18" charset="0"/>
                <a:cs typeface="Times New Roman" panose="02020603050405020304" pitchFamily="18" charset="0"/>
              </a:rPr>
              <a:t> </a:t>
            </a:r>
            <a:r>
              <a:rPr lang="en-US" altLang="vi-VN" sz="2800" b="1" dirty="0" err="1">
                <a:latin typeface="UTM Avo" panose="02040603050506020204" pitchFamily="18" charset="0"/>
                <a:cs typeface="Times New Roman" panose="02020603050405020304" pitchFamily="18" charset="0"/>
              </a:rPr>
              <a:t>đó</a:t>
            </a:r>
            <a:r>
              <a:rPr lang="en-US" altLang="vi-VN" sz="2800" b="1" dirty="0">
                <a:latin typeface="UTM Avo" panose="02040603050506020204" pitchFamily="18" charset="0"/>
                <a:cs typeface="Times New Roman" panose="02020603050405020304" pitchFamily="18" charset="0"/>
              </a:rPr>
              <a:t>.</a:t>
            </a:r>
            <a:r>
              <a:rPr lang="vi-VN" sz="2800" b="1" dirty="0">
                <a:latin typeface="UTM Avo" panose="02040603050506020204" pitchFamily="18" charset="0"/>
                <a:cs typeface="Times New Roman" panose="02020603050405020304" pitchFamily="18" charset="0"/>
              </a:rPr>
              <a:t> </a:t>
            </a:r>
          </a:p>
        </p:txBody>
      </p:sp>
      <p:sp>
        <p:nvSpPr>
          <p:cNvPr id="36" name="Rectangle 35"/>
          <p:cNvSpPr/>
          <p:nvPr/>
        </p:nvSpPr>
        <p:spPr>
          <a:xfrm>
            <a:off x="1296639" y="3394598"/>
            <a:ext cx="10358120" cy="2232021"/>
          </a:xfrm>
          <a:prstGeom prst="rect">
            <a:avLst/>
          </a:prstGeom>
        </p:spPr>
        <p:txBody>
          <a:bodyPr wrap="square">
            <a:spAutoFit/>
          </a:bodyPr>
          <a:lstStyle/>
          <a:p>
            <a:pPr defTabSz="342900">
              <a:lnSpc>
                <a:spcPct val="150000"/>
              </a:lnSpc>
            </a:pPr>
            <a:r>
              <a:rPr lang="en-US" altLang="vi-VN" sz="3200" b="1" dirty="0" err="1">
                <a:latin typeface="UTM Avo" panose="02040603050506020204" pitchFamily="18" charset="0"/>
                <a:cs typeface="Times New Roman" panose="02020603050405020304" pitchFamily="18" charset="0"/>
              </a:rPr>
              <a:t>Điện</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thoại</a:t>
            </a:r>
            <a:r>
              <a:rPr lang="en-US" altLang="vi-VN" sz="3200" b="1" dirty="0">
                <a:latin typeface="UTM Avo" panose="02040603050506020204" pitchFamily="18" charset="0"/>
                <a:cs typeface="Times New Roman" panose="02020603050405020304" pitchFamily="18" charset="0"/>
              </a:rPr>
              <a:t> hay </a:t>
            </a:r>
            <a:r>
              <a:rPr lang="en-US" altLang="vi-VN" sz="3200" b="1" dirty="0" err="1">
                <a:latin typeface="UTM Avo" panose="02040603050506020204" pitchFamily="18" charset="0"/>
                <a:cs typeface="Times New Roman" panose="02020603050405020304" pitchFamily="18" charset="0"/>
              </a:rPr>
              <a:t>máy</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tính</a:t>
            </a:r>
            <a:r>
              <a:rPr lang="en-US" altLang="vi-VN" sz="3200" b="1" dirty="0">
                <a:latin typeface="UTM Avo" panose="02040603050506020204" pitchFamily="18" charset="0"/>
                <a:cs typeface="Times New Roman" panose="02020603050405020304" pitchFamily="18" charset="0"/>
              </a:rPr>
              <a:t> </a:t>
            </a:r>
            <a:r>
              <a:rPr lang="en-US" altLang="vi-VN" sz="3200" b="1" dirty="0" err="1">
                <a:solidFill>
                  <a:srgbClr val="FF0000"/>
                </a:solidFill>
                <a:latin typeface="UTM Avo" panose="02040603050506020204" pitchFamily="18" charset="0"/>
                <a:cs typeface="Times New Roman" panose="02020603050405020304" pitchFamily="18" charset="0"/>
              </a:rPr>
              <a:t>không</a:t>
            </a:r>
            <a:r>
              <a:rPr lang="en-US" altLang="vi-VN" sz="3200" b="1" dirty="0">
                <a:solidFill>
                  <a:srgbClr val="FF0000"/>
                </a:solidFill>
                <a:latin typeface="UTM Avo" panose="02040603050506020204" pitchFamily="18" charset="0"/>
                <a:cs typeface="Times New Roman" panose="02020603050405020304" pitchFamily="18" charset="0"/>
              </a:rPr>
              <a:t> </a:t>
            </a:r>
            <a:r>
              <a:rPr lang="en-US" altLang="vi-VN" sz="3200" b="1" dirty="0" err="1">
                <a:solidFill>
                  <a:srgbClr val="FF0000"/>
                </a:solidFill>
                <a:latin typeface="UTM Avo" panose="02040603050506020204" pitchFamily="18" charset="0"/>
                <a:cs typeface="Times New Roman" panose="02020603050405020304" pitchFamily="18" charset="0"/>
              </a:rPr>
              <a:t>hoạt</a:t>
            </a:r>
            <a:r>
              <a:rPr lang="en-US" altLang="vi-VN" sz="3200" b="1" dirty="0">
                <a:solidFill>
                  <a:srgbClr val="FF0000"/>
                </a:solidFill>
                <a:latin typeface="UTM Avo" panose="02040603050506020204" pitchFamily="18" charset="0"/>
                <a:cs typeface="Times New Roman" panose="02020603050405020304" pitchFamily="18" charset="0"/>
              </a:rPr>
              <a:t> </a:t>
            </a:r>
            <a:r>
              <a:rPr lang="en-US" altLang="vi-VN" sz="3200" b="1" dirty="0" err="1">
                <a:solidFill>
                  <a:srgbClr val="FF0000"/>
                </a:solidFill>
                <a:latin typeface="UTM Avo" panose="02040603050506020204" pitchFamily="18" charset="0"/>
                <a:cs typeface="Times New Roman" panose="02020603050405020304" pitchFamily="18" charset="0"/>
              </a:rPr>
              <a:t>động</a:t>
            </a:r>
            <a:r>
              <a:rPr lang="en-US" altLang="vi-VN" sz="3200" b="1" dirty="0">
                <a:solidFill>
                  <a:srgbClr val="FF0000"/>
                </a:solidFill>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được</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nếu</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không</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có</a:t>
            </a:r>
            <a:r>
              <a:rPr lang="en-US" altLang="vi-VN" sz="3200" b="1" dirty="0">
                <a:latin typeface="UTM Avo" panose="02040603050506020204" pitchFamily="18" charset="0"/>
                <a:cs typeface="Times New Roman" panose="02020603050405020304" pitchFamily="18" charset="0"/>
              </a:rPr>
              <a:t> </a:t>
            </a:r>
            <a:r>
              <a:rPr lang="en-US" altLang="vi-VN" sz="3200" b="1" dirty="0" err="1">
                <a:solidFill>
                  <a:srgbClr val="FF0000"/>
                </a:solidFill>
                <a:latin typeface="UTM Avo" panose="02040603050506020204" pitchFamily="18" charset="0"/>
                <a:cs typeface="Times New Roman" panose="02020603050405020304" pitchFamily="18" charset="0"/>
              </a:rPr>
              <a:t>phần</a:t>
            </a:r>
            <a:r>
              <a:rPr lang="en-US" altLang="vi-VN" sz="3200" b="1" dirty="0">
                <a:solidFill>
                  <a:srgbClr val="FF0000"/>
                </a:solidFill>
                <a:latin typeface="UTM Avo" panose="02040603050506020204" pitchFamily="18" charset="0"/>
                <a:cs typeface="Times New Roman" panose="02020603050405020304" pitchFamily="18" charset="0"/>
              </a:rPr>
              <a:t> </a:t>
            </a:r>
            <a:r>
              <a:rPr lang="en-US" altLang="vi-VN" sz="3200" b="1" dirty="0" err="1">
                <a:solidFill>
                  <a:srgbClr val="FF0000"/>
                </a:solidFill>
                <a:latin typeface="UTM Avo" panose="02040603050506020204" pitchFamily="18" charset="0"/>
                <a:cs typeface="Times New Roman" panose="02020603050405020304" pitchFamily="18" charset="0"/>
              </a:rPr>
              <a:t>mềm</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Phần</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mềm</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được</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lưu</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trữ</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trong</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phần</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cứng</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để</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diều</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khiển</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phần</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cứng</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hoạt</a:t>
            </a:r>
            <a:r>
              <a:rPr lang="en-US" altLang="vi-VN" sz="3200" b="1" dirty="0">
                <a:latin typeface="UTM Avo" panose="02040603050506020204" pitchFamily="18" charset="0"/>
                <a:cs typeface="Times New Roman" panose="02020603050405020304" pitchFamily="18" charset="0"/>
              </a:rPr>
              <a:t> </a:t>
            </a:r>
            <a:r>
              <a:rPr lang="en-US" altLang="vi-VN" sz="3200" b="1" dirty="0" err="1">
                <a:latin typeface="UTM Avo" panose="02040603050506020204" pitchFamily="18" charset="0"/>
                <a:cs typeface="Times New Roman" panose="02020603050405020304" pitchFamily="18" charset="0"/>
              </a:rPr>
              <a:t>động</a:t>
            </a:r>
            <a:r>
              <a:rPr lang="en-US" altLang="vi-VN" sz="3200" b="1" dirty="0">
                <a:latin typeface="UTM Avo" panose="02040603050506020204" pitchFamily="18" charset="0"/>
                <a:cs typeface="Times New Roman" panose="02020603050405020304" pitchFamily="18" charset="0"/>
              </a:rPr>
              <a:t>.</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07171" y="-209820"/>
            <a:ext cx="10229514" cy="3849640"/>
            <a:chOff x="3206525" y="469579"/>
            <a:chExt cx="7922048" cy="1533933"/>
          </a:xfrm>
        </p:grpSpPr>
        <p:grpSp>
          <p:nvGrpSpPr>
            <p:cNvPr id="12" name="Group 11"/>
            <p:cNvGrpSpPr/>
            <p:nvPr/>
          </p:nvGrpSpPr>
          <p:grpSpPr>
            <a:xfrm>
              <a:off x="3206525" y="469579"/>
              <a:ext cx="7922048" cy="1311168"/>
              <a:chOff x="3206525" y="469579"/>
              <a:chExt cx="7922048" cy="1311168"/>
            </a:xfrm>
          </p:grpSpPr>
          <p:sp>
            <p:nvSpPr>
              <p:cNvPr id="17" name="Rectangle: Rounded Corners 16"/>
              <p:cNvSpPr/>
              <p:nvPr/>
            </p:nvSpPr>
            <p:spPr>
              <a:xfrm>
                <a:off x="3657601" y="911578"/>
                <a:ext cx="7470972" cy="869169"/>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1091897"/>
            </a:xfrm>
            <a:prstGeom prst="rect">
              <a:avLst/>
            </a:prstGeom>
          </p:spPr>
          <p:txBody>
            <a:bodyPr wrap="square">
              <a:spAutoFit/>
            </a:bodyPr>
            <a:lstStyle/>
            <a:p>
              <a:pPr marL="342900" indent="-342900" algn="just" defTabSz="342900">
                <a:buFont typeface="Arial" panose="020B0604020202020204" pitchFamily="34" charset="0"/>
                <a:buChar char="•"/>
              </a:pPr>
              <a:r>
                <a:rPr lang="en-US" altLang="vi-VN" sz="3200" b="1" dirty="0" err="1">
                  <a:solidFill>
                    <a:srgbClr val="F03C69"/>
                  </a:solidFill>
                  <a:latin typeface="Times New Roman" panose="02020603050405020304" pitchFamily="18" charset="0"/>
                  <a:cs typeface="Times New Roman" panose="02020603050405020304" pitchFamily="18" charset="0"/>
                </a:rPr>
                <a:t>Phần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mềm</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được</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lưu</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trữ</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trong</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phần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cứng</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và</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điều</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khiển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phần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cứng</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hoạt</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động</a:t>
              </a:r>
              <a:r>
                <a:rPr lang="en-US" altLang="vi-VN" sz="3200" b="1" dirty="0">
                  <a:solidFill>
                    <a:srgbClr val="F03C69"/>
                  </a:solidFill>
                  <a:latin typeface="Times New Roman" panose="02020603050405020304" pitchFamily="18" charset="0"/>
                  <a:cs typeface="Times New Roman" panose="02020603050405020304" pitchFamily="18" charset="0"/>
                </a:rPr>
                <a:t>.</a:t>
              </a:r>
            </a:p>
            <a:p>
              <a:pPr marL="342900" indent="-342900" algn="just" defTabSz="342900">
                <a:buFont typeface="Arial" panose="020B0604020202020204" pitchFamily="34" charset="0"/>
                <a:buChar char="•"/>
              </a:pPr>
              <a:r>
                <a:rPr lang="en-US" altLang="vi-VN" sz="3200" b="1" dirty="0" err="1">
                  <a:solidFill>
                    <a:srgbClr val="F03C69"/>
                  </a:solidFill>
                  <a:latin typeface="Times New Roman" panose="02020603050405020304" pitchFamily="18" charset="0"/>
                  <a:cs typeface="Times New Roman" panose="02020603050405020304" pitchFamily="18" charset="0"/>
                </a:rPr>
                <a:t>Máy</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tính</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có</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cả</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phần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cứng</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và</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phần</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mềm</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để</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hoạt</a:t>
              </a:r>
              <a:r>
                <a:rPr lang="en-US" altLang="vi-VN" sz="3200" b="1" dirty="0">
                  <a:solidFill>
                    <a:srgbClr val="F03C69"/>
                  </a:solidFill>
                  <a:latin typeface="Times New Roman" panose="02020603050405020304" pitchFamily="18" charset="0"/>
                  <a:cs typeface="Times New Roman" panose="02020603050405020304" pitchFamily="18" charset="0"/>
                </a:rPr>
                <a:t> </a:t>
              </a:r>
              <a:r>
                <a:rPr lang="en-US" altLang="vi-VN" sz="3200" b="1" dirty="0" err="1">
                  <a:solidFill>
                    <a:srgbClr val="F03C69"/>
                  </a:solidFill>
                  <a:latin typeface="Times New Roman" panose="02020603050405020304" pitchFamily="18" charset="0"/>
                  <a:cs typeface="Times New Roman" panose="02020603050405020304" pitchFamily="18" charset="0"/>
                </a:rPr>
                <a:t>động</a:t>
              </a:r>
              <a:r>
                <a:rPr lang="en-US" altLang="vi-VN" sz="3200" b="1" dirty="0">
                  <a:solidFill>
                    <a:srgbClr val="F03C69"/>
                  </a:solidFill>
                  <a:latin typeface="Times New Roman" panose="02020603050405020304" pitchFamily="18" charset="0"/>
                  <a:cs typeface="Times New Roman" panose="02020603050405020304" pitchFamily="18" charset="0"/>
                </a:rPr>
                <a:t>.</a:t>
              </a:r>
            </a:p>
          </p:txBody>
        </p:sp>
      </p:grpSp>
      <p:sp>
        <p:nvSpPr>
          <p:cNvPr id="18" name="Text Box 17"/>
          <p:cNvSpPr txBox="1"/>
          <p:nvPr/>
        </p:nvSpPr>
        <p:spPr>
          <a:xfrm>
            <a:off x="1398852" y="3322948"/>
            <a:ext cx="9202420" cy="584775"/>
          </a:xfrm>
          <a:prstGeom prst="rect">
            <a:avLst/>
          </a:prstGeom>
          <a:noFill/>
        </p:spPr>
        <p:txBody>
          <a:bodyPr wrap="square" rtlCol="0">
            <a:spAutoFit/>
          </a:bodyPr>
          <a:lstStyle/>
          <a:p>
            <a:r>
              <a:rPr lang="en-US" sz="3200" b="1" dirty="0" err="1">
                <a:latin typeface="UTM Avo" panose="02040603050506020204"/>
              </a:rPr>
              <a:t>Phát</a:t>
            </a:r>
            <a:r>
              <a:rPr lang="en-US" sz="3200" b="1" dirty="0">
                <a:latin typeface="UTM Avo" panose="02040603050506020204"/>
              </a:rPr>
              <a:t> </a:t>
            </a:r>
            <a:r>
              <a:rPr lang="en-US" sz="3200" b="1" dirty="0" err="1">
                <a:latin typeface="UTM Avo" panose="02040603050506020204"/>
              </a:rPr>
              <a:t>biểu</a:t>
            </a:r>
            <a:r>
              <a:rPr lang="en-US" sz="3200" b="1" dirty="0">
                <a:latin typeface="UTM Avo" panose="02040603050506020204"/>
              </a:rPr>
              <a:t> </a:t>
            </a:r>
            <a:r>
              <a:rPr lang="en-US" sz="3200" b="1" dirty="0" err="1">
                <a:latin typeface="UTM Avo" panose="02040603050506020204"/>
              </a:rPr>
              <a:t>nào</a:t>
            </a:r>
            <a:r>
              <a:rPr lang="en-US" sz="3200" b="1" dirty="0">
                <a:latin typeface="UTM Avo" panose="02040603050506020204"/>
              </a:rPr>
              <a:t> </a:t>
            </a:r>
            <a:r>
              <a:rPr lang="en-US" sz="3200" b="1" dirty="0" err="1">
                <a:latin typeface="UTM Avo" panose="02040603050506020204"/>
              </a:rPr>
              <a:t>sau</a:t>
            </a:r>
            <a:r>
              <a:rPr lang="en-US" sz="3200" b="1" dirty="0">
                <a:latin typeface="UTM Avo" panose="02040603050506020204"/>
              </a:rPr>
              <a:t> </a:t>
            </a:r>
            <a:r>
              <a:rPr lang="en-US" sz="3200" b="1" dirty="0" err="1">
                <a:latin typeface="UTM Avo" panose="02040603050506020204"/>
              </a:rPr>
              <a:t>đây</a:t>
            </a:r>
            <a:r>
              <a:rPr lang="en-US" sz="3200" b="1" dirty="0">
                <a:latin typeface="UTM Avo" panose="02040603050506020204"/>
              </a:rPr>
              <a:t> </a:t>
            </a:r>
            <a:r>
              <a:rPr lang="en-US" sz="3200" b="1" dirty="0" err="1">
                <a:latin typeface="UTM Avo" panose="02040603050506020204"/>
              </a:rPr>
              <a:t>là</a:t>
            </a:r>
            <a:r>
              <a:rPr lang="en-US" sz="3200" b="1" dirty="0">
                <a:latin typeface="UTM Avo" panose="02040603050506020204"/>
              </a:rPr>
              <a:t> </a:t>
            </a:r>
            <a:r>
              <a:rPr lang="en-US" sz="3200" b="1" dirty="0" err="1">
                <a:latin typeface="UTM Avo" panose="02040603050506020204"/>
              </a:rPr>
              <a:t>đúng</a:t>
            </a:r>
            <a:r>
              <a:rPr lang="en-US" sz="3200" b="1" dirty="0">
                <a:latin typeface="UTM Avo" panose="02040603050506020204"/>
              </a:rPr>
              <a:t>?</a:t>
            </a:r>
          </a:p>
        </p:txBody>
      </p:sp>
      <p:sp>
        <p:nvSpPr>
          <p:cNvPr id="19" name="Rectangle 4"/>
          <p:cNvSpPr/>
          <p:nvPr/>
        </p:nvSpPr>
        <p:spPr>
          <a:xfrm>
            <a:off x="812800" y="4094893"/>
            <a:ext cx="10241915" cy="671851"/>
          </a:xfrm>
          <a:prstGeom prst="rect">
            <a:avLst/>
          </a:prstGeom>
        </p:spPr>
        <p:txBody>
          <a:bodyPr wrap="square">
            <a:spAutoFit/>
          </a:bodyPr>
          <a:lstStyle/>
          <a:p>
            <a:pPr defTabSz="342900">
              <a:lnSpc>
                <a:spcPct val="150000"/>
              </a:lnSpc>
            </a:pPr>
            <a:r>
              <a:rPr lang="en-US" sz="2800" b="1" dirty="0">
                <a:solidFill>
                  <a:srgbClr val="7FC354"/>
                </a:solidFill>
                <a:latin typeface="UTM Avo" panose="02040603050506020204" pitchFamily="18" charset="0"/>
                <a:cs typeface="Times New Roman" panose="02020603050405020304" pitchFamily="18" charset="0"/>
              </a:rPr>
              <a:t>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cứng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việc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độc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lập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không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đến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mềm</a:t>
            </a:r>
            <a:r>
              <a:rPr lang="en-US" sz="2800" dirty="0">
                <a:latin typeface="UTM Avo" panose="02040603050506020204" pitchFamily="18" charset="0"/>
                <a:cs typeface="Times New Roman" panose="02020603050405020304" pitchFamily="18" charset="0"/>
              </a:rPr>
              <a:t>.</a:t>
            </a:r>
          </a:p>
        </p:txBody>
      </p:sp>
      <p:sp>
        <p:nvSpPr>
          <p:cNvPr id="22" name="Rectangle 4"/>
          <p:cNvSpPr/>
          <p:nvPr/>
        </p:nvSpPr>
        <p:spPr>
          <a:xfrm>
            <a:off x="828040" y="4871190"/>
            <a:ext cx="10226675" cy="671851"/>
          </a:xfrm>
          <a:prstGeom prst="rect">
            <a:avLst/>
          </a:prstGeom>
        </p:spPr>
        <p:txBody>
          <a:bodyPr wrap="square">
            <a:spAutoFit/>
          </a:bodyPr>
          <a:lstStyle/>
          <a:p>
            <a:pPr defTabSz="342900">
              <a:lnSpc>
                <a:spcPct val="150000"/>
              </a:lnSpc>
            </a:pPr>
            <a:r>
              <a:rPr lang="en-US" sz="2800" b="1" dirty="0">
                <a:solidFill>
                  <a:srgbClr val="7FC354"/>
                </a:solidFill>
                <a:latin typeface="UTM Avo" panose="02040603050506020204" pitchFamily="18" charset="0"/>
                <a:cs typeface="Times New Roman" panose="02020603050405020304" pitchFamily="18" charset="0"/>
              </a:rPr>
              <a:t>B.</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mềm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tự</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mọi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việc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không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đến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cứng</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
        <p:nvSpPr>
          <p:cNvPr id="23" name="Rectangle 4"/>
          <p:cNvSpPr/>
          <p:nvPr/>
        </p:nvSpPr>
        <p:spPr>
          <a:xfrm>
            <a:off x="828040" y="5676887"/>
            <a:ext cx="11182350" cy="671851"/>
          </a:xfrm>
          <a:prstGeom prst="rect">
            <a:avLst/>
          </a:prstGeom>
        </p:spPr>
        <p:txBody>
          <a:bodyPr wrap="square">
            <a:spAutoFit/>
          </a:bodyPr>
          <a:lstStyle/>
          <a:p>
            <a:pPr defTabSz="342900">
              <a:lnSpc>
                <a:spcPct val="150000"/>
              </a:lnSpc>
            </a:pPr>
            <a:r>
              <a:rPr lang="en-US" sz="2800" b="1" dirty="0">
                <a:solidFill>
                  <a:srgbClr val="7FC354"/>
                </a:solidFill>
                <a:latin typeface="UTM Avo" panose="02040603050506020204" pitchFamily="18" charset="0"/>
                <a:cs typeface="Times New Roman" panose="02020603050405020304" pitchFamily="18" charset="0"/>
              </a:rPr>
              <a:t>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Cả</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cứng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mềm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đều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máy</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hoạt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động</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17576" y="3135630"/>
            <a:ext cx="983065" cy="967824"/>
          </a:xfrm>
          <a:prstGeom prst="rect">
            <a:avLst/>
          </a:prstGeom>
        </p:spPr>
      </p:pic>
      <p:sp>
        <p:nvSpPr>
          <p:cNvPr id="25" name="Oval 24"/>
          <p:cNvSpPr/>
          <p:nvPr/>
        </p:nvSpPr>
        <p:spPr>
          <a:xfrm>
            <a:off x="705433" y="5830329"/>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1213</Words>
  <Application>Microsoft Office PowerPoint</Application>
  <PresentationFormat>Widescreen</PresentationFormat>
  <Paragraphs>91</Paragraphs>
  <Slides>14</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等线</vt:lpstr>
      <vt:lpstr>Arial</vt:lpstr>
      <vt:lpstr>Calibri</vt:lpstr>
      <vt:lpstr>iCiel Cadena</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UserPC</cp:lastModifiedBy>
  <cp:revision>192</cp:revision>
  <dcterms:created xsi:type="dcterms:W3CDTF">2021-11-14T08:33:00Z</dcterms:created>
  <dcterms:modified xsi:type="dcterms:W3CDTF">2024-09-11T16:32:30Z</dcterms:modified>
  <cp:category>Giáo án Powerpoint Tin học 4 Kết nối tri thức (Cả năm) - HoaTieu.vn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