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83" r:id="rId2"/>
    <p:sldId id="2975" r:id="rId3"/>
    <p:sldId id="2979" r:id="rId4"/>
    <p:sldId id="2976" r:id="rId5"/>
    <p:sldId id="2981" r:id="rId6"/>
    <p:sldId id="2980" r:id="rId7"/>
    <p:sldId id="2987" r:id="rId8"/>
    <p:sldId id="2983" r:id="rId9"/>
    <p:sldId id="2984" r:id="rId10"/>
    <p:sldId id="2982" r:id="rId11"/>
    <p:sldId id="2985"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998D7"/>
    <a:srgbClr val="FF3399"/>
    <a:srgbClr val="FFFFFF"/>
    <a:srgbClr val="0000FF"/>
    <a:srgbClr val="3DC3EC"/>
    <a:srgbClr val="F3E8CC"/>
    <a:srgbClr val="F03C6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91" d="100"/>
          <a:sy n="91" d="100"/>
        </p:scale>
        <p:origin x="138"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16/09/2024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2377441" y="360581"/>
            <a:ext cx="7873464" cy="1847396"/>
            <a:chOff x="2644256" y="-144727"/>
            <a:chExt cx="7315200" cy="1847396"/>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2644256" y="146526"/>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2767169" y="-144727"/>
              <a:ext cx="6786880" cy="1334211"/>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  </a:t>
              </a:r>
              <a:r>
                <a:rPr lang="en-US" sz="6000" b="1" dirty="0">
                  <a:latin typeface="SVN-Adam Gorry" panose="02040603050506020204" pitchFamily="18" charset="0"/>
                  <a:cs typeface="Times New Roman" panose="02020603050405020304" pitchFamily="18" charset="0"/>
                </a:rPr>
                <a:t>Tin </a:t>
              </a:r>
              <a:r>
                <a:rPr lang="en-US" sz="6000" b="1" dirty="0" err="1">
                  <a:latin typeface="SVN-Adam Gorry" panose="02040603050506020204" pitchFamily="18" charset="0"/>
                  <a:cs typeface="Times New Roman" panose="02020603050405020304" pitchFamily="18" charset="0"/>
                </a:rPr>
                <a:t>học</a:t>
              </a:r>
              <a:endParaRPr lang="vi-VN" sz="6000" b="1" dirty="0">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2025785" y="2373005"/>
            <a:ext cx="8430311" cy="1940925"/>
            <a:chOff x="1055313" y="1408450"/>
            <a:chExt cx="8430311"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7170474"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408450"/>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591357" y="1629130"/>
              <a:ext cx="874580" cy="837473"/>
            </a:xfrm>
            <a:prstGeom prst="rect">
              <a:avLst/>
            </a:prstGeom>
          </p:spPr>
          <p:txBody>
            <a:bodyPr wrap="square">
              <a:spAutoFit/>
            </a:bodyPr>
            <a:lstStyle/>
            <a:p>
              <a:pPr algn="ctr" defTabSz="342900">
                <a:lnSpc>
                  <a:spcPct val="150000"/>
                </a:lnSpc>
              </a:pPr>
              <a:r>
                <a:rPr lang="en-US" sz="36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757985" y="2020547"/>
              <a:ext cx="625280" cy="1007455"/>
            </a:xfrm>
            <a:prstGeom prst="rect">
              <a:avLst/>
            </a:prstGeom>
          </p:spPr>
          <p:txBody>
            <a:bodyPr wrap="square">
              <a:spAutoFit/>
            </a:bodyPr>
            <a:lstStyle/>
            <a:p>
              <a:pPr algn="ctr" defTabSz="342900">
                <a:lnSpc>
                  <a:spcPct val="150000"/>
                </a:lnSpc>
              </a:pPr>
              <a:r>
                <a:rPr lang="en-US" sz="4400" b="1" dirty="0">
                  <a:latin typeface="UVF Salome" panose="02000503040000020003" pitchFamily="50" charset="0"/>
                  <a:cs typeface="Times New Roman" panose="02020603050405020304" pitchFamily="18" charset="0"/>
                </a:rPr>
                <a:t>1</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3117763" y="1773616"/>
              <a:ext cx="6099960" cy="920252"/>
            </a:xfrm>
            <a:prstGeom prst="rect">
              <a:avLst/>
            </a:prstGeom>
          </p:spPr>
          <p:txBody>
            <a:bodyPr wrap="square">
              <a:spAutoFit/>
            </a:bodyPr>
            <a:lstStyle/>
            <a:p>
              <a:pPr algn="ctr" defTabSz="342900">
                <a:lnSpc>
                  <a:spcPct val="150000"/>
                </a:lnSpc>
              </a:pPr>
              <a:r>
                <a:rPr lang="en-US" sz="4000" b="1" dirty="0">
                  <a:solidFill>
                    <a:srgbClr val="F93265"/>
                  </a:solidFill>
                  <a:latin typeface="SVN-SAF" panose="02040603050506020204" pitchFamily="18" charset="0"/>
                  <a:cs typeface="Times New Roman" panose="02020603050405020304" pitchFamily="18" charset="0"/>
                </a:rPr>
                <a:t>THÔNG TIN VÀ QUYẾT ĐỊNH</a:t>
              </a:r>
              <a:endParaRPr lang="vi-VN" sz="4000" b="1" dirty="0">
                <a:solidFill>
                  <a:srgbClr val="F93265"/>
                </a:solidFill>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4770B7-B435-497D-AAC2-102F8607F647}"/>
              </a:ext>
            </a:extLst>
          </p:cNvPr>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3"/>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514336" y="2438315"/>
            <a:ext cx="6746436" cy="671851"/>
          </a:xfrm>
          <a:prstGeom prst="rect">
            <a:avLst/>
          </a:prstGeom>
        </p:spPr>
        <p:txBody>
          <a:bodyPr wrap="square">
            <a:spAutoFit/>
          </a:bodyPr>
          <a:lstStyle/>
          <a:p>
            <a:pPr algn="just" defTabSz="342900">
              <a:lnSpc>
                <a:spcPct val="150000"/>
              </a:lnSpc>
            </a:pPr>
            <a:r>
              <a:rPr lang="en-US" sz="2800" b="1" dirty="0">
                <a:latin typeface="UTM Avo" panose="02040603050506020204" pitchFamily="18" charset="0"/>
                <a:cs typeface="Times New Roman" panose="02020603050405020304" pitchFamily="18" charset="0"/>
              </a:rPr>
              <a:t>Ở </a:t>
            </a:r>
            <a:r>
              <a:rPr lang="en-US" sz="2800" b="1" dirty="0" err="1">
                <a:latin typeface="UTM Avo" panose="02040603050506020204" pitchFamily="18" charset="0"/>
                <a:cs typeface="Times New Roman" panose="02020603050405020304" pitchFamily="18" charset="0"/>
              </a:rPr>
              <a:t>hành</a:t>
            </a:r>
            <a:r>
              <a:rPr lang="en-US" sz="2800" b="1" dirty="0">
                <a:latin typeface="UTM Avo" panose="02040603050506020204" pitchFamily="18" charset="0"/>
                <a:cs typeface="Times New Roman" panose="02020603050405020304" pitchFamily="18" charset="0"/>
              </a:rPr>
              <a:t> lang </a:t>
            </a:r>
            <a:r>
              <a:rPr lang="en-US" sz="2800" b="1" dirty="0" err="1">
                <a:latin typeface="UTM Avo" panose="02040603050506020204" pitchFamily="18" charset="0"/>
                <a:cs typeface="Times New Roman" panose="02020603050405020304" pitchFamily="18" charset="0"/>
              </a:rPr>
              <a:t>lớp</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học</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có</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một</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tấm</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biển</a:t>
            </a:r>
            <a:endParaRPr lang="vi-VN" sz="2800" b="1"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439750" y="2336381"/>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4514931" y="3152241"/>
            <a:ext cx="7310526" cy="671851"/>
          </a:xfrm>
          <a:prstGeom prst="rect">
            <a:avLst/>
          </a:prstGeom>
        </p:spPr>
        <p:txBody>
          <a:bodyPr wrap="square">
            <a:spAutoFit/>
          </a:bodyPr>
          <a:lstStyle/>
          <a:p>
            <a:pPr defTabSz="342900">
              <a:lnSpc>
                <a:spcPct val="150000"/>
              </a:lnSpc>
            </a:pPr>
            <a:r>
              <a:rPr lang="pt-BR" sz="2800" dirty="0">
                <a:latin typeface="UTM Avo" panose="02040603050506020204" pitchFamily="18" charset="0"/>
                <a:cs typeface="Times New Roman" panose="02020603050405020304" pitchFamily="18" charset="0"/>
              </a:rPr>
              <a:t>a) </a:t>
            </a:r>
            <a:r>
              <a:rPr lang="vi-VN" sz="2800" dirty="0">
                <a:latin typeface="UTM Avo" panose="02040603050506020204" pitchFamily="18" charset="0"/>
                <a:cs typeface="Times New Roman" panose="02020603050405020304" pitchFamily="18" charset="0"/>
              </a:rPr>
              <a:t>Thông tin em nhận được từ tấm biển là gì?</a:t>
            </a:r>
            <a:endParaRPr lang="pt-BR" sz="2800" dirty="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4514931" y="4869189"/>
            <a:ext cx="7310526" cy="671851"/>
          </a:xfrm>
          <a:prstGeom prst="rect">
            <a:avLst/>
          </a:prstGeom>
        </p:spPr>
        <p:txBody>
          <a:bodyPr wrap="square">
            <a:spAutoFit/>
          </a:bodyPr>
          <a:lstStyle/>
          <a:p>
            <a:pPr defTabSz="342900">
              <a:lnSpc>
                <a:spcPct val="150000"/>
              </a:lnSpc>
            </a:pPr>
            <a:r>
              <a:rPr lang="en-US" sz="2800" dirty="0">
                <a:latin typeface="UTM Avo" panose="02040603050506020204" pitchFamily="18" charset="0"/>
                <a:cs typeface="Times New Roman" panose="02020603050405020304" pitchFamily="18" charset="0"/>
              </a:rPr>
              <a:t>b) Thông tin </a:t>
            </a:r>
            <a:r>
              <a:rPr lang="en-US" sz="2800" dirty="0" err="1">
                <a:latin typeface="UTM Avo" panose="02040603050506020204" pitchFamily="18" charset="0"/>
                <a:cs typeface="Times New Roman" panose="02020603050405020304" pitchFamily="18" charset="0"/>
              </a:rPr>
              <a:t>đó</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thuộc</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dạng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thông</a:t>
            </a:r>
            <a:r>
              <a:rPr lang="en-US" sz="2800" dirty="0">
                <a:latin typeface="UTM Avo" panose="02040603050506020204" pitchFamily="18" charset="0"/>
                <a:cs typeface="Times New Roman" panose="02020603050405020304" pitchFamily="18" charset="0"/>
              </a:rPr>
              <a:t> tin </a:t>
            </a:r>
            <a:r>
              <a:rPr lang="en-US" sz="2800" dirty="0" err="1">
                <a:latin typeface="UTM Avo" panose="02040603050506020204" pitchFamily="18" charset="0"/>
                <a:cs typeface="Times New Roman" panose="02020603050405020304" pitchFamily="18" charset="0"/>
              </a:rPr>
              <a:t>nào</a:t>
            </a:r>
            <a:r>
              <a:rPr lang="en-US" sz="2800" dirty="0">
                <a:latin typeface="UTM Avo" panose="02040603050506020204" pitchFamily="18" charset="0"/>
                <a:cs typeface="Times New Roman" panose="02020603050405020304" pitchFamily="18" charset="0"/>
              </a:rPr>
              <a:t>?</a:t>
            </a:r>
          </a:p>
        </p:txBody>
      </p:sp>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151371" y="1077922"/>
              <a:ext cx="7860955" cy="1077218"/>
            </a:xfrm>
            <a:prstGeom prst="rect">
              <a:avLst/>
            </a:prstGeom>
          </p:spPr>
          <p:txBody>
            <a:bodyPr wrap="square">
              <a:spAutoFit/>
            </a:bodyPr>
            <a:lstStyle/>
            <a:p>
              <a:pPr algn="ctr" defTabSz="342900"/>
              <a:r>
                <a:rPr lang="vi-VN" sz="3200" b="1" dirty="0">
                  <a:solidFill>
                    <a:srgbClr val="F03C69"/>
                  </a:solidFill>
                  <a:latin typeface="UTM Avo" panose="02040603050506020204" pitchFamily="18" charset="0"/>
                  <a:cs typeface="Times New Roman" panose="02020603050405020304" pitchFamily="18" charset="0"/>
                </a:rPr>
                <a:t>Ba dạng thông tin thường gặp là </a:t>
              </a:r>
              <a:endParaRPr lang="en-US" sz="3200" b="1" dirty="0">
                <a:solidFill>
                  <a:srgbClr val="F03C69"/>
                </a:solidFill>
                <a:latin typeface="UTM Avo" panose="02040603050506020204" pitchFamily="18" charset="0"/>
                <a:cs typeface="Times New Roman" panose="02020603050405020304" pitchFamily="18" charset="0"/>
              </a:endParaRPr>
            </a:p>
            <a:p>
              <a:pPr algn="ctr" defTabSz="342900"/>
              <a:r>
                <a:rPr lang="vi-VN" sz="3200" b="1" dirty="0">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a16="http://schemas.microsoft.com/office/drawing/2014/main" id="{59FBB092-2AA3-4067-AC6E-92E617E0D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a:extLst>
              <a:ext uri="{FF2B5EF4-FFF2-40B4-BE49-F238E27FC236}">
                <a16:creationId xmlns:a16="http://schemas.microsoft.com/office/drawing/2014/main" id="{257F4C1F-C4A9-4FE2-B5D0-4C7C30340F1E}"/>
              </a:ext>
            </a:extLst>
          </p:cNvPr>
          <p:cNvSpPr/>
          <p:nvPr/>
        </p:nvSpPr>
        <p:spPr>
          <a:xfrm>
            <a:off x="5547311" y="3654350"/>
            <a:ext cx="3917373" cy="1318181"/>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sym typeface="Wingdings" panose="05000000000000000000" pitchFamily="2" charset="2"/>
              </a:rPr>
              <a:t> </a:t>
            </a:r>
            <a:r>
              <a:rPr lang="en-US" sz="2400" dirty="0">
                <a:latin typeface="UTM Avo" panose="02040603050506020204" pitchFamily="18" charset="0"/>
                <a:cs typeface="Times New Roman" panose="02020603050405020304" pitchFamily="18" charset="0"/>
                <a:sym typeface="Wingdings" panose="05000000000000000000" pitchFamily="2" charset="2"/>
              </a:rPr>
              <a:t>	</a:t>
            </a:r>
            <a:r>
              <a:rPr lang="en-US" sz="2800" dirty="0" err="1">
                <a:solidFill>
                  <a:srgbClr val="0000FF"/>
                </a:solidFill>
                <a:latin typeface="UTM Avo" panose="02040603050506020204" pitchFamily="18" charset="0"/>
                <a:cs typeface="Times New Roman" panose="02020603050405020304" pitchFamily="18" charset="0"/>
              </a:rPr>
              <a:t>Muốn</a:t>
            </a:r>
            <a:r>
              <a:rPr lang="en-US" sz="2800" dirty="0">
                <a:solidFill>
                  <a:srgbClr val="0000FF"/>
                </a:solidFill>
                <a:latin typeface="UTM Avo" panose="02040603050506020204" pitchFamily="18" charset="0"/>
                <a:cs typeface="Times New Roman" panose="02020603050405020304" pitchFamily="18" charset="0"/>
              </a:rPr>
              <a:t> </a:t>
            </a:r>
            <a:r>
              <a:rPr lang="en-US" sz="2800" dirty="0" err="1">
                <a:solidFill>
                  <a:srgbClr val="0000FF"/>
                </a:solidFill>
                <a:latin typeface="UTM Avo" panose="02040603050506020204" pitchFamily="18" charset="0"/>
                <a:cs typeface="Times New Roman" panose="02020603050405020304" pitchFamily="18" charset="0"/>
              </a:rPr>
              <a:t>biết</a:t>
            </a:r>
            <a:r>
              <a:rPr lang="en-US" sz="2800" dirty="0">
                <a:solidFill>
                  <a:srgbClr val="0000FF"/>
                </a:solidFill>
                <a:latin typeface="UTM Avo" panose="02040603050506020204" pitchFamily="18" charset="0"/>
                <a:cs typeface="Times New Roman" panose="02020603050405020304" pitchFamily="18" charset="0"/>
              </a:rPr>
              <a:t> </a:t>
            </a:r>
            <a:r>
              <a:rPr lang="en-US" sz="2800" dirty="0" err="1">
                <a:solidFill>
                  <a:srgbClr val="0000FF"/>
                </a:solidFill>
                <a:latin typeface="UTM Avo" panose="02040603050506020204" pitchFamily="18" charset="0"/>
                <a:cs typeface="Times New Roman" panose="02020603050405020304" pitchFamily="18" charset="0"/>
              </a:rPr>
              <a:t>phải</a:t>
            </a:r>
            <a:r>
              <a:rPr lang="en-US" sz="2800" dirty="0">
                <a:solidFill>
                  <a:srgbClr val="0000FF"/>
                </a:solidFill>
                <a:latin typeface="UTM Avo" panose="02040603050506020204" pitchFamily="18" charset="0"/>
                <a:cs typeface="Times New Roman" panose="02020603050405020304" pitchFamily="18" charset="0"/>
              </a:rPr>
              <a:t> </a:t>
            </a:r>
            <a:r>
              <a:rPr lang="en-US" sz="2800" dirty="0" err="1">
                <a:solidFill>
                  <a:srgbClr val="0000FF"/>
                </a:solidFill>
                <a:latin typeface="UTM Avo" panose="02040603050506020204" pitchFamily="18" charset="0"/>
                <a:cs typeface="Times New Roman" panose="02020603050405020304" pitchFamily="18" charset="0"/>
              </a:rPr>
              <a:t>hỏi</a:t>
            </a:r>
            <a:endParaRPr lang="en-US" sz="2800" dirty="0">
              <a:solidFill>
                <a:srgbClr val="0000FF"/>
              </a:solidFill>
              <a:latin typeface="UTM Avo" panose="02040603050506020204" pitchFamily="18" charset="0"/>
              <a:cs typeface="Times New Roman" panose="02020603050405020304" pitchFamily="18" charset="0"/>
            </a:endParaRPr>
          </a:p>
          <a:p>
            <a:pPr defTabSz="342900">
              <a:lnSpc>
                <a:spcPct val="150000"/>
              </a:lnSpc>
            </a:pPr>
            <a:r>
              <a:rPr lang="en-US" sz="2800" dirty="0">
                <a:solidFill>
                  <a:srgbClr val="0000FF"/>
                </a:solidFill>
                <a:latin typeface="UTM Avo" panose="02040603050506020204" pitchFamily="18" charset="0"/>
                <a:cs typeface="Times New Roman" panose="02020603050405020304" pitchFamily="18" charset="0"/>
              </a:rPr>
              <a:t>		</a:t>
            </a:r>
            <a:r>
              <a:rPr lang="en-US" sz="2800" dirty="0" err="1">
                <a:solidFill>
                  <a:srgbClr val="0000FF"/>
                </a:solidFill>
                <a:latin typeface="UTM Avo" panose="02040603050506020204" pitchFamily="18" charset="0"/>
                <a:cs typeface="Times New Roman" panose="02020603050405020304" pitchFamily="18" charset="0"/>
              </a:rPr>
              <a:t>Muốn</a:t>
            </a:r>
            <a:r>
              <a:rPr lang="en-US" sz="2800" dirty="0">
                <a:solidFill>
                  <a:srgbClr val="0000FF"/>
                </a:solidFill>
                <a:latin typeface="UTM Avo" panose="02040603050506020204" pitchFamily="18" charset="0"/>
                <a:cs typeface="Times New Roman" panose="02020603050405020304" pitchFamily="18" charset="0"/>
              </a:rPr>
              <a:t> </a:t>
            </a:r>
            <a:r>
              <a:rPr lang="en-US" sz="2800" dirty="0" err="1">
                <a:solidFill>
                  <a:srgbClr val="0000FF"/>
                </a:solidFill>
                <a:latin typeface="UTM Avo" panose="02040603050506020204" pitchFamily="18" charset="0"/>
                <a:cs typeface="Times New Roman" panose="02020603050405020304" pitchFamily="18" charset="0"/>
              </a:rPr>
              <a:t>giỏi</a:t>
            </a:r>
            <a:r>
              <a:rPr lang="en-US" sz="2800" dirty="0">
                <a:solidFill>
                  <a:srgbClr val="0000FF"/>
                </a:solidFill>
                <a:latin typeface="UTM Avo" panose="02040603050506020204" pitchFamily="18" charset="0"/>
                <a:cs typeface="Times New Roman" panose="02020603050405020304" pitchFamily="18" charset="0"/>
              </a:rPr>
              <a:t> </a:t>
            </a:r>
            <a:r>
              <a:rPr lang="en-US" sz="2800" dirty="0" err="1">
                <a:solidFill>
                  <a:srgbClr val="0000FF"/>
                </a:solidFill>
                <a:latin typeface="UTM Avo" panose="02040603050506020204" pitchFamily="18" charset="0"/>
                <a:cs typeface="Times New Roman" panose="02020603050405020304" pitchFamily="18" charset="0"/>
              </a:rPr>
              <a:t>phải</a:t>
            </a:r>
            <a:r>
              <a:rPr lang="en-US" sz="2800" dirty="0">
                <a:solidFill>
                  <a:srgbClr val="0000FF"/>
                </a:solidFill>
                <a:latin typeface="UTM Avo" panose="02040603050506020204" pitchFamily="18" charset="0"/>
                <a:cs typeface="Times New Roman" panose="02020603050405020304" pitchFamily="18" charset="0"/>
              </a:rPr>
              <a:t> </a:t>
            </a:r>
            <a:r>
              <a:rPr lang="en-US" sz="2800" dirty="0" err="1">
                <a:solidFill>
                  <a:srgbClr val="0000FF"/>
                </a:solidFill>
                <a:latin typeface="UTM Avo" panose="02040603050506020204" pitchFamily="18" charset="0"/>
                <a:cs typeface="Times New Roman" panose="02020603050405020304" pitchFamily="18" charset="0"/>
              </a:rPr>
              <a:t>học</a:t>
            </a:r>
            <a:endParaRPr lang="pt-BR" sz="2800" dirty="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B8766F1-BC49-4097-9DF7-7558DE71B3DE}"/>
              </a:ext>
            </a:extLst>
          </p:cNvPr>
          <p:cNvSpPr/>
          <p:nvPr/>
        </p:nvSpPr>
        <p:spPr>
          <a:xfrm>
            <a:off x="5496910" y="5506892"/>
            <a:ext cx="3589930" cy="669094"/>
          </a:xfrm>
          <a:prstGeom prst="rect">
            <a:avLst/>
          </a:prstGeom>
        </p:spPr>
        <p:txBody>
          <a:bodyPr wrap="square">
            <a:spAutoFit/>
          </a:bodyPr>
          <a:lstStyle/>
          <a:p>
            <a:pPr algn="just" defTabSz="342900">
              <a:lnSpc>
                <a:spcPct val="150000"/>
              </a:lnSpc>
            </a:pPr>
            <a:r>
              <a:rPr lang="vi-VN" sz="2800" dirty="0">
                <a:latin typeface="UTM Avo" panose="02040603050506020204" pitchFamily="18" charset="0"/>
                <a:cs typeface="Times New Roman" panose="02020603050405020304" pitchFamily="18" charset="0"/>
                <a:sym typeface="Wingdings" panose="05000000000000000000" pitchFamily="2" charset="2"/>
              </a:rPr>
              <a:t></a:t>
            </a:r>
            <a:r>
              <a:rPr lang="en-US" sz="2800" dirty="0">
                <a:latin typeface="UTM Avo" panose="02040603050506020204" pitchFamily="18" charset="0"/>
                <a:cs typeface="Times New Roman" panose="02020603050405020304" pitchFamily="18" charset="0"/>
                <a:sym typeface="Wingdings" panose="05000000000000000000" pitchFamily="2" charset="2"/>
              </a:rPr>
              <a:t> </a:t>
            </a:r>
            <a:r>
              <a:rPr lang="en-US" sz="2800" dirty="0" err="1">
                <a:solidFill>
                  <a:srgbClr val="0000FF"/>
                </a:solidFill>
                <a:latin typeface="UTM Avo" panose="02040603050506020204" pitchFamily="18" charset="0"/>
                <a:cs typeface="Times New Roman" panose="02020603050405020304" pitchFamily="18" charset="0"/>
              </a:rPr>
              <a:t>dạng</a:t>
            </a:r>
            <a:r>
              <a:rPr lang="en-US" sz="2800" dirty="0">
                <a:solidFill>
                  <a:srgbClr val="0000FF"/>
                </a:solidFill>
                <a:latin typeface="UTM Avo" panose="02040603050506020204" pitchFamily="18" charset="0"/>
                <a:cs typeface="Times New Roman" panose="02020603050405020304" pitchFamily="18" charset="0"/>
              </a:rPr>
              <a:t> </a:t>
            </a:r>
            <a:r>
              <a:rPr lang="en-US" sz="2800" dirty="0" err="1">
                <a:solidFill>
                  <a:srgbClr val="0000FF"/>
                </a:solidFill>
                <a:latin typeface="UTM Avo" panose="02040603050506020204" pitchFamily="18" charset="0"/>
                <a:cs typeface="Times New Roman" panose="02020603050405020304" pitchFamily="18" charset="0"/>
              </a:rPr>
              <a:t>chữ</a:t>
            </a:r>
            <a:endParaRPr lang="vi-VN" sz="2800" dirty="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384180" y="1290748"/>
            <a:ext cx="10124647" cy="954107"/>
          </a:xfrm>
          <a:prstGeom prst="rect">
            <a:avLst/>
          </a:prstGeom>
        </p:spPr>
        <p:txBody>
          <a:bodyPr wrap="square">
            <a:spAutoFit/>
          </a:bodyPr>
          <a:lstStyle/>
          <a:p>
            <a:pPr defTabSz="342900"/>
            <a:r>
              <a:rPr lang="en-US" sz="2800" dirty="0">
                <a:latin typeface="UTM Avo" panose="02040603050506020204" pitchFamily="18" charset="0"/>
                <a:cs typeface="Times New Roman" panose="02020603050405020304" pitchFamily="18" charset="0"/>
              </a:rPr>
              <a:t>1. </a:t>
            </a:r>
            <a:r>
              <a:rPr lang="vi-VN" sz="2800" dirty="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a16="http://schemas.microsoft.com/office/drawing/2014/main" id="{64D4AC19-04E7-42DD-8D9E-C14E08221752}"/>
              </a:ext>
            </a:extLst>
          </p:cNvPr>
          <p:cNvSpPr/>
          <p:nvPr/>
        </p:nvSpPr>
        <p:spPr>
          <a:xfrm>
            <a:off x="2645514" y="2347909"/>
            <a:ext cx="8505049" cy="589072"/>
          </a:xfrm>
          <a:prstGeom prst="rect">
            <a:avLst/>
          </a:prstGeom>
        </p:spPr>
        <p:txBody>
          <a:bodyPr wrap="square">
            <a:spAutoFit/>
          </a:bodyPr>
          <a:lstStyle/>
          <a:p>
            <a:pPr defTabSz="342900">
              <a:lnSpc>
                <a:spcPct val="150000"/>
              </a:lnSpc>
            </a:pPr>
            <a:r>
              <a:rPr lang="en-US" sz="2400" dirty="0">
                <a:solidFill>
                  <a:srgbClr val="7FC354"/>
                </a:solidFill>
                <a:latin typeface="UTM Avo" panose="02040603050506020204" pitchFamily="18" charset="0"/>
                <a:cs typeface="Times New Roman" panose="02020603050405020304" pitchFamily="18" charset="0"/>
              </a:rPr>
              <a:t>A.</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Xem trước bài cho ngày hôm sau sẽ giúp em hiểu bài tốt hơn</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643154" y="2893564"/>
            <a:ext cx="7310526" cy="589072"/>
          </a:xfrm>
          <a:prstGeom prst="rect">
            <a:avLst/>
          </a:prstGeom>
        </p:spPr>
        <p:txBody>
          <a:bodyPr wrap="square">
            <a:spAutoFit/>
          </a:bodyPr>
          <a:lstStyle/>
          <a:p>
            <a:pPr defTabSz="342900">
              <a:lnSpc>
                <a:spcPct val="150000"/>
              </a:lnSpc>
            </a:pPr>
            <a:r>
              <a:rPr lang="en-US" sz="2400" b="1" dirty="0">
                <a:solidFill>
                  <a:srgbClr val="7FC354"/>
                </a:solidFill>
                <a:latin typeface="UTM Avo" panose="02040603050506020204" pitchFamily="18" charset="0"/>
                <a:cs typeface="Times New Roman" panose="02020603050405020304" pitchFamily="18" charset="0"/>
              </a:rPr>
              <a:t>B. </a:t>
            </a:r>
            <a:r>
              <a:rPr lang="vi-VN" sz="2400" dirty="0">
                <a:latin typeface="UTM Avo" panose="02040603050506020204" pitchFamily="18" charset="0"/>
                <a:cs typeface="Times New Roman" panose="02020603050405020304" pitchFamily="18" charset="0"/>
              </a:rPr>
              <a:t>An xem trước bài hôm sau khi đi học về</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151CCD1-4DB5-4BF7-A6FD-E07347AC69A6}"/>
              </a:ext>
            </a:extLst>
          </p:cNvPr>
          <p:cNvSpPr/>
          <p:nvPr/>
        </p:nvSpPr>
        <p:spPr>
          <a:xfrm>
            <a:off x="1422747" y="3600630"/>
            <a:ext cx="9751340" cy="671851"/>
          </a:xfrm>
          <a:prstGeom prst="rect">
            <a:avLst/>
          </a:prstGeom>
        </p:spPr>
        <p:txBody>
          <a:bodyPr wrap="square">
            <a:spAutoFit/>
          </a:bodyPr>
          <a:lstStyle/>
          <a:p>
            <a:pPr defTabSz="342900">
              <a:lnSpc>
                <a:spcPct val="150000"/>
              </a:lnSpc>
            </a:pPr>
            <a:r>
              <a:rPr lang="en-US" sz="2800" dirty="0">
                <a:latin typeface="UTM Avo" panose="02040603050506020204" pitchFamily="18" charset="0"/>
                <a:cs typeface="Times New Roman" panose="02020603050405020304" pitchFamily="18" charset="0"/>
              </a:rPr>
              <a:t>2. </a:t>
            </a:r>
            <a:r>
              <a:rPr lang="vi-VN" sz="2800" dirty="0">
                <a:latin typeface="UTM Avo" panose="02040603050506020204" pitchFamily="18" charset="0"/>
                <a:cs typeface="Times New Roman" panose="02020603050405020304" pitchFamily="18" charset="0"/>
              </a:rPr>
              <a:t>Có ba loại thùng rác</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nh</a:t>
            </a:r>
            <a:r>
              <a:rPr lang="vi-VN" sz="2800" dirty="0">
                <a:latin typeface="UTM Avo" panose="02040603050506020204" pitchFamily="18" charset="0"/>
                <a:cs typeface="Times New Roman" panose="02020603050405020304" pitchFamily="18" charset="0"/>
              </a:rPr>
              <a:t>ư</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hình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bên</a:t>
            </a:r>
            <a:r>
              <a:rPr lang="en-US" sz="2800" dirty="0">
                <a:latin typeface="UTM Avo" panose="02040603050506020204" pitchFamily="18" charset="0"/>
                <a:cs typeface="Times New Roman" panose="02020603050405020304" pitchFamily="18" charset="0"/>
              </a:rPr>
              <a:t>:</a:t>
            </a:r>
            <a:endParaRPr lang="vi-VN" sz="2800" dirty="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4946308-D66A-43BE-A31B-3DD9A79DEEFC}"/>
              </a:ext>
            </a:extLst>
          </p:cNvPr>
          <p:cNvPicPr>
            <a:picLocks noChangeAspect="1"/>
          </p:cNvPicPr>
          <p:nvPr/>
        </p:nvPicPr>
        <p:blipFill>
          <a:blip r:embed="rId3"/>
          <a:stretch>
            <a:fillRect/>
          </a:stretch>
        </p:blipFill>
        <p:spPr>
          <a:xfrm>
            <a:off x="7631549" y="3924548"/>
            <a:ext cx="3622210" cy="1642704"/>
          </a:xfrm>
          <a:prstGeom prst="rect">
            <a:avLst/>
          </a:prstGeom>
        </p:spPr>
      </p:pic>
      <p:sp>
        <p:nvSpPr>
          <p:cNvPr id="14" name="Rectangle 13">
            <a:extLst>
              <a:ext uri="{FF2B5EF4-FFF2-40B4-BE49-F238E27FC236}">
                <a16:creationId xmlns:a16="http://schemas.microsoft.com/office/drawing/2014/main" id="{4F7E898D-6439-405E-8814-20E465584313}"/>
              </a:ext>
            </a:extLst>
          </p:cNvPr>
          <p:cNvSpPr/>
          <p:nvPr/>
        </p:nvSpPr>
        <p:spPr>
          <a:xfrm>
            <a:off x="1652195" y="4370100"/>
            <a:ext cx="7310526" cy="589072"/>
          </a:xfrm>
          <a:prstGeom prst="rect">
            <a:avLst/>
          </a:prstGeom>
        </p:spPr>
        <p:txBody>
          <a:bodyPr wrap="square">
            <a:spAutoFit/>
          </a:bodyPr>
          <a:lstStyle/>
          <a:p>
            <a:pPr defTabSz="342900">
              <a:lnSpc>
                <a:spcPct val="150000"/>
              </a:lnSpc>
            </a:pPr>
            <a:r>
              <a:rPr lang="pt-BR" sz="2400" dirty="0">
                <a:latin typeface="UTM Avo" panose="02040603050506020204" pitchFamily="18" charset="0"/>
                <a:cs typeface="Times New Roman" panose="02020603050405020304" pitchFamily="18" charset="0"/>
              </a:rPr>
              <a:t>a) </a:t>
            </a:r>
            <a:r>
              <a:rPr lang="vi-VN" sz="2400" dirty="0">
                <a:latin typeface="UTM Avo" panose="02040603050506020204" pitchFamily="18" charset="0"/>
                <a:cs typeface="Times New Roman" panose="02020603050405020304" pitchFamily="18" charset="0"/>
              </a:rPr>
              <a:t>Điều gì giúp em bỏ rác vào đúng thùng?</a:t>
            </a:r>
            <a:endParaRPr lang="pt-BR" sz="2400" dirty="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25E7E2-2441-45D9-971D-8E20F0EC4AB9}"/>
              </a:ext>
            </a:extLst>
          </p:cNvPr>
          <p:cNvSpPr/>
          <p:nvPr/>
        </p:nvSpPr>
        <p:spPr>
          <a:xfrm>
            <a:off x="1652195" y="5040067"/>
            <a:ext cx="7310526" cy="589072"/>
          </a:xfrm>
          <a:prstGeom prst="rect">
            <a:avLst/>
          </a:prstGeom>
        </p:spPr>
        <p:txBody>
          <a:bodyPr wrap="square">
            <a:spAutoFit/>
          </a:bodyPr>
          <a:lstStyle/>
          <a:p>
            <a:pPr defTabSz="342900">
              <a:lnSpc>
                <a:spcPct val="150000"/>
              </a:lnSpc>
            </a:pPr>
            <a:r>
              <a:rPr lang="en-US" sz="2400" dirty="0">
                <a:latin typeface="UTM Avo" panose="02040603050506020204" pitchFamily="18" charset="0"/>
                <a:cs typeface="Times New Roman" panose="02020603050405020304" pitchFamily="18" charset="0"/>
              </a:rPr>
              <a:t>b) </a:t>
            </a:r>
            <a:r>
              <a:rPr lang="en-US" sz="2400" dirty="0" err="1">
                <a:latin typeface="UTM Avo" panose="02040603050506020204" pitchFamily="18" charset="0"/>
                <a:cs typeface="Times New Roman" panose="02020603050405020304" pitchFamily="18" charset="0"/>
              </a:rPr>
              <a:t>Đó</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là</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thông</a:t>
            </a:r>
            <a:r>
              <a:rPr lang="en-US" sz="2400" dirty="0">
                <a:latin typeface="UTM Avo" panose="02040603050506020204" pitchFamily="18" charset="0"/>
                <a:cs typeface="Times New Roman" panose="02020603050405020304" pitchFamily="18" charset="0"/>
              </a:rPr>
              <a:t> tin </a:t>
            </a:r>
            <a:r>
              <a:rPr lang="en-US" sz="2400" dirty="0" err="1">
                <a:latin typeface="UTM Avo" panose="02040603050506020204" pitchFamily="18" charset="0"/>
                <a:cs typeface="Times New Roman" panose="02020603050405020304" pitchFamily="18" charset="0"/>
              </a:rPr>
              <a:t>thuộc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dạng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nào</a:t>
            </a:r>
            <a:r>
              <a:rPr lang="en-US" sz="2400" dirty="0">
                <a:latin typeface="UTM Avo" panose="02040603050506020204" pitchFamily="18" charset="0"/>
                <a:cs typeface="Times New Roman" panose="02020603050405020304" pitchFamily="18" charset="0"/>
              </a:rPr>
              <a:t>?</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a16="http://schemas.microsoft.com/office/drawing/2014/main" id="{158581BA-BEEA-46CA-B822-5CDA1AAC8EC5}"/>
              </a:ext>
            </a:extLst>
          </p:cNvPr>
          <p:cNvGrpSpPr/>
          <p:nvPr/>
        </p:nvGrpSpPr>
        <p:grpSpPr>
          <a:xfrm>
            <a:off x="548640" y="2388677"/>
            <a:ext cx="2011179" cy="522965"/>
            <a:chOff x="879630" y="2296669"/>
            <a:chExt cx="2011179" cy="522965"/>
          </a:xfrm>
        </p:grpSpPr>
        <p:grpSp>
          <p:nvGrpSpPr>
            <p:cNvPr id="18" name="Group 17">
              <a:extLst>
                <a:ext uri="{FF2B5EF4-FFF2-40B4-BE49-F238E27FC236}">
                  <a16:creationId xmlns:a16="http://schemas.microsoft.com/office/drawing/2014/main"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a16="http://schemas.microsoft.com/office/drawing/2014/main"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a16="http://schemas.microsoft.com/office/drawing/2014/main"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dirty="0">
                    <a:solidFill>
                      <a:schemeClr val="bg1"/>
                    </a:solidFill>
                    <a:latin typeface="UTM Avo" panose="02040603050506020204" pitchFamily="18" charset="0"/>
                    <a:cs typeface="Times New Roman" panose="02020603050405020304" pitchFamily="18" charset="0"/>
                  </a:rPr>
                  <a:t>Thông tin</a:t>
                </a:r>
                <a:endParaRPr lang="vi-VN" sz="2000" dirty="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id="{92FFF834-57DE-4602-BBD6-9E38418FE5EF}"/>
              </a:ext>
            </a:extLst>
          </p:cNvPr>
          <p:cNvGrpSpPr/>
          <p:nvPr/>
        </p:nvGrpSpPr>
        <p:grpSpPr>
          <a:xfrm>
            <a:off x="548640" y="2954090"/>
            <a:ext cx="2011179" cy="522971"/>
            <a:chOff x="879630" y="2296669"/>
            <a:chExt cx="2011179" cy="522971"/>
          </a:xfrm>
        </p:grpSpPr>
        <p:grpSp>
          <p:nvGrpSpPr>
            <p:cNvPr id="23" name="Group 22">
              <a:extLst>
                <a:ext uri="{FF2B5EF4-FFF2-40B4-BE49-F238E27FC236}">
                  <a16:creationId xmlns:a16="http://schemas.microsoft.com/office/drawing/2014/main"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a16="http://schemas.microsoft.com/office/drawing/2014/main"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dirty="0" err="1">
                    <a:solidFill>
                      <a:schemeClr val="bg1"/>
                    </a:solidFill>
                    <a:latin typeface="UTM Avo" panose="02040603050506020204" pitchFamily="18" charset="0"/>
                    <a:cs typeface="Times New Roman" panose="02020603050405020304" pitchFamily="18" charset="0"/>
                  </a:rPr>
                  <a:t>Quyết</a:t>
                </a:r>
                <a:r>
                  <a:rPr lang="en-US" sz="2000" dirty="0">
                    <a:solidFill>
                      <a:schemeClr val="bg1"/>
                    </a:solidFill>
                    <a:latin typeface="UTM Avo" panose="02040603050506020204" pitchFamily="18" charset="0"/>
                    <a:cs typeface="Times New Roman" panose="02020603050405020304" pitchFamily="18" charset="0"/>
                  </a:rPr>
                  <a:t> </a:t>
                </a:r>
                <a:r>
                  <a:rPr lang="en-US" sz="2000" dirty="0" err="1">
                    <a:solidFill>
                      <a:schemeClr val="bg1"/>
                    </a:solidFill>
                    <a:latin typeface="UTM Avo" panose="02040603050506020204" pitchFamily="18" charset="0"/>
                    <a:cs typeface="Times New Roman" panose="02020603050405020304" pitchFamily="18" charset="0"/>
                  </a:rPr>
                  <a:t>định</a:t>
                </a:r>
                <a:endParaRPr lang="vi-VN" sz="2000" dirty="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a16="http://schemas.microsoft.com/office/drawing/2014/main"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2232021"/>
          </a:xfrm>
          <a:prstGeom prst="rect">
            <a:avLst/>
          </a:prstGeom>
        </p:spPr>
        <p:txBody>
          <a:bodyPr wrap="square">
            <a:spAutoFit/>
          </a:bodyPr>
          <a:lstStyle/>
          <a:p>
            <a:pPr algn="just" defTabSz="342900">
              <a:lnSpc>
                <a:spcPct val="150000"/>
              </a:lnSpc>
            </a:pPr>
            <a:r>
              <a:rPr lang="en-US" sz="3200" b="1" dirty="0">
                <a:latin typeface="UTM Avo" panose="02040603050506020204" pitchFamily="18" charset="0"/>
                <a:cs typeface="Times New Roman" panose="02020603050405020304" pitchFamily="18" charset="0"/>
              </a:rPr>
              <a:t>1. </a:t>
            </a:r>
            <a:r>
              <a:rPr lang="vi-VN" sz="3200" dirty="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3965074"/>
            <a:ext cx="9751340" cy="1493358"/>
          </a:xfrm>
          <a:prstGeom prst="rect">
            <a:avLst/>
          </a:prstGeom>
        </p:spPr>
        <p:txBody>
          <a:bodyPr wrap="square">
            <a:spAutoFit/>
          </a:bodyPr>
          <a:lstStyle/>
          <a:p>
            <a:pPr algn="just" defTabSz="342900">
              <a:lnSpc>
                <a:spcPct val="150000"/>
              </a:lnSpc>
            </a:pPr>
            <a:r>
              <a:rPr lang="en-US" sz="3200" b="1" dirty="0">
                <a:latin typeface="UTM Avo" panose="02040603050506020204" pitchFamily="18" charset="0"/>
                <a:cs typeface="Times New Roman" panose="02020603050405020304" pitchFamily="18" charset="0"/>
              </a:rPr>
              <a:t>2. </a:t>
            </a:r>
            <a:r>
              <a:rPr lang="vi-VN" sz="3200" dirty="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042017" y="1080868"/>
            <a:ext cx="7930055" cy="3416320"/>
          </a:xfrm>
          <a:prstGeom prst="rect">
            <a:avLst/>
          </a:prstGeom>
        </p:spPr>
        <p:txBody>
          <a:bodyPr wrap="square">
            <a:spAutoFit/>
          </a:bodyPr>
          <a:lstStyle/>
          <a:p>
            <a:pPr algn="ctr" defTabSz="342900"/>
            <a:r>
              <a:rPr lang="en-US" sz="3600" dirty="0">
                <a:latin typeface="UTM Avo" panose="02040603050506020204" pitchFamily="18" charset="0"/>
                <a:cs typeface="Times New Roman" panose="02020603050405020304" pitchFamily="18" charset="0"/>
              </a:rPr>
              <a:t>Xin </a:t>
            </a:r>
            <a:r>
              <a:rPr lang="en-US" sz="3600" dirty="0" err="1">
                <a:latin typeface="UTM Avo" panose="02040603050506020204" pitchFamily="18" charset="0"/>
                <a:cs typeface="Times New Roman" panose="02020603050405020304" pitchFamily="18" charset="0"/>
              </a:rPr>
              <a:t>chào</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các</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bạn</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tên</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tớ</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là</a:t>
            </a:r>
            <a:r>
              <a:rPr lang="en-US" sz="3600" dirty="0">
                <a:latin typeface="UTM Avo" panose="02040603050506020204" pitchFamily="18" charset="0"/>
                <a:cs typeface="Times New Roman" panose="02020603050405020304" pitchFamily="18" charset="0"/>
              </a:rPr>
              <a:t> Minh. </a:t>
            </a:r>
            <a:r>
              <a:rPr lang="en-US" sz="3600" dirty="0" err="1">
                <a:latin typeface="UTM Avo" panose="02040603050506020204" pitchFamily="18" charset="0"/>
                <a:cs typeface="Times New Roman" panose="02020603050405020304" pitchFamily="18" charset="0"/>
              </a:rPr>
              <a:t>Hằng</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ngày</a:t>
            </a:r>
            <a:r>
              <a:rPr lang="vi-VN" sz="3600" dirty="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3600" dirty="0" err="1">
                <a:latin typeface="UTM Avo" panose="02040603050506020204" pitchFamily="18" charset="0"/>
                <a:cs typeface="Times New Roman" panose="02020603050405020304" pitchFamily="18" charset="0"/>
              </a:rPr>
              <a:t>tớ</a:t>
            </a:r>
            <a:r>
              <a:rPr lang="en-US" sz="3600" dirty="0">
                <a:latin typeface="UTM Avo" panose="02040603050506020204" pitchFamily="18" charset="0"/>
                <a:cs typeface="Times New Roman" panose="02020603050405020304" pitchFamily="18" charset="0"/>
              </a:rPr>
              <a:t> </a:t>
            </a:r>
            <a:r>
              <a:rPr lang="vi-VN" sz="3600" dirty="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311309" y="5103870"/>
            <a:ext cx="5172357" cy="954107"/>
          </a:xfrm>
          <a:prstGeom prst="rect">
            <a:avLst/>
          </a:prstGeom>
        </p:spPr>
        <p:txBody>
          <a:bodyPr wrap="square">
            <a:spAutoFit/>
          </a:bodyPr>
          <a:lstStyle/>
          <a:p>
            <a:pPr algn="ctr" defTabSz="342900"/>
            <a:r>
              <a:rPr lang="en-US" sz="2800" b="1" dirty="0">
                <a:latin typeface="UTM Avo" panose="02040603050506020204" pitchFamily="18" charset="0"/>
                <a:cs typeface="Times New Roman" panose="02020603050405020304" pitchFamily="18" charset="0"/>
              </a:rPr>
              <a:t>Em </a:t>
            </a:r>
            <a:r>
              <a:rPr lang="en-US" sz="2800" b="1" dirty="0" err="1">
                <a:latin typeface="UTM Avo" panose="02040603050506020204" pitchFamily="18" charset="0"/>
                <a:cs typeface="Times New Roman" panose="02020603050405020304" pitchFamily="18" charset="0"/>
              </a:rPr>
              <a:t>đã</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từng</a:t>
            </a:r>
            <a:r>
              <a:rPr lang="en-US" sz="2800" b="1" dirty="0">
                <a:latin typeface="UTM Avo" panose="02040603050506020204" pitchFamily="18" charset="0"/>
                <a:cs typeface="Times New Roman" panose="02020603050405020304" pitchFamily="18" charset="0"/>
              </a:rPr>
              <a:t> </a:t>
            </a:r>
            <a:r>
              <a:rPr lang="vi-VN" sz="2800" b="1" dirty="0">
                <a:latin typeface="UTM Avo" panose="02040603050506020204" pitchFamily="18" charset="0"/>
                <a:cs typeface="Times New Roman" panose="02020603050405020304" pitchFamily="18" charset="0"/>
              </a:rPr>
              <a:t>có những quyết định của riêng </a:t>
            </a:r>
            <a:r>
              <a:rPr lang="en-US" sz="2800" b="1" dirty="0" err="1">
                <a:latin typeface="UTM Avo" panose="02040603050506020204" pitchFamily="18" charset="0"/>
                <a:cs typeface="Times New Roman" panose="02020603050405020304" pitchFamily="18" charset="0"/>
              </a:rPr>
              <a:t>mình</a:t>
            </a:r>
            <a:r>
              <a:rPr lang="en-US" sz="2800" b="1" dirty="0">
                <a:latin typeface="UTM Avo" panose="02040603050506020204" pitchFamily="18" charset="0"/>
                <a:cs typeface="Times New Roman" panose="02020603050405020304" pitchFamily="18" charset="0"/>
              </a:rPr>
              <a:t> bao </a:t>
            </a:r>
            <a:r>
              <a:rPr lang="en-US" sz="2800" b="1" dirty="0" err="1">
                <a:latin typeface="UTM Avo" panose="02040603050506020204" pitchFamily="18" charset="0"/>
                <a:cs typeface="Times New Roman" panose="02020603050405020304" pitchFamily="18" charset="0"/>
              </a:rPr>
              <a:t>giờ</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ch</a:t>
            </a:r>
            <a:r>
              <a:rPr lang="vi-VN" sz="2800" b="1" dirty="0">
                <a:latin typeface="UTM Avo" panose="02040603050506020204" pitchFamily="18" charset="0"/>
                <a:cs typeface="Times New Roman" panose="02020603050405020304" pitchFamily="18" charset="0"/>
              </a:rPr>
              <a:t>ưa</a:t>
            </a:r>
            <a:r>
              <a:rPr lang="en-US" sz="2800" b="1" dirty="0">
                <a:latin typeface="UTM Avo" panose="02040603050506020204" pitchFamily="18" charset="0"/>
                <a:cs typeface="Times New Roman" panose="02020603050405020304" pitchFamily="18" charset="0"/>
              </a:rPr>
              <a:t>?</a:t>
            </a:r>
            <a:endParaRPr lang="vi-VN" sz="2800" b="1"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D9EE98C1-E865-4B8E-8CAD-3CF93F28CA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Thông tin </a:t>
            </a:r>
            <a:r>
              <a:rPr lang="en-US" sz="2800" b="1" dirty="0" err="1">
                <a:solidFill>
                  <a:srgbClr val="F03C69"/>
                </a:solidFill>
                <a:latin typeface="SVN-SAF" panose="02040603050506020204" pitchFamily="18" charset="0"/>
                <a:cs typeface="Times New Roman" panose="02020603050405020304" pitchFamily="18" charset="0"/>
              </a:rPr>
              <a:t>và</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quyết</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định</a:t>
            </a:r>
            <a:endParaRPr lang="vi-VN" sz="2800" b="1" dirty="0">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en-US" sz="2800" b="1" dirty="0" err="1">
                  <a:solidFill>
                    <a:srgbClr val="000099"/>
                  </a:solidFill>
                  <a:latin typeface="SVN-Androgyne" panose="02040603050506020204" pitchFamily="18" charset="0"/>
                  <a:cs typeface="Times New Roman" panose="02020603050405020304" pitchFamily="18" charset="0"/>
                </a:rPr>
                <a:t>Tìm</a:t>
              </a:r>
              <a:r>
                <a:rPr lang="en-US" sz="2800" b="1" dirty="0">
                  <a:solidFill>
                    <a:srgbClr val="000099"/>
                  </a:solidFill>
                  <a:latin typeface="SVN-Androgyne" panose="02040603050506020204" pitchFamily="18" charset="0"/>
                  <a:cs typeface="Times New Roman" panose="02020603050405020304" pitchFamily="18" charset="0"/>
                </a:rPr>
                <a:t> </a:t>
              </a:r>
              <a:r>
                <a:rPr lang="en-US" sz="2800" b="1" dirty="0" err="1">
                  <a:solidFill>
                    <a:srgbClr val="000099"/>
                  </a:solidFill>
                  <a:latin typeface="SVN-Androgyne" panose="02040603050506020204" pitchFamily="18" charset="0"/>
                  <a:cs typeface="Times New Roman" panose="02020603050405020304" pitchFamily="18" charset="0"/>
                </a:rPr>
                <a:t>hiểu</a:t>
              </a:r>
              <a:r>
                <a:rPr lang="en-US" sz="2800" b="1" dirty="0">
                  <a:solidFill>
                    <a:srgbClr val="000099"/>
                  </a:solidFill>
                  <a:latin typeface="SVN-Androgyne" panose="02040603050506020204" pitchFamily="18" charset="0"/>
                  <a:cs typeface="Times New Roman" panose="02020603050405020304" pitchFamily="18" charset="0"/>
                </a:rPr>
                <a:t> </a:t>
              </a:r>
              <a:r>
                <a:rPr lang="en-US" sz="2800" b="1" dirty="0" err="1">
                  <a:solidFill>
                    <a:srgbClr val="000099"/>
                  </a:solidFill>
                  <a:latin typeface="SVN-Androgyne" panose="02040603050506020204" pitchFamily="18" charset="0"/>
                  <a:cs typeface="Times New Roman" panose="02020603050405020304" pitchFamily="18" charset="0"/>
                </a:rPr>
                <a:t>thông</a:t>
              </a:r>
              <a:r>
                <a:rPr lang="en-US" sz="2800" b="1" dirty="0">
                  <a:solidFill>
                    <a:srgbClr val="000099"/>
                  </a:solidFill>
                  <a:latin typeface="SVN-Androgyne" panose="02040603050506020204" pitchFamily="18" charset="0"/>
                  <a:cs typeface="Times New Roman" panose="02020603050405020304" pitchFamily="18" charset="0"/>
                </a:rPr>
                <a:t> tin </a:t>
              </a:r>
              <a:r>
                <a:rPr lang="en-US" sz="2800" b="1" dirty="0" err="1">
                  <a:solidFill>
                    <a:srgbClr val="000099"/>
                  </a:solidFill>
                  <a:latin typeface="SVN-Androgyne" panose="02040603050506020204" pitchFamily="18" charset="0"/>
                  <a:cs typeface="Times New Roman" panose="02020603050405020304" pitchFamily="18" charset="0"/>
                </a:rPr>
                <a:t>và</a:t>
              </a:r>
              <a:r>
                <a:rPr lang="en-US" sz="2800" b="1" dirty="0">
                  <a:solidFill>
                    <a:srgbClr val="000099"/>
                  </a:solidFill>
                  <a:latin typeface="SVN-Androgyne" panose="02040603050506020204" pitchFamily="18" charset="0"/>
                  <a:cs typeface="Times New Roman" panose="02020603050405020304" pitchFamily="18" charset="0"/>
                </a:rPr>
                <a:t> </a:t>
              </a:r>
              <a:r>
                <a:rPr lang="en-US" sz="2800" b="1" dirty="0" err="1">
                  <a:solidFill>
                    <a:srgbClr val="000099"/>
                  </a:solidFill>
                  <a:latin typeface="SVN-Androgyne" panose="02040603050506020204" pitchFamily="18" charset="0"/>
                  <a:cs typeface="Times New Roman" panose="02020603050405020304" pitchFamily="18" charset="0"/>
                </a:rPr>
                <a:t>quyết</a:t>
              </a:r>
              <a:r>
                <a:rPr lang="en-US" sz="2800" b="1" dirty="0">
                  <a:solidFill>
                    <a:srgbClr val="000099"/>
                  </a:solidFill>
                  <a:latin typeface="SVN-Androgyne" panose="02040603050506020204" pitchFamily="18" charset="0"/>
                  <a:cs typeface="Times New Roman" panose="02020603050405020304" pitchFamily="18" charset="0"/>
                </a:rPr>
                <a:t> </a:t>
              </a:r>
              <a:r>
                <a:rPr lang="en-US" sz="2800" b="1" dirty="0" err="1">
                  <a:solidFill>
                    <a:srgbClr val="000099"/>
                  </a:solidFill>
                  <a:latin typeface="SVN-Androgyne" panose="02040603050506020204" pitchFamily="18" charset="0"/>
                  <a:cs typeface="Times New Roman" panose="02020603050405020304" pitchFamily="18" charset="0"/>
                </a:rPr>
                <a:t>định</a:t>
              </a:r>
              <a:endParaRPr lang="vi-VN" sz="2800" b="1" dirty="0">
                <a:solidFill>
                  <a:srgbClr val="000099"/>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89344" y="1757239"/>
              <a:ext cx="10575018" cy="1143070"/>
            </a:xfrm>
            <a:prstGeom prst="rect">
              <a:avLst/>
            </a:prstGeom>
          </p:spPr>
          <p:txBody>
            <a:bodyPr wrap="square">
              <a:spAutoFit/>
            </a:bodyPr>
            <a:lstStyle/>
            <a:p>
              <a:pPr defTabSz="342900">
                <a:lnSpc>
                  <a:spcPct val="150000"/>
                </a:lnSpc>
              </a:pPr>
              <a:r>
                <a:rPr lang="en-US" sz="2400" b="1" dirty="0">
                  <a:latin typeface="UTM Avo" panose="02040603050506020204" pitchFamily="18" charset="0"/>
                  <a:cs typeface="Times New Roman" panose="02020603050405020304" pitchFamily="18" charset="0"/>
                </a:rPr>
                <a:t>1. Trong </a:t>
              </a:r>
              <a:r>
                <a:rPr lang="en-US" sz="2400" b="1" dirty="0" err="1">
                  <a:latin typeface="UTM Avo" panose="02040603050506020204" pitchFamily="18" charset="0"/>
                  <a:cs typeface="Times New Roman" panose="02020603050405020304" pitchFamily="18" charset="0"/>
                </a:rPr>
                <a:t>Hoạt</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động</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khởi</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động</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tiếng</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chuông</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cho</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bạn</a:t>
              </a:r>
              <a:r>
                <a:rPr lang="en-US" sz="2400" b="1" dirty="0">
                  <a:latin typeface="UTM Avo" panose="02040603050506020204" pitchFamily="18" charset="0"/>
                  <a:cs typeface="Times New Roman" panose="02020603050405020304" pitchFamily="18" charset="0"/>
                </a:rPr>
                <a:t> Minh </a:t>
              </a:r>
              <a:r>
                <a:rPr lang="en-US" sz="2400" b="1" dirty="0" err="1">
                  <a:latin typeface="UTM Avo" panose="02040603050506020204" pitchFamily="18" charset="0"/>
                  <a:cs typeface="Times New Roman" panose="02020603050405020304" pitchFamily="18" charset="0"/>
                </a:rPr>
                <a:t>biết</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điều</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gì</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Từ</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những</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điều</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đó</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bạn</a:t>
              </a:r>
              <a:r>
                <a:rPr lang="en-US" sz="2400" b="1" dirty="0">
                  <a:latin typeface="UTM Avo" panose="02040603050506020204" pitchFamily="18" charset="0"/>
                  <a:cs typeface="Times New Roman" panose="02020603050405020304" pitchFamily="18" charset="0"/>
                </a:rPr>
                <a:t> Minh </a:t>
              </a:r>
              <a:r>
                <a:rPr lang="en-US" sz="2400" b="1" dirty="0" err="1">
                  <a:latin typeface="UTM Avo" panose="02040603050506020204" pitchFamily="18" charset="0"/>
                  <a:cs typeface="Times New Roman" panose="02020603050405020304" pitchFamily="18" charset="0"/>
                </a:rPr>
                <a:t>đã</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ra</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những</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quyết</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định</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gì</a:t>
              </a:r>
              <a:r>
                <a:rPr lang="en-US" sz="2400" b="1" dirty="0">
                  <a:latin typeface="UTM Avo" panose="02040603050506020204" pitchFamily="18" charset="0"/>
                  <a:cs typeface="Times New Roman" panose="02020603050405020304" pitchFamily="18" charset="0"/>
                </a:rPr>
                <a:t>? </a:t>
              </a:r>
              <a:endParaRPr lang="vi-VN" sz="2400" b="1"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dirty="0">
                      <a:solidFill>
                        <a:schemeClr val="bg1"/>
                      </a:solidFill>
                      <a:latin typeface="UTM Bienvenue" panose="02040603050506020204" pitchFamily="18" charset="0"/>
                      <a:cs typeface="Times New Roman" panose="02020603050405020304" pitchFamily="18" charset="0"/>
                    </a:rPr>
                    <a:t>HOẠT ĐỘNG </a:t>
                  </a:r>
                  <a:endParaRPr lang="vi-VN" sz="2200" b="1" dirty="0">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A05B8D41-8DD3-426B-B162-D7CB20C517DA}"/>
                </a:ext>
              </a:extLst>
            </p:cNvPr>
            <p:cNvSpPr/>
            <p:nvPr/>
          </p:nvSpPr>
          <p:spPr>
            <a:xfrm>
              <a:off x="772432" y="2944037"/>
              <a:ext cx="9134572" cy="589072"/>
            </a:xfrm>
            <a:prstGeom prst="rect">
              <a:avLst/>
            </a:prstGeom>
          </p:spPr>
          <p:txBody>
            <a:bodyPr wrap="square">
              <a:spAutoFit/>
            </a:bodyPr>
            <a:lstStyle/>
            <a:p>
              <a:pPr defTabSz="342900">
                <a:lnSpc>
                  <a:spcPct val="150000"/>
                </a:lnSpc>
              </a:pPr>
              <a:r>
                <a:rPr lang="en-US" sz="2400" b="1" dirty="0">
                  <a:latin typeface="UTM Avo" panose="02040603050506020204" pitchFamily="18" charset="0"/>
                  <a:cs typeface="Times New Roman" panose="02020603050405020304" pitchFamily="18" charset="0"/>
                </a:rPr>
                <a:t>2. Em </a:t>
              </a:r>
              <a:r>
                <a:rPr lang="en-US" sz="2400" b="1" dirty="0" err="1">
                  <a:latin typeface="UTM Avo" panose="02040603050506020204" pitchFamily="18" charset="0"/>
                  <a:cs typeface="Times New Roman" panose="02020603050405020304" pitchFamily="18" charset="0"/>
                </a:rPr>
                <a:t>hãy</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kể</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một</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vài</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quyết</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định</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của</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em</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trong</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cuộc</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sống</a:t>
              </a:r>
              <a:r>
                <a:rPr lang="en-US" sz="2400" b="1" dirty="0">
                  <a:latin typeface="UTM Avo" panose="02040603050506020204" pitchFamily="18" charset="0"/>
                  <a:cs typeface="Times New Roman" panose="02020603050405020304" pitchFamily="18" charset="0"/>
                </a:rPr>
                <a:t>.</a:t>
              </a:r>
              <a:endParaRPr lang="vi-VN" sz="2400" b="1" dirty="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id="{39558349-1F9F-48F3-830E-5BABDBF449D9}"/>
              </a:ext>
            </a:extLst>
          </p:cNvPr>
          <p:cNvSpPr/>
          <p:nvPr/>
        </p:nvSpPr>
        <p:spPr>
          <a:xfrm>
            <a:off x="1234966" y="4383609"/>
            <a:ext cx="9786004" cy="1964512"/>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800" b="1" dirty="0">
                <a:latin typeface="UTM Avo" panose="02040603050506020204" pitchFamily="18" charset="0"/>
                <a:cs typeface="Times New Roman" panose="02020603050405020304" pitchFamily="18" charset="0"/>
              </a:rPr>
              <a:t>Tiếng chuông báo thức mỗi sáng nhắc bạn Minh </a:t>
            </a:r>
            <a:r>
              <a:rPr lang="vi-VN" sz="2800" b="1" dirty="0">
                <a:solidFill>
                  <a:srgbClr val="00B0F0"/>
                </a:solidFill>
                <a:latin typeface="UTM Avo" panose="02040603050506020204" pitchFamily="18" charset="0"/>
                <a:cs typeface="Times New Roman" panose="02020603050405020304" pitchFamily="18" charset="0"/>
              </a:rPr>
              <a:t>sắp đến giờ đi học</a:t>
            </a:r>
            <a:r>
              <a:rPr lang="vi-VN" sz="2800" b="1" dirty="0">
                <a:latin typeface="UTM Avo" panose="02040603050506020204" pitchFamily="18" charset="0"/>
                <a:cs typeface="Times New Roman" panose="02020603050405020304" pitchFamily="18" charset="0"/>
              </a:rPr>
              <a:t>. Đó là thông tin giúp bạn Minh đưa ra các quyết định </a:t>
            </a:r>
            <a:r>
              <a:rPr lang="vi-VN" sz="2800" b="1" dirty="0">
                <a:solidFill>
                  <a:srgbClr val="00B0F0"/>
                </a:solidFill>
                <a:latin typeface="UTM Avo" panose="02040603050506020204" pitchFamily="18" charset="0"/>
                <a:cs typeface="Times New Roman" panose="02020603050405020304" pitchFamily="18" charset="0"/>
              </a:rPr>
              <a:t>thức dậy</a:t>
            </a:r>
            <a:r>
              <a:rPr lang="vi-VN" sz="2800" b="1" dirty="0">
                <a:latin typeface="UTM Avo" panose="02040603050506020204" pitchFamily="18" charset="0"/>
                <a:cs typeface="Times New Roman" panose="02020603050405020304" pitchFamily="18" charset="0"/>
              </a:rPr>
              <a:t>, </a:t>
            </a:r>
            <a:r>
              <a:rPr lang="vi-VN" sz="2800" b="1" dirty="0">
                <a:solidFill>
                  <a:srgbClr val="00B0F0"/>
                </a:solidFill>
                <a:latin typeface="UTM Avo" panose="02040603050506020204" pitchFamily="18" charset="0"/>
                <a:cs typeface="Times New Roman" panose="02020603050405020304" pitchFamily="18" charset="0"/>
              </a:rPr>
              <a:t>rời khỏi giường</a:t>
            </a:r>
            <a:r>
              <a:rPr lang="vi-VN" sz="2800" b="1" dirty="0">
                <a:latin typeface="UTM Avo" panose="02040603050506020204" pitchFamily="18" charset="0"/>
                <a:cs typeface="Times New Roman" panose="02020603050405020304" pitchFamily="18" charset="0"/>
              </a:rPr>
              <a:t>, </a:t>
            </a:r>
            <a:r>
              <a:rPr lang="vi-VN" sz="2800" b="1" dirty="0">
                <a:solidFill>
                  <a:srgbClr val="00B0F0"/>
                </a:solidFill>
                <a:latin typeface="UTM Avo" panose="02040603050506020204" pitchFamily="18" charset="0"/>
                <a:cs typeface="Times New Roman" panose="02020603050405020304" pitchFamily="18" charset="0"/>
              </a:rPr>
              <a:t>vệ sinh cá nhân</a:t>
            </a:r>
            <a:r>
              <a:rPr lang="vi-VN" sz="2800" b="1" dirty="0">
                <a:latin typeface="UTM Avo" panose="02040603050506020204" pitchFamily="18" charset="0"/>
                <a:cs typeface="Times New Roman" panose="02020603050405020304" pitchFamily="18" charset="0"/>
              </a:rPr>
              <a:t>, </a:t>
            </a:r>
            <a:r>
              <a:rPr lang="vi-VN" sz="2800" b="1" dirty="0">
                <a:solidFill>
                  <a:srgbClr val="00B0F0"/>
                </a:solidFill>
                <a:latin typeface="UTM Avo" panose="02040603050506020204" pitchFamily="18" charset="0"/>
                <a:cs typeface="Times New Roman" panose="02020603050405020304" pitchFamily="18" charset="0"/>
              </a:rPr>
              <a:t>ăn sáng </a:t>
            </a:r>
            <a:r>
              <a:rPr lang="vi-VN" sz="2800" b="1" dirty="0">
                <a:latin typeface="UTM Avo" panose="02040603050506020204" pitchFamily="18" charset="0"/>
                <a:cs typeface="Times New Roman" panose="02020603050405020304" pitchFamily="18" charset="0"/>
              </a:rPr>
              <a:t>và </a:t>
            </a:r>
            <a:r>
              <a:rPr lang="vi-VN" sz="2800" b="1" dirty="0">
                <a:solidFill>
                  <a:srgbClr val="00B0F0"/>
                </a:solidFill>
                <a:latin typeface="UTM Avo" panose="02040603050506020204" pitchFamily="18" charset="0"/>
                <a:cs typeface="Times New Roman" panose="02020603050405020304" pitchFamily="18" charset="0"/>
              </a:rPr>
              <a:t>đi học</a:t>
            </a:r>
            <a:r>
              <a:rPr lang="vi-VN" sz="2800" b="1" dirty="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6"/>
          <a:stretch>
            <a:fillRect/>
          </a:stretch>
        </p:blipFill>
        <p:spPr>
          <a:xfrm>
            <a:off x="1234966" y="4461887"/>
            <a:ext cx="689218" cy="653278"/>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2251065"/>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Mỗi</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khi</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ra</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khỏi</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nhà</a:t>
            </a:r>
            <a:r>
              <a:rPr lang="en-US" sz="2400" b="1" dirty="0">
                <a:latin typeface="UTM Avo" panose="02040603050506020204" pitchFamily="18" charset="0"/>
                <a:cs typeface="Times New Roman" panose="02020603050405020304" pitchFamily="18" charset="0"/>
              </a:rPr>
              <a:t>, Minh </a:t>
            </a:r>
            <a:r>
              <a:rPr lang="en-US" sz="2400" b="1" dirty="0" err="1">
                <a:latin typeface="UTM Avo" panose="02040603050506020204" pitchFamily="18" charset="0"/>
                <a:cs typeface="Times New Roman" panose="02020603050405020304" pitchFamily="18" charset="0"/>
              </a:rPr>
              <a:t>đều</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chọn</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trang</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phục</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phù</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hợp</a:t>
            </a:r>
            <a:r>
              <a:rPr lang="en-US" sz="2400" b="1" dirty="0">
                <a:latin typeface="UTM Avo" panose="02040603050506020204" pitchFamily="18" charset="0"/>
                <a:cs typeface="Times New Roman" panose="02020603050405020304" pitchFamily="18" charset="0"/>
              </a:rPr>
              <a:t>. Khi </a:t>
            </a:r>
            <a:r>
              <a:rPr lang="en-US" sz="2400" b="1" dirty="0" err="1">
                <a:latin typeface="UTM Avo" panose="02040603050506020204" pitchFamily="18" charset="0"/>
                <a:cs typeface="Times New Roman" panose="02020603050405020304" pitchFamily="18" charset="0"/>
              </a:rPr>
              <a:t>đi</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đá</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bóng</a:t>
            </a:r>
            <a:r>
              <a:rPr lang="en-US" sz="2400" b="1" dirty="0">
                <a:latin typeface="UTM Avo" panose="02040603050506020204" pitchFamily="18" charset="0"/>
                <a:cs typeface="Times New Roman" panose="02020603050405020304" pitchFamily="18" charset="0"/>
              </a:rPr>
              <a:t>, Minh </a:t>
            </a:r>
            <a:r>
              <a:rPr lang="en-US" sz="2400" b="1" dirty="0" err="1">
                <a:latin typeface="UTM Avo" panose="02040603050506020204" pitchFamily="18" charset="0"/>
                <a:cs typeface="Times New Roman" panose="02020603050405020304" pitchFamily="18" charset="0"/>
              </a:rPr>
              <a:t>mặc</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bộ</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quần</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áo</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thể</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thao</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và</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không</a:t>
            </a:r>
            <a:r>
              <a:rPr lang="en-US" sz="2400" b="1" dirty="0">
                <a:latin typeface="UTM Avo" panose="02040603050506020204" pitchFamily="18" charset="0"/>
                <a:cs typeface="Times New Roman" panose="02020603050405020304" pitchFamily="18" charset="0"/>
              </a:rPr>
              <a:t> bao </a:t>
            </a:r>
            <a:r>
              <a:rPr lang="en-US" sz="2400" b="1" dirty="0" err="1">
                <a:latin typeface="UTM Avo" panose="02040603050506020204" pitchFamily="18" charset="0"/>
                <a:cs typeface="Times New Roman" panose="02020603050405020304" pitchFamily="18" charset="0"/>
              </a:rPr>
              <a:t>giờ</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quên</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đi</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đôi</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giày</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yêu</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thích</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Nếu</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đi</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học</a:t>
            </a:r>
            <a:r>
              <a:rPr lang="en-US" sz="2400" b="1" dirty="0">
                <a:latin typeface="UTM Avo" panose="02040603050506020204" pitchFamily="18" charset="0"/>
                <a:cs typeface="Times New Roman" panose="02020603050405020304" pitchFamily="18" charset="0"/>
              </a:rPr>
              <a:t>, Minh </a:t>
            </a:r>
            <a:r>
              <a:rPr lang="en-US" sz="2400" b="1" dirty="0" err="1">
                <a:latin typeface="UTM Avo" panose="02040603050506020204" pitchFamily="18" charset="0"/>
                <a:cs typeface="Times New Roman" panose="02020603050405020304" pitchFamily="18" charset="0"/>
              </a:rPr>
              <a:t>mặc</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đồng</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phục</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Dự</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định</a:t>
            </a:r>
            <a:r>
              <a:rPr lang="en-US" sz="2400" b="1" dirty="0">
                <a:latin typeface="UTM Avo" panose="02040603050506020204" pitchFamily="18" charset="0"/>
                <a:cs typeface="Times New Roman" panose="02020603050405020304" pitchFamily="18" charset="0"/>
              </a:rPr>
              <a:t> Minh </a:t>
            </a:r>
            <a:r>
              <a:rPr lang="en-US" sz="2400" b="1" dirty="0" err="1">
                <a:latin typeface="UTM Avo" panose="02040603050506020204" pitchFamily="18" charset="0"/>
                <a:cs typeface="Times New Roman" panose="02020603050405020304" pitchFamily="18" charset="0"/>
              </a:rPr>
              <a:t>muốn</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thực</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hiện</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khi</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ra</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khỏi</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nhà</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là</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thông</a:t>
            </a:r>
            <a:r>
              <a:rPr lang="en-US" sz="2400" b="1" dirty="0">
                <a:latin typeface="UTM Avo" panose="02040603050506020204" pitchFamily="18" charset="0"/>
                <a:cs typeface="Times New Roman" panose="02020603050405020304" pitchFamily="18" charset="0"/>
              </a:rPr>
              <a:t> tin </a:t>
            </a:r>
            <a:r>
              <a:rPr lang="en-US" sz="2400" b="1" dirty="0" err="1">
                <a:latin typeface="UTM Avo" panose="02040603050506020204" pitchFamily="18" charset="0"/>
                <a:cs typeface="Times New Roman" panose="02020603050405020304" pitchFamily="18" charset="0"/>
              </a:rPr>
              <a:t>giúp</a:t>
            </a:r>
            <a:r>
              <a:rPr lang="en-US" sz="2400" b="1" dirty="0">
                <a:latin typeface="UTM Avo" panose="02040603050506020204" pitchFamily="18" charset="0"/>
                <a:cs typeface="Times New Roman" panose="02020603050405020304" pitchFamily="18" charset="0"/>
              </a:rPr>
              <a:t> Minh </a:t>
            </a:r>
            <a:r>
              <a:rPr lang="en-US" sz="2400" b="1" dirty="0" err="1">
                <a:latin typeface="UTM Avo" panose="02040603050506020204" pitchFamily="18" charset="0"/>
                <a:cs typeface="Times New Roman" panose="02020603050405020304" pitchFamily="18" charset="0"/>
              </a:rPr>
              <a:t>quyết</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định</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chọn</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trang</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phục</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phù</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hợp</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cụ</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thể</a:t>
            </a:r>
            <a:r>
              <a:rPr lang="en-US" sz="2400" b="1" dirty="0">
                <a:latin typeface="UTM Avo" panose="02040603050506020204" pitchFamily="18" charset="0"/>
                <a:cs typeface="Times New Roman" panose="02020603050405020304" pitchFamily="18" charset="0"/>
              </a:rPr>
              <a:t>:</a:t>
            </a:r>
            <a:endParaRPr lang="vi-VN" sz="2400" b="1" dirty="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414952385"/>
              </p:ext>
            </p:extLst>
          </p:nvPr>
        </p:nvGraphicFramePr>
        <p:xfrm>
          <a:off x="1083932" y="308419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a16="http://schemas.microsoft.com/office/drawing/2014/main" val="3049472007"/>
                    </a:ext>
                  </a:extLst>
                </a:gridCol>
                <a:gridCol w="6400801">
                  <a:extLst>
                    <a:ext uri="{9D8B030D-6E8A-4147-A177-3AD203B41FA5}">
                      <a16:colId xmlns:a16="http://schemas.microsoft.com/office/drawing/2014/main" val="3745305114"/>
                    </a:ext>
                  </a:extLst>
                </a:gridCol>
              </a:tblGrid>
              <a:tr h="500340">
                <a:tc>
                  <a:txBody>
                    <a:bodyPr/>
                    <a:lstStyle/>
                    <a:p>
                      <a:pPr algn="ctr"/>
                      <a:r>
                        <a:rPr lang="en-US" sz="2400" kern="1200" dirty="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4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a16="http://schemas.microsoft.com/office/drawing/2014/main" val="3104845030"/>
                  </a:ext>
                </a:extLst>
              </a:tr>
              <a:tr h="500340">
                <a:tc>
                  <a:txBody>
                    <a:bodyPr/>
                    <a:lstStyle/>
                    <a:p>
                      <a:pPr algn="ctr"/>
                      <a:r>
                        <a:rPr lang="en-US" sz="2400" kern="1200" dirty="0">
                          <a:solidFill>
                            <a:schemeClr val="tx1"/>
                          </a:solidFill>
                          <a:latin typeface="UTM Avo" panose="02040603050506020204" pitchFamily="18" charset="0"/>
                          <a:ea typeface="+mn-ea"/>
                          <a:cs typeface="Times New Roman" panose="02020603050405020304" pitchFamily="18" charset="0"/>
                        </a:rPr>
                        <a:t>Ra </a:t>
                      </a:r>
                      <a:r>
                        <a:rPr lang="en-US" sz="2400" kern="1200" dirty="0" err="1">
                          <a:solidFill>
                            <a:schemeClr val="tx1"/>
                          </a:solidFill>
                          <a:latin typeface="UTM Avo" panose="02040603050506020204" pitchFamily="18" charset="0"/>
                          <a:ea typeface="+mn-ea"/>
                          <a:cs typeface="Times New Roman" panose="02020603050405020304" pitchFamily="18" charset="0"/>
                        </a:rPr>
                        <a:t>khỏi</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nhà</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để</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đi</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đá</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bóng</a:t>
                      </a:r>
                      <a:r>
                        <a:rPr lang="en-US" sz="2400" kern="1200" dirty="0">
                          <a:solidFill>
                            <a:schemeClr val="tx1"/>
                          </a:solidFill>
                          <a:latin typeface="UTM Avo" panose="02040603050506020204" pitchFamily="18" charset="0"/>
                          <a:ea typeface="+mn-ea"/>
                          <a:cs typeface="Times New Roman" panose="02020603050405020304" pitchFamily="18" charset="0"/>
                        </a:rPr>
                        <a:t> </a:t>
                      </a:r>
                    </a:p>
                  </a:txBody>
                  <a:tcPr anchor="ctr">
                    <a:solidFill>
                      <a:srgbClr val="C7EAF5"/>
                    </a:solidFill>
                  </a:tcPr>
                </a:tc>
                <a:tc>
                  <a:txBody>
                    <a:bodyPr/>
                    <a:lstStyle/>
                    <a:p>
                      <a:pPr algn="ctr"/>
                      <a:r>
                        <a:rPr lang="en-US" sz="2400" kern="1200" dirty="0" err="1">
                          <a:solidFill>
                            <a:schemeClr val="tx1"/>
                          </a:solidFill>
                          <a:latin typeface="UTM Avo" panose="02040603050506020204" pitchFamily="18" charset="0"/>
                          <a:ea typeface="+mn-ea"/>
                          <a:cs typeface="Times New Roman" panose="02020603050405020304" pitchFamily="18" charset="0"/>
                        </a:rPr>
                        <a:t>Mặc</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bộ</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quần</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áo</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thể</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thao</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và</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đi</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đôi</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giày</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yêu</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thích</a:t>
                      </a:r>
                      <a:endParaRPr lang="en-US" sz="2400" kern="1200" dirty="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500340">
                <a:tc>
                  <a:txBody>
                    <a:bodyPr/>
                    <a:lstStyle/>
                    <a:p>
                      <a:pPr algn="ctr"/>
                      <a:r>
                        <a:rPr lang="en-US" sz="2400" kern="1200" dirty="0">
                          <a:solidFill>
                            <a:schemeClr val="tx1"/>
                          </a:solidFill>
                          <a:latin typeface="UTM Avo" panose="02040603050506020204" pitchFamily="18" charset="0"/>
                          <a:ea typeface="+mn-ea"/>
                          <a:cs typeface="Times New Roman" panose="02020603050405020304" pitchFamily="18" charset="0"/>
                        </a:rPr>
                        <a:t>Ra </a:t>
                      </a:r>
                      <a:r>
                        <a:rPr lang="en-US" sz="2400" kern="1200" dirty="0" err="1">
                          <a:solidFill>
                            <a:schemeClr val="tx1"/>
                          </a:solidFill>
                          <a:latin typeface="UTM Avo" panose="02040603050506020204" pitchFamily="18" charset="0"/>
                          <a:ea typeface="+mn-ea"/>
                          <a:cs typeface="Times New Roman" panose="02020603050405020304" pitchFamily="18" charset="0"/>
                        </a:rPr>
                        <a:t>khỏi</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nhà</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để</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đi</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học</a:t>
                      </a:r>
                      <a:endParaRPr lang="en-US" sz="2400" kern="1200" dirty="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ctr"/>
                      <a:r>
                        <a:rPr lang="en-US" sz="2400" kern="1200" dirty="0" err="1">
                          <a:solidFill>
                            <a:schemeClr val="tx1"/>
                          </a:solidFill>
                          <a:latin typeface="UTM Avo" panose="02040603050506020204" pitchFamily="18" charset="0"/>
                          <a:ea typeface="+mn-ea"/>
                          <a:cs typeface="Times New Roman" panose="02020603050405020304" pitchFamily="18" charset="0"/>
                        </a:rPr>
                        <a:t>Mặc</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đồng</a:t>
                      </a:r>
                      <a:r>
                        <a:rPr lang="en-US" sz="2400" kern="1200" dirty="0">
                          <a:solidFill>
                            <a:schemeClr val="tx1"/>
                          </a:solidFill>
                          <a:latin typeface="UTM Avo" panose="02040603050506020204" pitchFamily="18" charset="0"/>
                          <a:ea typeface="+mn-ea"/>
                          <a:cs typeface="Times New Roman" panose="02020603050405020304" pitchFamily="18" charset="0"/>
                        </a:rPr>
                        <a:t> </a:t>
                      </a:r>
                      <a:r>
                        <a:rPr lang="en-US" sz="2400" kern="1200" dirty="0" err="1">
                          <a:solidFill>
                            <a:schemeClr val="tx1"/>
                          </a:solidFill>
                          <a:latin typeface="UTM Avo" panose="02040603050506020204" pitchFamily="18" charset="0"/>
                          <a:ea typeface="+mn-ea"/>
                          <a:cs typeface="Times New Roman" panose="02020603050405020304" pitchFamily="18" charset="0"/>
                        </a:rPr>
                        <a:t>phục</a:t>
                      </a:r>
                      <a:endParaRPr lang="en-US" sz="2400" kern="1200" dirty="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3944550153"/>
                  </a:ext>
                </a:extLst>
              </a:tr>
            </a:tbl>
          </a:graphicData>
        </a:graphic>
      </p:graphicFrame>
      <p:grpSp>
        <p:nvGrpSpPr>
          <p:cNvPr id="31" name="Group 30">
            <a:extLst>
              <a:ext uri="{FF2B5EF4-FFF2-40B4-BE49-F238E27FC236}">
                <a16:creationId xmlns:a16="http://schemas.microsoft.com/office/drawing/2014/main"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a16="http://schemas.microsoft.com/office/drawing/2014/main"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a16="http://schemas.microsoft.com/office/drawing/2014/main"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a16="http://schemas.microsoft.com/office/drawing/2014/main"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762175EF-7586-4DAF-B186-B5116BC5CC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a16="http://schemas.microsoft.com/office/drawing/2014/main" id="{B49881F3-B7CD-445A-BFC0-622B8F35625B}"/>
                </a:ext>
              </a:extLst>
            </p:cNvPr>
            <p:cNvSpPr/>
            <p:nvPr/>
          </p:nvSpPr>
          <p:spPr>
            <a:xfrm>
              <a:off x="2110710" y="911578"/>
              <a:ext cx="8832174" cy="1318181"/>
            </a:xfrm>
            <a:prstGeom prst="rect">
              <a:avLst/>
            </a:prstGeom>
          </p:spPr>
          <p:txBody>
            <a:bodyPr wrap="square">
              <a:spAutoFit/>
            </a:bodyPr>
            <a:lstStyle/>
            <a:p>
              <a:pPr algn="ctr" defTabSz="342900">
                <a:lnSpc>
                  <a:spcPct val="150000"/>
                </a:lnSpc>
              </a:pPr>
              <a:r>
                <a:rPr lang="vi-VN" sz="2800" b="1" dirty="0">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800" b="1" dirty="0">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42492" y="279900"/>
            <a:ext cx="9751340" cy="1964512"/>
          </a:xfrm>
          <a:prstGeom prst="rect">
            <a:avLst/>
          </a:prstGeom>
        </p:spPr>
        <p:txBody>
          <a:bodyPr wrap="square">
            <a:spAutoFit/>
          </a:bodyPr>
          <a:lstStyle/>
          <a:p>
            <a:pPr defTabSz="342900">
              <a:lnSpc>
                <a:spcPct val="150000"/>
              </a:lnSpc>
            </a:pPr>
            <a:r>
              <a:rPr lang="en-US" sz="2800" b="1" dirty="0">
                <a:latin typeface="UTM Avo" panose="02040603050506020204" pitchFamily="18" charset="0"/>
                <a:cs typeface="Times New Roman" panose="02020603050405020304" pitchFamily="18" charset="0"/>
              </a:rPr>
              <a:t>1. </a:t>
            </a:r>
            <a:r>
              <a:rPr lang="en-US" sz="2800" dirty="0">
                <a:latin typeface="UTM Avo" panose="02040603050506020204" pitchFamily="18" charset="0"/>
                <a:cs typeface="Times New Roman" panose="02020603050405020304" pitchFamily="18" charset="0"/>
              </a:rPr>
              <a:t>Trong </a:t>
            </a:r>
            <a:r>
              <a:rPr lang="en-US" sz="2800" dirty="0" err="1">
                <a:latin typeface="UTM Avo" panose="02040603050506020204" pitchFamily="18" charset="0"/>
                <a:cs typeface="Times New Roman" panose="02020603050405020304" pitchFamily="18" charset="0"/>
              </a:rPr>
              <a:t>lớp</a:t>
            </a:r>
            <a:r>
              <a:rPr lang="en-US" sz="2800" dirty="0">
                <a:latin typeface="UTM Avo" panose="02040603050506020204" pitchFamily="18" charset="0"/>
                <a:cs typeface="Times New Roman" panose="02020603050405020304" pitchFamily="18" charset="0"/>
              </a:rPr>
              <a:t>, Minh </a:t>
            </a:r>
            <a:r>
              <a:rPr lang="en-US" sz="2800" dirty="0" err="1">
                <a:latin typeface="UTM Avo" panose="02040603050506020204" pitchFamily="18" charset="0"/>
                <a:cs typeface="Times New Roman" panose="02020603050405020304" pitchFamily="18" charset="0"/>
              </a:rPr>
              <a:t>thấy</a:t>
            </a:r>
            <a:r>
              <a:rPr lang="en-US" sz="2800" dirty="0">
                <a:latin typeface="UTM Avo" panose="02040603050506020204" pitchFamily="18" charset="0"/>
                <a:cs typeface="Times New Roman" panose="02020603050405020304" pitchFamily="18" charset="0"/>
              </a:rPr>
              <a:t> An </a:t>
            </a:r>
            <a:r>
              <a:rPr lang="en-US" sz="2800" dirty="0" err="1">
                <a:latin typeface="UTM Avo" panose="02040603050506020204" pitchFamily="18" charset="0"/>
                <a:cs typeface="Times New Roman" panose="02020603050405020304" pitchFamily="18" charset="0"/>
              </a:rPr>
              <a:t>cởi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mở</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dễ</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nói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chuyện</a:t>
            </a:r>
            <a:r>
              <a:rPr lang="en-US" sz="2800" dirty="0">
                <a:latin typeface="UTM Avo" panose="02040603050506020204" pitchFamily="18" charset="0"/>
                <a:cs typeface="Times New Roman" panose="02020603050405020304" pitchFamily="18" charset="0"/>
              </a:rPr>
              <a:t>, Minh </a:t>
            </a:r>
            <a:r>
              <a:rPr lang="en-US" sz="2800" dirty="0" err="1">
                <a:latin typeface="UTM Avo" panose="02040603050506020204" pitchFamily="18" charset="0"/>
                <a:cs typeface="Times New Roman" panose="02020603050405020304" pitchFamily="18" charset="0"/>
              </a:rPr>
              <a:t>muốn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kết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bạn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với</a:t>
            </a:r>
            <a:r>
              <a:rPr lang="en-US" sz="2800" dirty="0">
                <a:latin typeface="UTM Avo" panose="02040603050506020204" pitchFamily="18" charset="0"/>
                <a:cs typeface="Times New Roman" panose="02020603050405020304" pitchFamily="18" charset="0"/>
              </a:rPr>
              <a:t> An. Em </a:t>
            </a:r>
            <a:r>
              <a:rPr lang="en-US" sz="2800" dirty="0" err="1">
                <a:latin typeface="UTM Avo" panose="02040603050506020204" pitchFamily="18" charset="0"/>
                <a:cs typeface="Times New Roman" panose="02020603050405020304" pitchFamily="18" charset="0"/>
              </a:rPr>
              <a:t>hãy</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biết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câu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nào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sau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đây</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thông</a:t>
            </a:r>
            <a:r>
              <a:rPr lang="en-US" sz="2800" dirty="0">
                <a:latin typeface="UTM Avo" panose="02040603050506020204" pitchFamily="18" charset="0"/>
                <a:cs typeface="Times New Roman" panose="02020603050405020304" pitchFamily="18" charset="0"/>
              </a:rPr>
              <a:t> tin, </a:t>
            </a:r>
            <a:r>
              <a:rPr lang="en-US" sz="2800" dirty="0" err="1">
                <a:latin typeface="UTM Avo" panose="02040603050506020204" pitchFamily="18" charset="0"/>
                <a:cs typeface="Times New Roman" panose="02020603050405020304" pitchFamily="18" charset="0"/>
              </a:rPr>
              <a:t>câu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nào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quyết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định</a:t>
            </a:r>
            <a:r>
              <a:rPr lang="en-US" sz="2800" dirty="0">
                <a:latin typeface="UTM Avo" panose="02040603050506020204" pitchFamily="18" charset="0"/>
                <a:cs typeface="Times New Roman" panose="02020603050405020304" pitchFamily="18" charset="0"/>
              </a:rPr>
              <a:t>. </a:t>
            </a:r>
            <a:endParaRPr lang="vi-VN" sz="28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dirty="0">
                <a:solidFill>
                  <a:srgbClr val="7FC354"/>
                </a:solidFill>
                <a:latin typeface="UTM Avo" panose="02040603050506020204" pitchFamily="18" charset="0"/>
                <a:cs typeface="Times New Roman" panose="02020603050405020304" pitchFamily="18" charset="0"/>
              </a:rPr>
              <a:t>A.</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thấy</a:t>
            </a:r>
            <a:r>
              <a:rPr lang="en-US" sz="2400" dirty="0">
                <a:latin typeface="UTM Avo" panose="02040603050506020204" pitchFamily="18" charset="0"/>
                <a:cs typeface="Times New Roman" panose="02020603050405020304" pitchFamily="18" charset="0"/>
              </a:rPr>
              <a:t> An </a:t>
            </a:r>
            <a:r>
              <a:rPr lang="en-US" sz="2400" dirty="0" err="1">
                <a:latin typeface="UTM Avo" panose="02040603050506020204" pitchFamily="18" charset="0"/>
                <a:cs typeface="Times New Roman" panose="02020603050405020304" pitchFamily="18" charset="0"/>
              </a:rPr>
              <a:t>cởi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mở</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dễ</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nói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chuyện</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3767236"/>
            <a:ext cx="10138137" cy="1318181"/>
          </a:xfrm>
          <a:prstGeom prst="rect">
            <a:avLst/>
          </a:prstGeom>
        </p:spPr>
        <p:txBody>
          <a:bodyPr wrap="square">
            <a:spAutoFit/>
          </a:bodyPr>
          <a:lstStyle/>
          <a:p>
            <a:pPr defTabSz="342900">
              <a:lnSpc>
                <a:spcPct val="150000"/>
              </a:lnSpc>
            </a:pPr>
            <a:r>
              <a:rPr lang="en-US" sz="2800" b="1" dirty="0">
                <a:latin typeface="UTM Avo" panose="02040603050506020204" pitchFamily="18" charset="0"/>
                <a:cs typeface="Times New Roman" panose="02020603050405020304" pitchFamily="18" charset="0"/>
              </a:rPr>
              <a:t>2. </a:t>
            </a:r>
            <a:r>
              <a:rPr lang="vi-VN" sz="2800" b="1" dirty="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800" b="1" dirty="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a:extLst>
              <a:ext uri="{FF2B5EF4-FFF2-40B4-BE49-F238E27FC236}">
                <a16:creationId xmlns:a16="http://schemas.microsoft.com/office/drawing/2014/main" id="{D6831DE3-8A17-4DFE-8A83-8497ABE6B989}"/>
              </a:ext>
            </a:extLst>
          </p:cNvPr>
          <p:cNvGrpSpPr/>
          <p:nvPr/>
        </p:nvGrpSpPr>
        <p:grpSpPr>
          <a:xfrm>
            <a:off x="654460" y="3116240"/>
            <a:ext cx="2475341" cy="718819"/>
            <a:chOff x="415468" y="2249189"/>
            <a:chExt cx="2475341" cy="718819"/>
          </a:xfrm>
        </p:grpSpPr>
        <p:grpSp>
          <p:nvGrpSpPr>
            <p:cNvPr id="7" name="Group 6">
              <a:extLst>
                <a:ext uri="{FF2B5EF4-FFF2-40B4-BE49-F238E27FC236}">
                  <a16:creationId xmlns:a16="http://schemas.microsoft.com/office/drawing/2014/main" id="{6DB71737-BD07-4253-803A-5F34C908C7FA}"/>
                </a:ext>
              </a:extLst>
            </p:cNvPr>
            <p:cNvGrpSpPr/>
            <p:nvPr/>
          </p:nvGrpSpPr>
          <p:grpSpPr>
            <a:xfrm>
              <a:off x="415468" y="2249189"/>
              <a:ext cx="2119918" cy="718819"/>
              <a:chOff x="1176496" y="841941"/>
              <a:chExt cx="2330057" cy="718819"/>
            </a:xfrm>
          </p:grpSpPr>
          <p:sp>
            <p:nvSpPr>
              <p:cNvPr id="9" name="Rectangle: Rounded Corners 8">
                <a:extLst>
                  <a:ext uri="{FF2B5EF4-FFF2-40B4-BE49-F238E27FC236}">
                    <a16:creationId xmlns:a16="http://schemas.microsoft.com/office/drawing/2014/main"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id="{E4081B14-F7EE-4540-971C-4B061100603F}"/>
                  </a:ext>
                </a:extLst>
              </p:cNvPr>
              <p:cNvSpPr/>
              <p:nvPr/>
            </p:nvSpPr>
            <p:spPr>
              <a:xfrm>
                <a:off x="1176496" y="841941"/>
                <a:ext cx="2172275" cy="567848"/>
              </a:xfrm>
              <a:prstGeom prst="rect">
                <a:avLst/>
              </a:prstGeom>
            </p:spPr>
            <p:txBody>
              <a:bodyPr wrap="square">
                <a:spAutoFit/>
              </a:bodyPr>
              <a:lstStyle/>
              <a:p>
                <a:pPr algn="ctr" defTabSz="342900">
                  <a:lnSpc>
                    <a:spcPct val="150000"/>
                  </a:lnSpc>
                </a:pPr>
                <a:r>
                  <a:rPr lang="en-US" sz="2400" dirty="0" err="1">
                    <a:solidFill>
                      <a:schemeClr val="bg1"/>
                    </a:solidFill>
                    <a:latin typeface="UTM Avo" panose="02040603050506020204" pitchFamily="18" charset="0"/>
                    <a:cs typeface="Times New Roman" panose="02020603050405020304" pitchFamily="18" charset="0"/>
                  </a:rPr>
                  <a:t>Quyết</a:t>
                </a:r>
                <a:r>
                  <a:rPr lang="en-US" sz="2400" dirty="0">
                    <a:solidFill>
                      <a:schemeClr val="bg1"/>
                    </a:solidFill>
                    <a:latin typeface="UTM Avo" panose="02040603050506020204" pitchFamily="18" charset="0"/>
                    <a:cs typeface="Times New Roman" panose="02020603050405020304" pitchFamily="18" charset="0"/>
                  </a:rPr>
                  <a:t> </a:t>
                </a:r>
                <a:r>
                  <a:rPr lang="en-US" sz="2400" dirty="0" err="1">
                    <a:solidFill>
                      <a:schemeClr val="bg1"/>
                    </a:solidFill>
                    <a:latin typeface="UTM Avo" panose="02040603050506020204" pitchFamily="18" charset="0"/>
                    <a:cs typeface="Times New Roman" panose="02020603050405020304" pitchFamily="18" charset="0"/>
                  </a:rPr>
                  <a:t>định</a:t>
                </a:r>
                <a:endParaRPr lang="vi-VN" sz="2400" dirty="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a:extLst>
                <a:ext uri="{FF2B5EF4-FFF2-40B4-BE49-F238E27FC236}">
                  <a16:creationId xmlns:a16="http://schemas.microsoft.com/office/drawing/2014/main"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id="{F4491349-393B-4C7C-A87A-2D2CF9987733}"/>
              </a:ext>
            </a:extLst>
          </p:cNvPr>
          <p:cNvGrpSpPr/>
          <p:nvPr/>
        </p:nvGrpSpPr>
        <p:grpSpPr>
          <a:xfrm>
            <a:off x="798012" y="2317739"/>
            <a:ext cx="2331789" cy="720356"/>
            <a:chOff x="559020" y="2247652"/>
            <a:chExt cx="2331789" cy="720356"/>
          </a:xfrm>
        </p:grpSpPr>
        <p:grpSp>
          <p:nvGrpSpPr>
            <p:cNvPr id="20" name="Group 19">
              <a:extLst>
                <a:ext uri="{FF2B5EF4-FFF2-40B4-BE49-F238E27FC236}">
                  <a16:creationId xmlns:a16="http://schemas.microsoft.com/office/drawing/2014/main" id="{5C9887F2-DB90-4B32-9C39-2E37C5A7BDE1}"/>
                </a:ext>
              </a:extLst>
            </p:cNvPr>
            <p:cNvGrpSpPr/>
            <p:nvPr/>
          </p:nvGrpSpPr>
          <p:grpSpPr>
            <a:xfrm>
              <a:off x="559020" y="2247652"/>
              <a:ext cx="1976366" cy="720356"/>
              <a:chOff x="1334278" y="840404"/>
              <a:chExt cx="2172275" cy="720356"/>
            </a:xfrm>
          </p:grpSpPr>
          <p:sp>
            <p:nvSpPr>
              <p:cNvPr id="22" name="Rectangle: Rounded Corners 21">
                <a:extLst>
                  <a:ext uri="{FF2B5EF4-FFF2-40B4-BE49-F238E27FC236}">
                    <a16:creationId xmlns:a16="http://schemas.microsoft.com/office/drawing/2014/main"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B727D53E-9672-4F88-B8E1-67FCCFDD5B6D}"/>
                  </a:ext>
                </a:extLst>
              </p:cNvPr>
              <p:cNvSpPr/>
              <p:nvPr/>
            </p:nvSpPr>
            <p:spPr>
              <a:xfrm>
                <a:off x="1334278" y="840404"/>
                <a:ext cx="2172275" cy="574388"/>
              </a:xfrm>
              <a:prstGeom prst="rect">
                <a:avLst/>
              </a:prstGeom>
            </p:spPr>
            <p:txBody>
              <a:bodyPr wrap="square">
                <a:spAutoFit/>
              </a:bodyPr>
              <a:lstStyle/>
              <a:p>
                <a:pPr algn="ctr" defTabSz="342900">
                  <a:lnSpc>
                    <a:spcPct val="150000"/>
                  </a:lnSpc>
                </a:pPr>
                <a:r>
                  <a:rPr lang="en-US" sz="2400" dirty="0" err="1">
                    <a:solidFill>
                      <a:schemeClr val="bg1"/>
                    </a:solidFill>
                    <a:latin typeface="UTM Avo" panose="02040603050506020204" pitchFamily="18" charset="0"/>
                    <a:cs typeface="Times New Roman" panose="02020603050405020304" pitchFamily="18" charset="0"/>
                  </a:rPr>
                  <a:t>Thông</a:t>
                </a:r>
                <a:r>
                  <a:rPr lang="en-US" sz="2400" dirty="0">
                    <a:solidFill>
                      <a:schemeClr val="bg1"/>
                    </a:solidFill>
                    <a:latin typeface="UTM Avo" panose="02040603050506020204" pitchFamily="18" charset="0"/>
                    <a:cs typeface="Times New Roman" panose="02020603050405020304" pitchFamily="18" charset="0"/>
                  </a:rPr>
                  <a:t> tin</a:t>
                </a:r>
                <a:endParaRPr lang="vi-VN" sz="2400" dirty="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a:extLst>
                <a:ext uri="{FF2B5EF4-FFF2-40B4-BE49-F238E27FC236}">
                  <a16:creationId xmlns:a16="http://schemas.microsoft.com/office/drawing/2014/main"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a16="http://schemas.microsoft.com/office/drawing/2014/main" id="{658C105E-9E95-4717-899F-1A852BD1E7E3}"/>
              </a:ext>
            </a:extLst>
          </p:cNvPr>
          <p:cNvSpPr/>
          <p:nvPr/>
        </p:nvSpPr>
        <p:spPr>
          <a:xfrm>
            <a:off x="3161331" y="5992510"/>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AD11638A-D12E-4746-919D-376637D7860D}"/>
              </a:ext>
            </a:extLst>
          </p:cNvPr>
          <p:cNvSpPr/>
          <p:nvPr/>
        </p:nvSpPr>
        <p:spPr>
          <a:xfrm>
            <a:off x="3161331" y="5235583"/>
            <a:ext cx="7310526" cy="567848"/>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Mẹ </a:t>
            </a:r>
            <a:r>
              <a:rPr lang="en-US" sz="2400" dirty="0">
                <a:latin typeface="UTM Avo" panose="02040603050506020204" pitchFamily="18" charset="0"/>
                <a:cs typeface="Times New Roman" panose="02020603050405020304" pitchFamily="18" charset="0"/>
              </a:rPr>
              <a:t>Khoa </a:t>
            </a:r>
            <a:r>
              <a:rPr lang="vi-VN" sz="2400" dirty="0">
                <a:latin typeface="UTM Avo" panose="02040603050506020204" pitchFamily="18" charset="0"/>
                <a:cs typeface="Times New Roman" panose="02020603050405020304" pitchFamily="18" charset="0"/>
              </a:rPr>
              <a:t>chuẩn bị đi làm</a:t>
            </a:r>
            <a:r>
              <a:rPr lang="en-US" sz="2400" dirty="0">
                <a:latin typeface="UTM Avo" panose="02040603050506020204" pitchFamily="18" charset="0"/>
                <a:cs typeface="Times New Roman" panose="02020603050405020304" pitchFamily="18" charset="0"/>
              </a:rPr>
              <a:t>, Khoa </a:t>
            </a:r>
            <a:r>
              <a:rPr lang="en-US" sz="2400" dirty="0" err="1">
                <a:latin typeface="UTM Avo" panose="02040603050506020204" pitchFamily="18" charset="0"/>
                <a:cs typeface="Times New Roman" panose="02020603050405020304" pitchFamily="18" charset="0"/>
              </a:rPr>
              <a:t>thấy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trời</a:t>
            </a:r>
            <a:r>
              <a:rPr lang="en-US" sz="2400" dirty="0">
                <a:latin typeface="UTM Avo" panose="02040603050506020204" pitchFamily="18" charset="0"/>
                <a:cs typeface="Times New Roman" panose="02020603050405020304" pitchFamily="18" charset="0"/>
              </a:rPr>
              <a:t> m</a:t>
            </a:r>
            <a:r>
              <a:rPr lang="vi-VN" sz="2400" dirty="0">
                <a:latin typeface="UTM Avo" panose="02040603050506020204" pitchFamily="18" charset="0"/>
                <a:cs typeface="Times New Roman" panose="02020603050405020304" pitchFamily="18" charset="0"/>
              </a:rPr>
              <a:t>ưa</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8BF178C5-5B2E-462F-B564-7662B9F4978F}"/>
              </a:ext>
            </a:extLst>
          </p:cNvPr>
          <p:cNvGrpSpPr/>
          <p:nvPr/>
        </p:nvGrpSpPr>
        <p:grpSpPr>
          <a:xfrm>
            <a:off x="756806" y="5916238"/>
            <a:ext cx="2331789" cy="671339"/>
            <a:chOff x="559020" y="2296669"/>
            <a:chExt cx="2331789" cy="671339"/>
          </a:xfrm>
        </p:grpSpPr>
        <p:grpSp>
          <p:nvGrpSpPr>
            <p:cNvPr id="27" name="Group 26">
              <a:extLst>
                <a:ext uri="{FF2B5EF4-FFF2-40B4-BE49-F238E27FC236}">
                  <a16:creationId xmlns:a16="http://schemas.microsoft.com/office/drawing/2014/main"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a16="http://schemas.microsoft.com/office/drawing/2014/main"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a16="http://schemas.microsoft.com/office/drawing/2014/main"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a16="http://schemas.microsoft.com/office/drawing/2014/main"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id="{8CCDBD67-180B-4F31-BB7C-0113824F4DF4}"/>
              </a:ext>
            </a:extLst>
          </p:cNvPr>
          <p:cNvGrpSpPr/>
          <p:nvPr/>
        </p:nvGrpSpPr>
        <p:grpSpPr>
          <a:xfrm>
            <a:off x="756806" y="5169244"/>
            <a:ext cx="2331789" cy="671339"/>
            <a:chOff x="559020" y="2296669"/>
            <a:chExt cx="2331789" cy="671339"/>
          </a:xfrm>
        </p:grpSpPr>
        <p:grpSp>
          <p:nvGrpSpPr>
            <p:cNvPr id="32" name="Group 31">
              <a:extLst>
                <a:ext uri="{FF2B5EF4-FFF2-40B4-BE49-F238E27FC236}">
                  <a16:creationId xmlns:a16="http://schemas.microsoft.com/office/drawing/2014/main"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a16="http://schemas.microsoft.com/office/drawing/2014/main"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dirty="0">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950001"/>
            <a:chOff x="522612" y="900102"/>
            <a:chExt cx="10962947" cy="2950001"/>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71851"/>
            </a:xfrm>
            <a:prstGeom prst="rect">
              <a:avLst/>
            </a:prstGeom>
          </p:spPr>
          <p:txBody>
            <a:bodyPr wrap="square">
              <a:spAutoFit/>
            </a:bodyPr>
            <a:lstStyle/>
            <a:p>
              <a:pPr defTabSz="342900">
                <a:lnSpc>
                  <a:spcPct val="150000"/>
                </a:lnSpc>
              </a:pPr>
              <a:r>
                <a:rPr lang="en-US" sz="2800" b="1" dirty="0">
                  <a:solidFill>
                    <a:srgbClr val="000099"/>
                  </a:solidFill>
                  <a:latin typeface="SVN-Androgyne" panose="02040603050506020204" pitchFamily="18" charset="0"/>
                  <a:cs typeface="Times New Roman" panose="02020603050405020304" pitchFamily="18" charset="0"/>
                </a:rPr>
                <a:t>Vai </a:t>
              </a:r>
              <a:r>
                <a:rPr lang="en-US" sz="2800" b="1" dirty="0" err="1">
                  <a:solidFill>
                    <a:srgbClr val="000099"/>
                  </a:solidFill>
                  <a:latin typeface="SVN-Androgyne" panose="02040603050506020204" pitchFamily="18" charset="0"/>
                  <a:cs typeface="Times New Roman" panose="02020603050405020304" pitchFamily="18" charset="0"/>
                </a:rPr>
                <a:t>trò</a:t>
              </a:r>
              <a:r>
                <a:rPr lang="en-US" sz="2800" b="1" dirty="0">
                  <a:solidFill>
                    <a:srgbClr val="000099"/>
                  </a:solidFill>
                  <a:latin typeface="SVN-Androgyne" panose="02040603050506020204" pitchFamily="18" charset="0"/>
                  <a:cs typeface="Times New Roman" panose="02020603050405020304" pitchFamily="18" charset="0"/>
                </a:rPr>
                <a:t> </a:t>
              </a:r>
              <a:r>
                <a:rPr lang="en-US" sz="2800" b="1" dirty="0" err="1">
                  <a:solidFill>
                    <a:srgbClr val="000099"/>
                  </a:solidFill>
                  <a:latin typeface="SVN-Androgyne" panose="02040603050506020204" pitchFamily="18" charset="0"/>
                  <a:cs typeface="Times New Roman" panose="02020603050405020304" pitchFamily="18" charset="0"/>
                </a:rPr>
                <a:t>của</a:t>
              </a:r>
              <a:r>
                <a:rPr lang="en-US" sz="2800" b="1" dirty="0">
                  <a:solidFill>
                    <a:srgbClr val="000099"/>
                  </a:solidFill>
                  <a:latin typeface="SVN-Androgyne" panose="02040603050506020204" pitchFamily="18" charset="0"/>
                  <a:cs typeface="Times New Roman" panose="02020603050405020304" pitchFamily="18" charset="0"/>
                </a:rPr>
                <a:t> </a:t>
              </a:r>
              <a:r>
                <a:rPr lang="en-US" sz="2800" b="1" dirty="0" err="1">
                  <a:solidFill>
                    <a:srgbClr val="000099"/>
                  </a:solidFill>
                  <a:latin typeface="SVN-Androgyne" panose="02040603050506020204" pitchFamily="18" charset="0"/>
                  <a:cs typeface="Times New Roman" panose="02020603050405020304" pitchFamily="18" charset="0"/>
                </a:rPr>
                <a:t>thông</a:t>
              </a:r>
              <a:r>
                <a:rPr lang="en-US" sz="2800" b="1" dirty="0">
                  <a:solidFill>
                    <a:srgbClr val="000099"/>
                  </a:solidFill>
                  <a:latin typeface="SVN-Androgyne" panose="02040603050506020204" pitchFamily="18" charset="0"/>
                  <a:cs typeface="Times New Roman" panose="02020603050405020304" pitchFamily="18" charset="0"/>
                </a:rPr>
                <a:t> tin </a:t>
              </a:r>
              <a:endParaRPr lang="vi-VN" sz="2800" b="1" dirty="0">
                <a:solidFill>
                  <a:srgbClr val="000099"/>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835567"/>
            </a:xfrm>
            <a:prstGeom prst="rect">
              <a:avLst/>
            </a:prstGeom>
          </p:spPr>
          <p:txBody>
            <a:bodyPr wrap="square">
              <a:spAutoFit/>
            </a:bodyPr>
            <a:lstStyle/>
            <a:p>
              <a:pPr algn="just" defTabSz="342900">
                <a:lnSpc>
                  <a:spcPct val="120000"/>
                </a:lnSpc>
              </a:pPr>
              <a:r>
                <a:rPr lang="en-US" sz="2400" dirty="0">
                  <a:latin typeface="UTM Avo" panose="02040603050506020204" pitchFamily="18" charset="0"/>
                  <a:cs typeface="Times New Roman" panose="02020603050405020304" pitchFamily="18" charset="0"/>
                </a:rPr>
                <a:t>Theo </a:t>
              </a:r>
              <a:r>
                <a:rPr lang="en-US" sz="2400" dirty="0" err="1">
                  <a:latin typeface="UTM Avo" panose="02040603050506020204" pitchFamily="18" charset="0"/>
                  <a:cs typeface="Times New Roman" panose="02020603050405020304" pitchFamily="18" charset="0"/>
                </a:rPr>
                <a:t>thời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khoá</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biểu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hôm</a:t>
              </a:r>
              <a:r>
                <a:rPr lang="en-US" sz="2400" dirty="0">
                  <a:latin typeface="UTM Avo" panose="02040603050506020204" pitchFamily="18" charset="0"/>
                  <a:cs typeface="Times New Roman" panose="02020603050405020304" pitchFamily="18" charset="0"/>
                </a:rPr>
                <a:t> nay </a:t>
              </a:r>
              <a:r>
                <a:rPr lang="en-US" sz="2400" dirty="0" err="1">
                  <a:latin typeface="UTM Avo" panose="02040603050506020204" pitchFamily="18" charset="0"/>
                  <a:cs typeface="Times New Roman" panose="02020603050405020304" pitchFamily="18" charset="0"/>
                </a:rPr>
                <a:t>có</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tiết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Giáo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dục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thể</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chất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nên</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đi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học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bằng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đôi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giày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thể</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để</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thuận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tiện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việc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tập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đội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hình</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đội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ngũ</a:t>
              </a:r>
              <a:r>
                <a:rPr lang="en-US" sz="2400" dirty="0">
                  <a:latin typeface="UTM Avo" panose="02040603050506020204" pitchFamily="18" charset="0"/>
                  <a:cs typeface="Times New Roman" panose="02020603050405020304" pitchFamily="18" charset="0"/>
                </a:rPr>
                <a:t>. </a:t>
              </a:r>
            </a:p>
            <a:p>
              <a:pPr algn="just" defTabSz="342900">
                <a:lnSpc>
                  <a:spcPct val="120000"/>
                </a:lnSpc>
              </a:pPr>
              <a:r>
                <a:rPr lang="en-US" sz="2400" dirty="0">
                  <a:latin typeface="UTM Avo" panose="02040603050506020204" pitchFamily="18" charset="0"/>
                  <a:cs typeface="Times New Roman" panose="02020603050405020304" pitchFamily="18" charset="0"/>
                </a:rPr>
                <a:t>a) </a:t>
              </a:r>
              <a:r>
                <a:rPr lang="en-US" sz="2400" dirty="0" err="1">
                  <a:latin typeface="UTM Avo" panose="02040603050506020204" pitchFamily="18" charset="0"/>
                  <a:cs typeface="Times New Roman" panose="02020603050405020304" pitchFamily="18" charset="0"/>
                </a:rPr>
                <a:t>Bạn</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đã</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quyết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định</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điều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gì</a:t>
              </a:r>
              <a:r>
                <a:rPr lang="en-US" sz="2400" dirty="0">
                  <a:latin typeface="UTM Avo" panose="02040603050506020204" pitchFamily="18" charset="0"/>
                  <a:cs typeface="Times New Roman" panose="02020603050405020304" pitchFamily="18" charset="0"/>
                </a:rPr>
                <a:t>? </a:t>
              </a:r>
            </a:p>
            <a:p>
              <a:pPr algn="just" defTabSz="342900">
                <a:lnSpc>
                  <a:spcPct val="120000"/>
                </a:lnSpc>
              </a:pPr>
              <a:r>
                <a:rPr lang="en-US" sz="2400" dirty="0">
                  <a:latin typeface="UTM Avo" panose="02040603050506020204" pitchFamily="18" charset="0"/>
                  <a:cs typeface="Times New Roman" panose="02020603050405020304" pitchFamily="18" charset="0"/>
                </a:rPr>
                <a:t>b) </a:t>
              </a:r>
              <a:r>
                <a:rPr lang="en-US" sz="2400" dirty="0" err="1">
                  <a:latin typeface="UTM Avo" panose="02040603050506020204" pitchFamily="18" charset="0"/>
                  <a:cs typeface="Times New Roman" panose="02020603050405020304" pitchFamily="18" charset="0"/>
                </a:rPr>
                <a:t>Dựa</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trên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thông</a:t>
              </a:r>
              <a:r>
                <a:rPr lang="en-US" sz="2400" dirty="0">
                  <a:latin typeface="UTM Avo" panose="02040603050506020204" pitchFamily="18" charset="0"/>
                  <a:cs typeface="Times New Roman" panose="02020603050405020304" pitchFamily="18" charset="0"/>
                </a:rPr>
                <a:t> tin </a:t>
              </a:r>
              <a:r>
                <a:rPr lang="en-US" sz="2400" dirty="0" err="1">
                  <a:latin typeface="UTM Avo" panose="02040603050506020204" pitchFamily="18" charset="0"/>
                  <a:cs typeface="Times New Roman" panose="02020603050405020304" pitchFamily="18" charset="0"/>
                </a:rPr>
                <a:t>nào</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đã</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quyết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định</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điều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đó</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619356" y="4157321"/>
            <a:ext cx="11383457" cy="2355709"/>
          </a:xfrm>
          <a:prstGeom prst="rect">
            <a:avLst/>
          </a:prstGeom>
        </p:spPr>
        <p:txBody>
          <a:bodyPr wrap="square">
            <a:spAutoFit/>
          </a:bodyPr>
          <a:lstStyle/>
          <a:p>
            <a:pPr algn="just" defTabSz="342900">
              <a:lnSpc>
                <a:spcPct val="120000"/>
              </a:lnSpc>
            </a:pPr>
            <a:r>
              <a:rPr lang="en-US" sz="20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400" dirty="0">
              <a:latin typeface="UTM Avo" panose="02040603050506020204" pitchFamily="18" charset="0"/>
              <a:cs typeface="Times New Roman" panose="02020603050405020304" pitchFamily="18" charset="0"/>
            </a:endParaRPr>
          </a:p>
          <a:p>
            <a:pPr algn="just" defTabSz="342900">
              <a:lnSpc>
                <a:spcPct val="120000"/>
              </a:lnSpc>
              <a:spcBef>
                <a:spcPts val="600"/>
              </a:spcBef>
            </a:pPr>
            <a:r>
              <a:rPr lang="vi-VN" sz="2400" dirty="0">
                <a:latin typeface="UTM Avo" panose="02040603050506020204" pitchFamily="18" charset="0"/>
                <a:cs typeface="Times New Roman" panose="02020603050405020304" pitchFamily="18" charset="0"/>
              </a:rPr>
              <a:t>Khi đến trường, nhờ có thông tin, Minh </a:t>
            </a:r>
            <a:r>
              <a:rPr lang="en-US" sz="2400" dirty="0">
                <a:latin typeface="UTM Avo" panose="02040603050506020204" pitchFamily="18" charset="0"/>
                <a:cs typeface="Times New Roman" panose="02020603050405020304" pitchFamily="18" charset="0"/>
              </a:rPr>
              <a:t>c</a:t>
            </a:r>
            <a:r>
              <a:rPr lang="vi-VN" sz="2400" dirty="0">
                <a:latin typeface="UTM Avo" panose="02040603050506020204" pitchFamily="18" charset="0"/>
                <a:cs typeface="Times New Roman" panose="02020603050405020304" pitchFamily="18" charset="0"/>
              </a:rPr>
              <a:t>òn </a:t>
            </a:r>
            <a:r>
              <a:rPr lang="en-US" sz="2400" dirty="0">
                <a:latin typeface="UTM Avo" panose="02040603050506020204" pitchFamily="18" charset="0"/>
                <a:cs typeface="Times New Roman" panose="02020603050405020304" pitchFamily="18" charset="0"/>
              </a:rPr>
              <a:t>c</a:t>
            </a:r>
            <a:r>
              <a:rPr lang="vi-VN" sz="2400" dirty="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1815882"/>
          </a:xfrm>
          <a:prstGeom prst="rect">
            <a:avLst/>
          </a:prstGeom>
        </p:spPr>
        <p:txBody>
          <a:bodyPr wrap="square">
            <a:spAutoFit/>
          </a:bodyPr>
          <a:lstStyle/>
          <a:p>
            <a:pPr algn="just" defTabSz="342900"/>
            <a:r>
              <a:rPr lang="en-US" sz="2800" b="1" dirty="0">
                <a:latin typeface="UTM Avo" panose="02040603050506020204" pitchFamily="18" charset="0"/>
                <a:cs typeface="Times New Roman" panose="02020603050405020304" pitchFamily="18" charset="0"/>
              </a:rPr>
              <a:t>1. </a:t>
            </a:r>
            <a:r>
              <a:rPr lang="vi-VN" sz="2800" b="1" dirty="0">
                <a:latin typeface="UTM Avo" panose="02040603050506020204" pitchFamily="18" charset="0"/>
                <a:cs typeface="Times New Roman" panose="02020603050405020304" pitchFamily="18" charset="0"/>
              </a:rPr>
              <a:t>Đã 12 giờ trưa. Minh chợt thấy cuốn "Truyện cổ tích Việt Nam” và mở</a:t>
            </a:r>
            <a:r>
              <a:rPr lang="en-US" sz="2800" b="1" dirty="0">
                <a:latin typeface="UTM Avo" panose="02040603050506020204" pitchFamily="18" charset="0"/>
                <a:cs typeface="Times New Roman" panose="02020603050405020304" pitchFamily="18" charset="0"/>
              </a:rPr>
              <a:t> </a:t>
            </a:r>
            <a:r>
              <a:rPr lang="vi-VN" sz="2800" b="1" dirty="0">
                <a:latin typeface="UTM Avo" panose="02040603050506020204" pitchFamily="18" charset="0"/>
                <a:cs typeface="Times New Roman" panose="02020603050405020304" pitchFamily="18" charset="0"/>
              </a:rPr>
              <a:t>truyện ra đọc. Mẹ nhắc Minh: “Hãy ngủ đi một lát, </a:t>
            </a:r>
            <a:r>
              <a:rPr lang="en-US" sz="2800" b="1" dirty="0">
                <a:latin typeface="UTM Avo" panose="02040603050506020204" pitchFamily="18" charset="0"/>
                <a:cs typeface="Times New Roman" panose="02020603050405020304" pitchFamily="18" charset="0"/>
              </a:rPr>
              <a:t>c</a:t>
            </a:r>
            <a:r>
              <a:rPr lang="vi-VN" sz="2800" b="1" dirty="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8" name="Rectangle 7">
            <a:extLst>
              <a:ext uri="{FF2B5EF4-FFF2-40B4-BE49-F238E27FC236}">
                <a16:creationId xmlns:a16="http://schemas.microsoft.com/office/drawing/2014/main" id="{04630B5C-D405-497F-9B94-465FFAAE0822}"/>
              </a:ext>
            </a:extLst>
          </p:cNvPr>
          <p:cNvSpPr/>
          <p:nvPr/>
        </p:nvSpPr>
        <p:spPr>
          <a:xfrm>
            <a:off x="1333428" y="4061843"/>
            <a:ext cx="9751340" cy="954107"/>
          </a:xfrm>
          <a:prstGeom prst="rect">
            <a:avLst/>
          </a:prstGeom>
        </p:spPr>
        <p:txBody>
          <a:bodyPr wrap="square">
            <a:spAutoFit/>
          </a:bodyPr>
          <a:lstStyle/>
          <a:p>
            <a:pPr defTabSz="342900"/>
            <a:r>
              <a:rPr lang="en-US" sz="2800" b="1" dirty="0">
                <a:latin typeface="UTM Avo" panose="02040603050506020204" pitchFamily="18" charset="0"/>
                <a:cs typeface="Times New Roman" panose="02020603050405020304" pitchFamily="18" charset="0"/>
              </a:rPr>
              <a:t>2. </a:t>
            </a:r>
            <a:r>
              <a:rPr lang="vi-VN" sz="2800" b="1" dirty="0">
                <a:latin typeface="UTM Avo" panose="02040603050506020204" pitchFamily="18" charset="0"/>
                <a:cs typeface="Times New Roman" panose="02020603050405020304" pitchFamily="18" charset="0"/>
              </a:rPr>
              <a:t>Em hãy nêu một ví dụ về quyết định của mình. Thông tin nào giúp</a:t>
            </a:r>
            <a:r>
              <a:rPr lang="en-US" sz="2800" b="1" dirty="0">
                <a:latin typeface="UTM Avo" panose="02040603050506020204" pitchFamily="18" charset="0"/>
                <a:cs typeface="Times New Roman" panose="02020603050405020304" pitchFamily="18" charset="0"/>
              </a:rPr>
              <a:t> </a:t>
            </a:r>
            <a:r>
              <a:rPr lang="vi-VN" sz="2800" b="1" dirty="0">
                <a:latin typeface="UTM Avo" panose="02040603050506020204" pitchFamily="18" charset="0"/>
                <a:cs typeface="Times New Roman" panose="02020603050405020304" pitchFamily="18" charset="0"/>
              </a:rPr>
              <a:t>em </a:t>
            </a:r>
            <a:r>
              <a:rPr lang="en-US" sz="2800" b="1" dirty="0" err="1">
                <a:latin typeface="UTM Avo" panose="02040603050506020204" pitchFamily="18" charset="0"/>
                <a:cs typeface="Times New Roman" panose="02020603050405020304" pitchFamily="18" charset="0"/>
              </a:rPr>
              <a:t>có</a:t>
            </a:r>
            <a:r>
              <a:rPr lang="vi-VN" sz="2800" b="1" dirty="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a16="http://schemas.microsoft.com/office/drawing/2014/main" id="{AD11638A-D12E-4746-919D-376637D7860D}"/>
              </a:ext>
            </a:extLst>
          </p:cNvPr>
          <p:cNvSpPr/>
          <p:nvPr/>
        </p:nvSpPr>
        <p:spPr>
          <a:xfrm>
            <a:off x="1960406" y="2502684"/>
            <a:ext cx="7310526" cy="671851"/>
          </a:xfrm>
          <a:prstGeom prst="rect">
            <a:avLst/>
          </a:prstGeom>
        </p:spPr>
        <p:txBody>
          <a:bodyPr wrap="square">
            <a:spAutoFit/>
          </a:bodyPr>
          <a:lstStyle/>
          <a:p>
            <a:pPr defTabSz="342900">
              <a:lnSpc>
                <a:spcPct val="150000"/>
              </a:lnSpc>
            </a:pPr>
            <a:r>
              <a:rPr lang="en-US" sz="2800" dirty="0">
                <a:latin typeface="UTM Avo" panose="02040603050506020204" pitchFamily="18" charset="0"/>
                <a:cs typeface="Times New Roman" panose="02020603050405020304" pitchFamily="18" charset="0"/>
              </a:rPr>
              <a:t>a) </a:t>
            </a:r>
            <a:r>
              <a:rPr lang="vi-VN" sz="2800" dirty="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a16="http://schemas.microsoft.com/office/drawing/2014/main" id="{AA00ADD7-2703-4780-9828-7F01D64FA7A5}"/>
              </a:ext>
            </a:extLst>
          </p:cNvPr>
          <p:cNvSpPr/>
          <p:nvPr/>
        </p:nvSpPr>
        <p:spPr>
          <a:xfrm>
            <a:off x="1960406" y="3180196"/>
            <a:ext cx="7310526" cy="671851"/>
          </a:xfrm>
          <a:prstGeom prst="rect">
            <a:avLst/>
          </a:prstGeom>
        </p:spPr>
        <p:txBody>
          <a:bodyPr wrap="square">
            <a:spAutoFit/>
          </a:bodyPr>
          <a:lstStyle/>
          <a:p>
            <a:pPr defTabSz="342900">
              <a:lnSpc>
                <a:spcPct val="150000"/>
              </a:lnSpc>
            </a:pPr>
            <a:r>
              <a:rPr lang="en-US" sz="2800" dirty="0">
                <a:latin typeface="UTM Avo" panose="02040603050506020204" pitchFamily="18" charset="0"/>
                <a:cs typeface="Times New Roman" panose="02020603050405020304" pitchFamily="18" charset="0"/>
              </a:rPr>
              <a:t>b) </a:t>
            </a:r>
            <a:r>
              <a:rPr lang="vi-VN" sz="2800" dirty="0">
                <a:latin typeface="UTM Avo" panose="02040603050506020204" pitchFamily="18" charset="0"/>
                <a:cs typeface="Times New Roman" panose="02020603050405020304" pitchFamily="18" charset="0"/>
              </a:rPr>
              <a:t>Điều gì giúp Minh ra quyết định ấy?</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a16="http://schemas.microsoft.com/office/drawing/2014/main"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a16="http://schemas.microsoft.com/office/drawing/2014/main"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a16="http://schemas.microsoft.com/office/drawing/2014/main"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a16="http://schemas.microsoft.com/office/drawing/2014/main"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a16="http://schemas.microsoft.com/office/drawing/2014/main"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a16="http://schemas.microsoft.com/office/drawing/2014/main"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197E06EE-5160-4D79-A17C-8014EF5272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a16="http://schemas.microsoft.com/office/drawing/2014/main" id="{CA0F626C-48EA-469D-A12D-BC8FAB31A4A4}"/>
                </a:ext>
              </a:extLst>
            </p:cNvPr>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551464" y="91001"/>
            <a:ext cx="8211146" cy="642933"/>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651641"/>
            <a:ext cx="10962947" cy="3061905"/>
            <a:chOff x="522612" y="900102"/>
            <a:chExt cx="10962947" cy="2744825"/>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6081607" cy="1815882"/>
            </a:xfrm>
            <a:prstGeom prst="rect">
              <a:avLst/>
            </a:prstGeom>
          </p:spPr>
          <p:txBody>
            <a:bodyPr wrap="square">
              <a:spAutoFit/>
            </a:bodyPr>
            <a:lstStyle/>
            <a:p>
              <a:pPr algn="just" defTabSz="342900"/>
              <a:r>
                <a:rPr lang="vi-VN" sz="2800" dirty="0">
                  <a:latin typeface="UTM Avo" panose="02040603050506020204" pitchFamily="18" charset="0"/>
                  <a:cs typeface="Times New Roman" panose="02020603050405020304" pitchFamily="18" charset="0"/>
                </a:rPr>
                <a:t>Quan sát bức tranh Minh và An đang trên đường đến trường</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id="{DA8AF15E-7A94-479B-865F-19BF5AFBF567}"/>
              </a:ext>
            </a:extLst>
          </p:cNvPr>
          <p:cNvGrpSpPr/>
          <p:nvPr/>
        </p:nvGrpSpPr>
        <p:grpSpPr>
          <a:xfrm>
            <a:off x="689174" y="3636805"/>
            <a:ext cx="10809895" cy="2654055"/>
            <a:chOff x="689174" y="4018460"/>
            <a:chExt cx="10809895" cy="2654055"/>
          </a:xfrm>
        </p:grpSpPr>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55723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800" b="1" dirty="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800" b="1" dirty="0">
                  <a:latin typeface="UTM Avo" panose="02040603050506020204" pitchFamily="18" charset="0"/>
                  <a:cs typeface="Times New Roman" panose="02020603050405020304" pitchFamily="18" charset="0"/>
                </a:rPr>
                <a:t>:</a:t>
              </a:r>
            </a:p>
            <a:p>
              <a:pPr algn="just" defTabSz="342900">
                <a:lnSpc>
                  <a:spcPct val="150000"/>
                </a:lnSpc>
              </a:pPr>
              <a:r>
                <a:rPr lang="en-US" sz="2000" dirty="0">
                  <a:latin typeface="UTM Avo" panose="02040603050506020204" pitchFamily="18" charset="0"/>
                  <a:cs typeface="Times New Roman" panose="02020603050405020304" pitchFamily="18" charset="0"/>
                </a:rPr>
                <a:t>					</a:t>
              </a:r>
              <a:r>
                <a:rPr lang="en-US" sz="2000" dirty="0">
                  <a:latin typeface="UTM Avo" panose="02040603050506020204" pitchFamily="18" charset="0"/>
                  <a:cs typeface="Times New Roman" panose="02020603050405020304" pitchFamily="18" charset="0"/>
                  <a:sym typeface="Wingdings 2" panose="05020102010507070707" pitchFamily="18" charset="2"/>
                </a:rPr>
                <a:t></a:t>
              </a:r>
              <a:r>
                <a:rPr lang="vi-VN" sz="2000" dirty="0">
                  <a:latin typeface="UTM Avo" panose="02040603050506020204" pitchFamily="18" charset="0"/>
                  <a:cs typeface="Times New Roman" panose="02020603050405020304" pitchFamily="18" charset="0"/>
                </a:rPr>
                <a:t> </a:t>
              </a:r>
              <a:r>
                <a:rPr lang="vi-VN" sz="2400" b="1" dirty="0">
                  <a:latin typeface="UTM Avo" panose="02040603050506020204" pitchFamily="18" charset="0"/>
                  <a:cs typeface="Times New Roman" panose="02020603050405020304" pitchFamily="18" charset="0"/>
                </a:rPr>
                <a:t>dạng chữ</a:t>
              </a:r>
              <a:r>
                <a:rPr lang="en-US" sz="2400" b="1" dirty="0">
                  <a:latin typeface="UTM Avo" panose="02040603050506020204" pitchFamily="18" charset="0"/>
                  <a:cs typeface="Times New Roman" panose="02020603050405020304" pitchFamily="18" charset="0"/>
                </a:rPr>
                <a:t> 			</a:t>
              </a:r>
            </a:p>
            <a:p>
              <a:pPr lvl="3" algn="just" defTabSz="342900">
                <a:lnSpc>
                  <a:spcPct val="150000"/>
                </a:lnSpc>
              </a:pPr>
              <a:r>
                <a:rPr lang="en-US" sz="2400" b="1" dirty="0">
                  <a:latin typeface="UTM Avo" panose="02040603050506020204" pitchFamily="18" charset="0"/>
                  <a:cs typeface="Times New Roman" panose="02020603050405020304" pitchFamily="18" charset="0"/>
                  <a:sym typeface="Wingdings 2" panose="05020102010507070707" pitchFamily="18" charset="2"/>
                </a:rPr>
                <a:t>	</a:t>
              </a:r>
              <a:r>
                <a:rPr lang="vi-VN" sz="2400" b="1" dirty="0">
                  <a:latin typeface="UTM Avo" panose="02040603050506020204" pitchFamily="18" charset="0"/>
                  <a:cs typeface="Times New Roman" panose="02020603050405020304" pitchFamily="18" charset="0"/>
                </a:rPr>
                <a:t> dạng hình ảnh </a:t>
              </a:r>
              <a:endParaRPr lang="en-US" sz="2400" b="1" dirty="0">
                <a:latin typeface="UTM Avo" panose="02040603050506020204" pitchFamily="18" charset="0"/>
                <a:cs typeface="Times New Roman" panose="02020603050405020304" pitchFamily="18" charset="0"/>
              </a:endParaRPr>
            </a:p>
            <a:p>
              <a:pPr lvl="3" algn="just" defTabSz="342900">
                <a:lnSpc>
                  <a:spcPct val="150000"/>
                </a:lnSpc>
              </a:pPr>
              <a:r>
                <a:rPr lang="en-US" sz="2400" b="1" dirty="0">
                  <a:latin typeface="UTM Avo" panose="02040603050506020204" pitchFamily="18" charset="0"/>
                  <a:cs typeface="Times New Roman" panose="02020603050405020304" pitchFamily="18" charset="0"/>
                  <a:sym typeface="Wingdings 2" panose="05020102010507070707" pitchFamily="18" charset="2"/>
                </a:rPr>
                <a:t>	</a:t>
              </a:r>
              <a:r>
                <a:rPr lang="vi-VN" sz="2400" b="1" dirty="0">
                  <a:latin typeface="UTM Avo" panose="02040603050506020204" pitchFamily="18" charset="0"/>
                  <a:cs typeface="Times New Roman" panose="02020603050405020304" pitchFamily="18" charset="0"/>
                </a:rPr>
                <a:t> dạng âm thanh</a:t>
              </a:r>
              <a:endParaRPr lang="en-US" sz="2400" b="1" dirty="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a:extLst>
              <a:ext uri="{FF2B5EF4-FFF2-40B4-BE49-F238E27FC236}">
                <a16:creationId xmlns:a16="http://schemas.microsoft.com/office/drawing/2014/main" id="{06BFDB3A-FC7D-468C-9DE4-8A25E9491295}"/>
              </a:ext>
            </a:extLst>
          </p:cNvPr>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a:extLst>
              <a:ext uri="{FF2B5EF4-FFF2-40B4-BE49-F238E27FC236}">
                <a16:creationId xmlns:a16="http://schemas.microsoft.com/office/drawing/2014/main" id="{5F28C234-D29A-43B6-9D9D-89685D25E898}"/>
              </a:ext>
            </a:extLst>
          </p:cNvPr>
          <p:cNvSpPr/>
          <p:nvPr/>
        </p:nvSpPr>
        <p:spPr>
          <a:xfrm>
            <a:off x="4657037" y="4658288"/>
            <a:ext cx="3589930" cy="504305"/>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sym typeface="Wingdings" panose="05000000000000000000" pitchFamily="2" charset="2"/>
              </a:rPr>
              <a:t></a:t>
            </a:r>
            <a:r>
              <a:rPr lang="en-US" sz="2000" dirty="0">
                <a:latin typeface="UTM Avo" panose="02040603050506020204" pitchFamily="18" charset="0"/>
                <a:cs typeface="Times New Roman" panose="02020603050405020304" pitchFamily="18" charset="0"/>
                <a:sym typeface="Wingdings" panose="05000000000000000000" pitchFamily="2" charset="2"/>
              </a:rPr>
              <a:t> </a:t>
            </a:r>
            <a:r>
              <a:rPr lang="vi-VN" sz="2000" dirty="0">
                <a:latin typeface="UTM Avo" panose="02040603050506020204" pitchFamily="18" charset="0"/>
                <a:cs typeface="Times New Roman" panose="02020603050405020304" pitchFamily="18" charset="0"/>
              </a:rPr>
              <a:t>dòng chữ </a:t>
            </a:r>
            <a:r>
              <a:rPr lang="vi-VN" sz="2000" dirty="0">
                <a:solidFill>
                  <a:srgbClr val="FF0000"/>
                </a:solidFill>
                <a:latin typeface="UTM Avo" panose="02040603050506020204" pitchFamily="18" charset="0"/>
                <a:cs typeface="Times New Roman" panose="02020603050405020304" pitchFamily="18" charset="0"/>
              </a:rPr>
              <a:t>tên trường</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3B32C96-9C93-4F8A-AB1A-BD04D3F410F3}"/>
              </a:ext>
            </a:extLst>
          </p:cNvPr>
          <p:cNvSpPr/>
          <p:nvPr/>
        </p:nvSpPr>
        <p:spPr>
          <a:xfrm>
            <a:off x="4752751" y="5214909"/>
            <a:ext cx="5729586" cy="49552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sym typeface="Wingdings" panose="05000000000000000000" pitchFamily="2" charset="2"/>
              </a:rPr>
              <a:t></a:t>
            </a:r>
            <a:r>
              <a:rPr lang="en-US" sz="2000" dirty="0">
                <a:latin typeface="UTM Avo" panose="02040603050506020204" pitchFamily="18" charset="0"/>
                <a:cs typeface="Times New Roman" panose="02020603050405020304" pitchFamily="18" charset="0"/>
                <a:sym typeface="Wingdings" panose="05000000000000000000" pitchFamily="2" charset="2"/>
              </a:rPr>
              <a:t> </a:t>
            </a:r>
            <a:r>
              <a:rPr lang="vi-VN" sz="2000" dirty="0">
                <a:solidFill>
                  <a:srgbClr val="FF0000"/>
                </a:solidFill>
                <a:latin typeface="UTM Avo" panose="02040603050506020204" pitchFamily="18" charset="0"/>
                <a:cs typeface="Times New Roman" panose="02020603050405020304" pitchFamily="18" charset="0"/>
              </a:rPr>
              <a:t>hình vẽ trên bức tranh </a:t>
            </a:r>
            <a:r>
              <a:rPr lang="vi-VN" sz="2000" dirty="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a16="http://schemas.microsoft.com/office/drawing/2014/main" id="{B8B4BE71-FB27-4C1A-8858-C61F6599FB45}"/>
              </a:ext>
            </a:extLst>
          </p:cNvPr>
          <p:cNvSpPr/>
          <p:nvPr/>
        </p:nvSpPr>
        <p:spPr>
          <a:xfrm>
            <a:off x="4752751" y="5758837"/>
            <a:ext cx="5729586" cy="49552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sym typeface="Wingdings" panose="05000000000000000000" pitchFamily="2" charset="2"/>
              </a:rPr>
              <a:t></a:t>
            </a:r>
            <a:r>
              <a:rPr lang="en-US" sz="2000" dirty="0">
                <a:latin typeface="UTM Avo" panose="02040603050506020204" pitchFamily="18" charset="0"/>
                <a:cs typeface="Times New Roman" panose="02020603050405020304" pitchFamily="18" charset="0"/>
                <a:sym typeface="Wingdings" panose="05000000000000000000" pitchFamily="2" charset="2"/>
              </a:rPr>
              <a:t> </a:t>
            </a:r>
            <a:r>
              <a:rPr lang="vi-VN" sz="2000" dirty="0">
                <a:solidFill>
                  <a:srgbClr val="FF0000"/>
                </a:solidFill>
                <a:latin typeface="UTM Avo" panose="02040603050506020204" pitchFamily="18" charset="0"/>
                <a:cs typeface="Times New Roman" panose="02020603050405020304" pitchFamily="18" charset="0"/>
              </a:rPr>
              <a:t>tiếng chim hót </a:t>
            </a:r>
            <a:r>
              <a:rPr lang="vi-VN" sz="2000" dirty="0">
                <a:latin typeface="UTM Avo" panose="02040603050506020204" pitchFamily="18" charset="0"/>
                <a:cs typeface="Times New Roman" panose="02020603050405020304" pitchFamily="18" charset="0"/>
              </a:rPr>
              <a:t>mà hai bạn nghe thấy </a:t>
            </a:r>
          </a:p>
        </p:txBody>
      </p: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5971</TotalTime>
  <Words>1109</Words>
  <Application>Microsoft Office PowerPoint</Application>
  <PresentationFormat>Widescreen</PresentationFormat>
  <Paragraphs>95</Paragraphs>
  <Slides>13</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等线</vt:lpstr>
      <vt:lpstr>Arial</vt:lpstr>
      <vt:lpstr>Calibri</vt:lpstr>
      <vt:lpstr>iCiel Cadena</vt:lpstr>
      <vt:lpstr>SVN-Adam Gorry</vt:lpstr>
      <vt:lpstr>SVN-Androgyne</vt:lpstr>
      <vt:lpstr>SVN-Avo</vt:lpstr>
      <vt:lpstr>SVN-SAF</vt:lpstr>
      <vt:lpstr>Times New Roman</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UserPC</cp:lastModifiedBy>
  <cp:revision>198</cp:revision>
  <dcterms:created xsi:type="dcterms:W3CDTF">2021-11-14T08:33:55Z</dcterms:created>
  <dcterms:modified xsi:type="dcterms:W3CDTF">2024-09-16T05:50:36Z</dcterms:modified>
</cp:coreProperties>
</file>