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59" r:id="rId5"/>
    <p:sldMasterId id="2147483873" r:id="rId6"/>
  </p:sldMasterIdLst>
  <p:notesMasterIdLst>
    <p:notesMasterId r:id="rId17"/>
  </p:notesMasterIdLst>
  <p:sldIdLst>
    <p:sldId id="3399" r:id="rId7"/>
    <p:sldId id="3407" r:id="rId8"/>
    <p:sldId id="3408" r:id="rId9"/>
    <p:sldId id="3406" r:id="rId10"/>
    <p:sldId id="265" r:id="rId11"/>
    <p:sldId id="496" r:id="rId12"/>
    <p:sldId id="3400" r:id="rId13"/>
    <p:sldId id="3401" r:id="rId14"/>
    <p:sldId id="3403" r:id="rId15"/>
    <p:sldId id="51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-504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41.jpe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45.xml"/><Relationship Id="rId1" Type="http://schemas.openxmlformats.org/officeDocument/2006/relationships/video" Target="file:///C:\Users\Admin\Desktop\ppt%2031\New%20folder\VIDEO%20LTVC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1" y="1188721"/>
            <a:ext cx="10058399" cy="346165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63" y="797567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455817" y="2064771"/>
            <a:ext cx="88304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prstClr val="black"/>
                </a:solidFill>
                <a:latin typeface="+mj-lt"/>
                <a:ea typeface="方正静蕾简体" panose="02000000000000000000" pitchFamily="2" charset="-122"/>
              </a:rPr>
              <a:t>Tiết</a:t>
            </a:r>
            <a:r>
              <a:rPr lang="en-US" altLang="zh-CN" sz="6000" b="1" dirty="0">
                <a:solidFill>
                  <a:prstClr val="black"/>
                </a:solidFill>
                <a:latin typeface="+mj-lt"/>
                <a:ea typeface="方正静蕾简体" panose="02000000000000000000" pitchFamily="2" charset="-122"/>
              </a:rPr>
              <a:t> 4: </a:t>
            </a:r>
            <a:r>
              <a:rPr lang="en-US" altLang="zh-CN" sz="6000" b="1" dirty="0" err="1">
                <a:solidFill>
                  <a:prstClr val="black"/>
                </a:solidFill>
                <a:latin typeface="+mj-lt"/>
                <a:ea typeface="方正静蕾简体" panose="02000000000000000000" pitchFamily="2" charset="-122"/>
              </a:rPr>
              <a:t>Luyện</a:t>
            </a:r>
            <a:r>
              <a:rPr lang="en-US" altLang="zh-CN" sz="6000" b="1" dirty="0">
                <a:solidFill>
                  <a:prstClr val="black"/>
                </a:solidFill>
                <a:latin typeface="+mj-lt"/>
                <a:ea typeface="方正静蕾简体" panose="02000000000000000000" pitchFamily="2" charset="-122"/>
              </a:rPr>
              <a:t> </a:t>
            </a:r>
            <a:r>
              <a:rPr lang="en-US" altLang="zh-CN" sz="6000" b="1" dirty="0" err="1">
                <a:solidFill>
                  <a:prstClr val="black"/>
                </a:solidFill>
                <a:latin typeface="+mj-lt"/>
                <a:ea typeface="方正静蕾简体" panose="02000000000000000000" pitchFamily="2" charset="-122"/>
              </a:rPr>
              <a:t>từ</a:t>
            </a:r>
            <a:r>
              <a:rPr lang="en-US" altLang="zh-CN" sz="6000" b="1" dirty="0">
                <a:solidFill>
                  <a:prstClr val="black"/>
                </a:solidFill>
                <a:latin typeface="+mj-lt"/>
                <a:ea typeface="方正静蕾简体" panose="02000000000000000000" pitchFamily="2" charset="-122"/>
              </a:rPr>
              <a:t> </a:t>
            </a:r>
            <a:r>
              <a:rPr lang="en-US" altLang="zh-CN" sz="6000" b="1" dirty="0" err="1">
                <a:solidFill>
                  <a:prstClr val="black"/>
                </a:solidFill>
                <a:latin typeface="+mj-lt"/>
                <a:ea typeface="方正静蕾简体" panose="02000000000000000000" pitchFamily="2" charset="-122"/>
              </a:rPr>
              <a:t>và</a:t>
            </a:r>
            <a:r>
              <a:rPr lang="en-US" altLang="zh-CN" sz="6000" b="1" dirty="0">
                <a:solidFill>
                  <a:prstClr val="black"/>
                </a:solidFill>
                <a:latin typeface="+mj-lt"/>
                <a:ea typeface="方正静蕾简体" panose="02000000000000000000" pitchFamily="2" charset="-122"/>
              </a:rPr>
              <a:t> </a:t>
            </a:r>
            <a:r>
              <a:rPr lang="en-US" altLang="zh-CN" sz="6000" b="1" dirty="0" err="1">
                <a:solidFill>
                  <a:prstClr val="black"/>
                </a:solidFill>
                <a:latin typeface="+mj-lt"/>
                <a:ea typeface="方正静蕾简体" panose="02000000000000000000" pitchFamily="2" charset="-122"/>
              </a:rPr>
              <a:t>câu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xmlns="" id="{0CF2BF1B-663F-4548-B5E3-8BFB05A88393}"/>
              </a:ext>
            </a:extLst>
          </p:cNvPr>
          <p:cNvSpPr txBox="1"/>
          <p:nvPr/>
        </p:nvSpPr>
        <p:spPr>
          <a:xfrm>
            <a:off x="3229412" y="110163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GI A QUẤT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Vector khung với chủ đề học sinh | Thư viện stock vector đẹp miễn phí |  Sách giáo khoa, Khung, Nghệ thuậ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81497" y="1711234"/>
            <a:ext cx="87390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</a:rPr>
              <a:t>KHỞI ĐỘNG</a:t>
            </a:r>
            <a:endParaRPr lang="en-US" sz="8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LTVC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xmlns="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xmlns="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AC537BA-21D1-4E3C-8EB7-24C43E3A0716}"/>
              </a:ext>
            </a:extLst>
          </p:cNvPr>
          <p:cNvSpPr txBox="1"/>
          <p:nvPr/>
        </p:nvSpPr>
        <p:spPr>
          <a:xfrm>
            <a:off x="0" y="139643"/>
            <a:ext cx="12100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5400" b="1" dirty="0" err="1" smtClean="0">
                <a:solidFill>
                  <a:prstClr val="black"/>
                </a:solidFill>
                <a:ea typeface="方正静蕾简体" panose="02000000000000000000" pitchFamily="2" charset="-122"/>
              </a:rPr>
              <a:t>Luyện</a:t>
            </a:r>
            <a:r>
              <a:rPr lang="en-US" altLang="zh-CN" sz="5400" b="1" dirty="0" smtClean="0">
                <a:solidFill>
                  <a:prstClr val="black"/>
                </a:solidFill>
                <a:ea typeface="方正静蕾简体" panose="02000000000000000000" pitchFamily="2" charset="-122"/>
              </a:rPr>
              <a:t> </a:t>
            </a:r>
            <a:r>
              <a:rPr lang="en-US" altLang="zh-CN" sz="5400" b="1" dirty="0" err="1" smtClean="0">
                <a:solidFill>
                  <a:prstClr val="black"/>
                </a:solidFill>
                <a:ea typeface="方正静蕾简体" panose="02000000000000000000" pitchFamily="2" charset="-122"/>
              </a:rPr>
              <a:t>từ</a:t>
            </a:r>
            <a:r>
              <a:rPr lang="en-US" altLang="zh-CN" sz="5400" b="1" dirty="0" smtClean="0">
                <a:solidFill>
                  <a:prstClr val="black"/>
                </a:solidFill>
                <a:ea typeface="方正静蕾简体" panose="02000000000000000000" pitchFamily="2" charset="-122"/>
              </a:rPr>
              <a:t> </a:t>
            </a:r>
            <a:r>
              <a:rPr lang="en-US" altLang="zh-CN" sz="5400" b="1" dirty="0" err="1" smtClean="0">
                <a:solidFill>
                  <a:prstClr val="black"/>
                </a:solidFill>
                <a:ea typeface="方正静蕾简体" panose="02000000000000000000" pitchFamily="2" charset="-122"/>
              </a:rPr>
              <a:t>và</a:t>
            </a:r>
            <a:r>
              <a:rPr lang="en-US" altLang="zh-CN" sz="5400" b="1" dirty="0" smtClean="0">
                <a:solidFill>
                  <a:prstClr val="black"/>
                </a:solidFill>
                <a:ea typeface="方正静蕾简体" panose="02000000000000000000" pitchFamily="2" charset="-122"/>
              </a:rPr>
              <a:t> </a:t>
            </a:r>
            <a:r>
              <a:rPr lang="en-US" altLang="zh-CN" sz="5400" b="1" dirty="0" err="1" smtClean="0">
                <a:solidFill>
                  <a:prstClr val="black"/>
                </a:solidFill>
                <a:ea typeface="方正静蕾简体" panose="02000000000000000000" pitchFamily="2" charset="-122"/>
              </a:rPr>
              <a:t>câu</a:t>
            </a:r>
            <a:endParaRPr lang="zh-CN" altLang="en-US" sz="5400" b="1" dirty="0">
              <a:solidFill>
                <a:prstClr val="black"/>
              </a:solidFill>
              <a:ea typeface="方正静蕾简体" panose="02000000000000000000" pitchFamily="2" charset="-12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1595643"/>
            <a:ext cx="12191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FF0000"/>
                </a:solidFill>
              </a:rPr>
              <a:t>Mở rộng vốn từ về </a:t>
            </a:r>
            <a:r>
              <a:rPr lang="vi-VN" sz="4400" b="1" smtClean="0">
                <a:solidFill>
                  <a:srgbClr val="FF0000"/>
                </a:solidFill>
              </a:rPr>
              <a:t>Bác Hồ</a:t>
            </a:r>
            <a:r>
              <a:rPr lang="en-US" sz="4400" b="1">
                <a:solidFill>
                  <a:srgbClr val="FF0000"/>
                </a:solidFill>
              </a:rPr>
              <a:t> </a:t>
            </a:r>
            <a:r>
              <a:rPr lang="en-US" sz="4400" b="1" smtClean="0">
                <a:solidFill>
                  <a:srgbClr val="FF0000"/>
                </a:solidFill>
              </a:rPr>
              <a:t>và nhân dân</a:t>
            </a:r>
          </a:p>
        </p:txBody>
      </p:sp>
      <p:pic>
        <p:nvPicPr>
          <p:cNvPr id="2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7819" y="3438096"/>
            <a:ext cx="7195481" cy="341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A9BB9E1-706B-47DC-96BB-A762A85D8C2B}"/>
              </a:ext>
            </a:extLst>
          </p:cNvPr>
          <p:cNvSpPr txBox="1"/>
          <p:nvPr/>
        </p:nvSpPr>
        <p:spPr>
          <a:xfrm>
            <a:off x="1162595" y="259998"/>
            <a:ext cx="9966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1.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Xếp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dưới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đây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vào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nhóm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thích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hợp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:</a:t>
            </a: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xmlns="" id="{EA086F2F-AE76-4B06-92CE-72659264E6C4}"/>
              </a:ext>
            </a:extLst>
          </p:cNvPr>
          <p:cNvSpPr/>
          <p:nvPr/>
        </p:nvSpPr>
        <p:spPr>
          <a:xfrm>
            <a:off x="5064201" y="1264907"/>
            <a:ext cx="2185685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kính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xmlns="" id="{E0B1CBB9-8D09-4563-865E-8C89C4E17963}"/>
              </a:ext>
            </a:extLst>
          </p:cNvPr>
          <p:cNvSpPr/>
          <p:nvPr/>
        </p:nvSpPr>
        <p:spPr>
          <a:xfrm>
            <a:off x="7592050" y="1330036"/>
            <a:ext cx="2050713" cy="48893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chăm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lo</a:t>
            </a: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xmlns="" id="{E213C702-E960-4F78-BBAA-CD5034553CBF}"/>
              </a:ext>
            </a:extLst>
          </p:cNvPr>
          <p:cNvSpPr/>
          <p:nvPr/>
        </p:nvSpPr>
        <p:spPr>
          <a:xfrm>
            <a:off x="1920240" y="1251052"/>
            <a:ext cx="2587309" cy="577748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xmlns="" id="{A6932442-E17A-4F80-A78E-EB4E1CAB75B9}"/>
              </a:ext>
            </a:extLst>
          </p:cNvPr>
          <p:cNvSpPr/>
          <p:nvPr/>
        </p:nvSpPr>
        <p:spPr>
          <a:xfrm>
            <a:off x="1985553" y="2175855"/>
            <a:ext cx="2318430" cy="53963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xmlns="" id="{42D7C47F-8299-4250-A715-71FEF5863F91}"/>
              </a:ext>
            </a:extLst>
          </p:cNvPr>
          <p:cNvSpPr/>
          <p:nvPr/>
        </p:nvSpPr>
        <p:spPr>
          <a:xfrm>
            <a:off x="4889468" y="2189713"/>
            <a:ext cx="2370225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kính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trọng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xmlns="" id="{C157DF3C-1196-4558-BDEC-458BE021350A}"/>
              </a:ext>
            </a:extLst>
          </p:cNvPr>
          <p:cNvSpPr/>
          <p:nvPr/>
        </p:nvSpPr>
        <p:spPr>
          <a:xfrm>
            <a:off x="7507738" y="2157644"/>
            <a:ext cx="2257346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quan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tâm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0580B39-D631-4C69-8754-623D0715B424}"/>
              </a:ext>
            </a:extLst>
          </p:cNvPr>
          <p:cNvSpPr/>
          <p:nvPr/>
        </p:nvSpPr>
        <p:spPr>
          <a:xfrm>
            <a:off x="1163782" y="2461426"/>
            <a:ext cx="101969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Nhóm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1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: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chỉ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cảm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Hồ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thiếu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nhi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Nhóm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2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: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chỉ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cảm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thiếu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nhi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Hồ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66667E-6 -1.11111E-6 L -0.06823 0.32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" y="1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08333E-6 -4.81481E-6 L -0.32787 0.5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" y="2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0.24531 0.330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" y="1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70833E-6 4.81481E-6 L 0.17943 0.4675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" y="2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111E-6 L 0.0051 0.2009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" y="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91667E-6 2.96296E-6 L 0.24062 0.4664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" y="2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xmlns="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xmlns="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AC537BA-21D1-4E3C-8EB7-24C43E3A0716}"/>
              </a:ext>
            </a:extLst>
          </p:cNvPr>
          <p:cNvSpPr txBox="1"/>
          <p:nvPr/>
        </p:nvSpPr>
        <p:spPr>
          <a:xfrm>
            <a:off x="1862575" y="139643"/>
            <a:ext cx="10238288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2.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Chọn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phù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hợp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để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hoàn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thành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13" name="Rounded Rectangle 21">
            <a:extLst>
              <a:ext uri="{FF2B5EF4-FFF2-40B4-BE49-F238E27FC236}">
                <a16:creationId xmlns:a16="http://schemas.microsoft.com/office/drawing/2014/main" xmlns="" id="{7DBAFED0-043D-48F8-B2D1-7F6A775D79C9}"/>
              </a:ext>
            </a:extLst>
          </p:cNvPr>
          <p:cNvSpPr/>
          <p:nvPr/>
        </p:nvSpPr>
        <p:spPr>
          <a:xfrm>
            <a:off x="1949935" y="1336583"/>
            <a:ext cx="2743785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dũng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xmlns="" id="{9A3C7A02-123A-4C71-9109-55C9016A4CC5}"/>
              </a:ext>
            </a:extLst>
          </p:cNvPr>
          <p:cNvSpPr/>
          <p:nvPr/>
        </p:nvSpPr>
        <p:spPr>
          <a:xfrm>
            <a:off x="4946890" y="1349648"/>
            <a:ext cx="2743785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thân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thiện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xmlns="" id="{B7BEF07A-0AEC-4EF6-9842-B1748BFBF2E2}"/>
              </a:ext>
            </a:extLst>
          </p:cNvPr>
          <p:cNvSpPr/>
          <p:nvPr/>
        </p:nvSpPr>
        <p:spPr>
          <a:xfrm>
            <a:off x="7917719" y="1349648"/>
            <a:ext cx="2743785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cần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cù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587415B-7DA0-42BF-AC8F-573DDCC17FC5}"/>
              </a:ext>
            </a:extLst>
          </p:cNvPr>
          <p:cNvSpPr/>
          <p:nvPr/>
        </p:nvSpPr>
        <p:spPr>
          <a:xfrm>
            <a:off x="876982" y="1748355"/>
            <a:ext cx="109710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Nam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lao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động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(…).</a:t>
            </a:r>
          </a:p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chú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bộ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đội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chiến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đấu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(…)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bảo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vệ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Tổ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quốc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Nam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luôn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(…)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du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khách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nước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ngoài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587415B-7DA0-42BF-AC8F-573DDCC17FC5}"/>
              </a:ext>
            </a:extLst>
          </p:cNvPr>
          <p:cNvSpPr/>
          <p:nvPr/>
        </p:nvSpPr>
        <p:spPr>
          <a:xfrm>
            <a:off x="498764" y="1714578"/>
            <a:ext cx="1249483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Nam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lao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động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cần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cù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chú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bộ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đội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chiến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đấu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anh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dũng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bảo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vệ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Tổ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quốc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Nam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luôn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thân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thiện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với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du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khách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nước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ngoài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7CB9088-9E4D-486F-8FFB-0D8896CB9EF4}"/>
              </a:ext>
            </a:extLst>
          </p:cNvPr>
          <p:cNvSpPr txBox="1"/>
          <p:nvPr/>
        </p:nvSpPr>
        <p:spPr>
          <a:xfrm>
            <a:off x="1177636" y="0"/>
            <a:ext cx="12192000" cy="2214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3. Quan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sát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tranh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a.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Đặt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tên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cho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bức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tranh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b.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Nói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một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về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Bác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Hồ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247E60-C49E-424D-A904-AE2F47BA4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19350"/>
          <a:stretch/>
        </p:blipFill>
        <p:spPr>
          <a:xfrm>
            <a:off x="304800" y="2313710"/>
            <a:ext cx="11014364" cy="4544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247E60-C49E-424D-A904-AE2F47BA4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19350"/>
          <a:stretch/>
        </p:blipFill>
        <p:spPr>
          <a:xfrm>
            <a:off x="0" y="858982"/>
            <a:ext cx="12192000" cy="40871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58289" y="4919008"/>
            <a:ext cx="71766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 smtClean="0"/>
              <a:t>+Tranh vẽ gì? </a:t>
            </a:r>
            <a:endParaRPr lang="en-US" sz="4000" dirty="0" smtClean="0"/>
          </a:p>
          <a:p>
            <a:r>
              <a:rPr lang="vi-VN" sz="4000" dirty="0" smtClean="0"/>
              <a:t>+Bác Hồ đang làm gì?</a:t>
            </a:r>
            <a:endParaRPr lang="en-US" sz="4000" dirty="0" smtClean="0"/>
          </a:p>
          <a:p>
            <a:r>
              <a:rPr lang="vi-VN" sz="4000" dirty="0" smtClean="0"/>
              <a:t>+Em đoán Bác đang ở đâu?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357745" cy="1191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0108" y="0"/>
            <a:ext cx="7135091" cy="65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a.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Đặt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tên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cho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bức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tranh</a:t>
            </a:r>
            <a:endParaRPr lang="en-US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247E60-C49E-424D-A904-AE2F47BA4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19350"/>
          <a:stretch/>
        </p:blipFill>
        <p:spPr>
          <a:xfrm>
            <a:off x="0" y="1537855"/>
            <a:ext cx="12192000" cy="42395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357745" cy="1191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0108" y="0"/>
            <a:ext cx="7135091" cy="73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b.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</a:rPr>
              <a:t>Nói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</a:rPr>
              <a:t>một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</a:rPr>
              <a:t>câu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</a:rPr>
              <a:t>về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</a:rPr>
              <a:t>Bác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</a:rPr>
              <a:t>Hồ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233</Words>
  <Application>Microsoft Office PowerPoint</Application>
  <PresentationFormat>Custom</PresentationFormat>
  <Paragraphs>36</Paragraphs>
  <Slides>10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Office Theme</vt:lpstr>
      <vt:lpstr>1_Office 主题</vt:lpstr>
      <vt:lpstr>2_Office 主题</vt:lpstr>
      <vt:lpstr>https://www.freeppt7.com</vt:lpstr>
      <vt:lpstr>1_Office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SKY</cp:lastModifiedBy>
  <cp:revision>50</cp:revision>
  <dcterms:created xsi:type="dcterms:W3CDTF">2021-07-20T01:55:21Z</dcterms:created>
  <dcterms:modified xsi:type="dcterms:W3CDTF">2022-04-28T02:19:46Z</dcterms:modified>
</cp:coreProperties>
</file>